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422" r:id="rId5"/>
    <p:sldId id="421" r:id="rId6"/>
    <p:sldId id="269" r:id="rId7"/>
    <p:sldId id="411" r:id="rId8"/>
    <p:sldId id="279" r:id="rId9"/>
    <p:sldId id="391" r:id="rId10"/>
    <p:sldId id="398" r:id="rId11"/>
    <p:sldId id="414" r:id="rId12"/>
    <p:sldId id="441" r:id="rId13"/>
    <p:sldId id="416" r:id="rId14"/>
    <p:sldId id="417" r:id="rId15"/>
    <p:sldId id="442" r:id="rId16"/>
    <p:sldId id="419" r:id="rId17"/>
    <p:sldId id="420" r:id="rId18"/>
    <p:sldId id="278" r:id="rId19"/>
    <p:sldId id="423" r:id="rId20"/>
    <p:sldId id="424" r:id="rId21"/>
    <p:sldId id="425" r:id="rId22"/>
    <p:sldId id="443" r:id="rId23"/>
    <p:sldId id="426" r:id="rId24"/>
    <p:sldId id="427" r:id="rId25"/>
    <p:sldId id="413" r:id="rId26"/>
    <p:sldId id="428" r:id="rId27"/>
    <p:sldId id="429" r:id="rId28"/>
    <p:sldId id="430" r:id="rId29"/>
    <p:sldId id="432" r:id="rId30"/>
    <p:sldId id="445" r:id="rId31"/>
    <p:sldId id="433" r:id="rId32"/>
    <p:sldId id="444" r:id="rId33"/>
    <p:sldId id="435" r:id="rId34"/>
    <p:sldId id="434" r:id="rId35"/>
    <p:sldId id="436" r:id="rId36"/>
    <p:sldId id="438" r:id="rId37"/>
    <p:sldId id="439" r:id="rId38"/>
    <p:sldId id="440" r:id="rId39"/>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42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9835F9-A240-87C8-AEA3-FDBA86704A48}" v="338" dt="2026-07-14T12:09:52.5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0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252583d4-66e4-4543-81b7-f1e17ab52c1f::" providerId="AD" clId="Web-{4C292A73-5BDB-4DDE-7BEE-349B727F303F}"/>
    <pc:docChg chg="modSld">
      <pc:chgData name="Guest User" userId="S::urn:spo:tenantanon#252583d4-66e4-4543-81b7-f1e17ab52c1f::" providerId="AD" clId="Web-{4C292A73-5BDB-4DDE-7BEE-349B727F303F}" dt="2026-06-24T12:30:30.443" v="44"/>
      <pc:docMkLst>
        <pc:docMk/>
      </pc:docMkLst>
      <pc:sldChg chg="delSp">
        <pc:chgData name="Guest User" userId="S::urn:spo:tenantanon#252583d4-66e4-4543-81b7-f1e17ab52c1f::" providerId="AD" clId="Web-{4C292A73-5BDB-4DDE-7BEE-349B727F303F}" dt="2026-06-24T10:04:27.239" v="0"/>
        <pc:sldMkLst>
          <pc:docMk/>
          <pc:sldMk cId="2224665440" sldId="414"/>
        </pc:sldMkLst>
      </pc:sldChg>
      <pc:sldChg chg="modSp">
        <pc:chgData name="Guest User" userId="S::urn:spo:tenantanon#252583d4-66e4-4543-81b7-f1e17ab52c1f::" providerId="AD" clId="Web-{4C292A73-5BDB-4DDE-7BEE-349B727F303F}" dt="2026-06-24T12:30:30.443" v="44"/>
        <pc:sldMkLst>
          <pc:docMk/>
          <pc:sldMk cId="2138616369" sldId="419"/>
        </pc:sldMkLst>
        <pc:graphicFrameChg chg="mod modGraphic">
          <ac:chgData name="Guest User" userId="S::urn:spo:tenantanon#252583d4-66e4-4543-81b7-f1e17ab52c1f::" providerId="AD" clId="Web-{4C292A73-5BDB-4DDE-7BEE-349B727F303F}" dt="2026-06-24T12:30:30.443" v="44"/>
          <ac:graphicFrameMkLst>
            <pc:docMk/>
            <pc:sldMk cId="2138616369" sldId="419"/>
            <ac:graphicFrameMk id="4" creationId="{EB3B03C3-3BBC-4A1B-877C-70BE28835194}"/>
          </ac:graphicFrameMkLst>
        </pc:graphicFrameChg>
      </pc:sldChg>
      <pc:sldChg chg="modSp">
        <pc:chgData name="Guest User" userId="S::urn:spo:tenantanon#252583d4-66e4-4543-81b7-f1e17ab52c1f::" providerId="AD" clId="Web-{4C292A73-5BDB-4DDE-7BEE-349B727F303F}" dt="2026-06-24T11:43:22.662" v="22"/>
        <pc:sldMkLst>
          <pc:docMk/>
          <pc:sldMk cId="1263730294" sldId="432"/>
        </pc:sldMkLst>
        <pc:graphicFrameChg chg="mod modGraphic">
          <ac:chgData name="Guest User" userId="S::urn:spo:tenantanon#252583d4-66e4-4543-81b7-f1e17ab52c1f::" providerId="AD" clId="Web-{4C292A73-5BDB-4DDE-7BEE-349B727F303F}" dt="2026-06-24T11:43:22.662" v="22"/>
          <ac:graphicFrameMkLst>
            <pc:docMk/>
            <pc:sldMk cId="1263730294" sldId="432"/>
            <ac:graphicFrameMk id="4" creationId="{4946B5ED-3CB6-4BAF-A34E-F5B50D846096}"/>
          </ac:graphicFrameMkLst>
        </pc:graphicFrameChg>
      </pc:sldChg>
      <pc:sldChg chg="modSp">
        <pc:chgData name="Guest User" userId="S::urn:spo:tenantanon#252583d4-66e4-4543-81b7-f1e17ab52c1f::" providerId="AD" clId="Web-{4C292A73-5BDB-4DDE-7BEE-349B727F303F}" dt="2026-06-24T10:25:14.947" v="14"/>
        <pc:sldMkLst>
          <pc:docMk/>
          <pc:sldMk cId="1781955190" sldId="438"/>
        </pc:sldMkLst>
        <pc:graphicFrameChg chg="mod modGraphic">
          <ac:chgData name="Guest User" userId="S::urn:spo:tenantanon#252583d4-66e4-4543-81b7-f1e17ab52c1f::" providerId="AD" clId="Web-{4C292A73-5BDB-4DDE-7BEE-349B727F303F}" dt="2026-06-24T10:25:14.947" v="14"/>
          <ac:graphicFrameMkLst>
            <pc:docMk/>
            <pc:sldMk cId="1781955190" sldId="438"/>
            <ac:graphicFrameMk id="4" creationId="{32FF256A-FFA8-D33E-F604-BA424888243A}"/>
          </ac:graphicFrameMkLst>
        </pc:graphicFrameChg>
      </pc:sldChg>
      <pc:sldChg chg="modSp">
        <pc:chgData name="Guest User" userId="S::urn:spo:tenantanon#252583d4-66e4-4543-81b7-f1e17ab52c1f::" providerId="AD" clId="Web-{4C292A73-5BDB-4DDE-7BEE-349B727F303F}" dt="2026-06-24T10:05:00.411" v="2" actId="1076"/>
        <pc:sldMkLst>
          <pc:docMk/>
          <pc:sldMk cId="1757859045" sldId="443"/>
        </pc:sldMkLst>
        <pc:graphicFrameChg chg="mod modGraphic">
          <ac:chgData name="Guest User" userId="S::urn:spo:tenantanon#252583d4-66e4-4543-81b7-f1e17ab52c1f::" providerId="AD" clId="Web-{4C292A73-5BDB-4DDE-7BEE-349B727F303F}" dt="2026-06-24T10:05:00.411" v="2" actId="1076"/>
          <ac:graphicFrameMkLst>
            <pc:docMk/>
            <pc:sldMk cId="1757859045" sldId="443"/>
            <ac:graphicFrameMk id="4" creationId="{90582CF1-0C8C-39F0-A785-8EDC3274947E}"/>
          </ac:graphicFrameMkLst>
        </pc:graphicFrameChg>
      </pc:sldChg>
    </pc:docChg>
  </pc:docChgLst>
  <pc:docChgLst>
    <pc:chgData name="Ms S Gordon" userId="S::shanigordon@cardinalpole.co.uk::d005fc6b-5c01-47ad-86bc-d726c9b5c06b" providerId="AD" clId="Web-{9B9835F9-A240-87C8-AEA3-FDBA86704A48}"/>
    <pc:docChg chg="modSld">
      <pc:chgData name="Ms S Gordon" userId="S::shanigordon@cardinalpole.co.uk::d005fc6b-5c01-47ad-86bc-d726c9b5c06b" providerId="AD" clId="Web-{9B9835F9-A240-87C8-AEA3-FDBA86704A48}" dt="2026-07-14T12:09:52.521" v="183" actId="1076"/>
      <pc:docMkLst>
        <pc:docMk/>
      </pc:docMkLst>
      <pc:sldChg chg="modSp">
        <pc:chgData name="Ms S Gordon" userId="S::shanigordon@cardinalpole.co.uk::d005fc6b-5c01-47ad-86bc-d726c9b5c06b" providerId="AD" clId="Web-{9B9835F9-A240-87C8-AEA3-FDBA86704A48}" dt="2026-07-14T12:09:52.521" v="183" actId="1076"/>
        <pc:sldMkLst>
          <pc:docMk/>
          <pc:sldMk cId="4097558867" sldId="421"/>
        </pc:sldMkLst>
        <pc:spChg chg="mod">
          <ac:chgData name="Ms S Gordon" userId="S::shanigordon@cardinalpole.co.uk::d005fc6b-5c01-47ad-86bc-d726c9b5c06b" providerId="AD" clId="Web-{9B9835F9-A240-87C8-AEA3-FDBA86704A48}" dt="2026-07-14T12:09:49.614" v="182" actId="1076"/>
          <ac:spMkLst>
            <pc:docMk/>
            <pc:sldMk cId="4097558867" sldId="421"/>
            <ac:spMk id="134" creationId="{52BBCB3C-BC56-454C-A3AD-D1BD737BCBD9}"/>
          </ac:spMkLst>
        </pc:spChg>
        <pc:spChg chg="mod">
          <ac:chgData name="Ms S Gordon" userId="S::shanigordon@cardinalpole.co.uk::d005fc6b-5c01-47ad-86bc-d726c9b5c06b" providerId="AD" clId="Web-{9B9835F9-A240-87C8-AEA3-FDBA86704A48}" dt="2026-07-14T12:09:36.661" v="178" actId="1076"/>
          <ac:spMkLst>
            <pc:docMk/>
            <pc:sldMk cId="4097558867" sldId="421"/>
            <ac:spMk id="151" creationId="{3DE5BC08-9D9F-440A-9AA6-FE0549A4B2A1}"/>
          </ac:spMkLst>
        </pc:spChg>
        <pc:spChg chg="mod">
          <ac:chgData name="Ms S Gordon" userId="S::shanigordon@cardinalpole.co.uk::d005fc6b-5c01-47ad-86bc-d726c9b5c06b" providerId="AD" clId="Web-{9B9835F9-A240-87C8-AEA3-FDBA86704A48}" dt="2026-07-14T12:09:52.521" v="183" actId="1076"/>
          <ac:spMkLst>
            <pc:docMk/>
            <pc:sldMk cId="4097558867" sldId="421"/>
            <ac:spMk id="155" creationId="{0264B7E1-2B4A-4C91-8B3F-3E4759FC14E8}"/>
          </ac:spMkLst>
        </pc:spChg>
        <pc:spChg chg="mod">
          <ac:chgData name="Ms S Gordon" userId="S::shanigordon@cardinalpole.co.uk::d005fc6b-5c01-47ad-86bc-d726c9b5c06b" providerId="AD" clId="Web-{9B9835F9-A240-87C8-AEA3-FDBA86704A48}" dt="2026-07-14T12:09:40.083" v="179" actId="1076"/>
          <ac:spMkLst>
            <pc:docMk/>
            <pc:sldMk cId="4097558867" sldId="421"/>
            <ac:spMk id="156" creationId="{C69AD6E0-7493-4339-9839-11532841B1B6}"/>
          </ac:spMkLst>
        </pc:spChg>
        <pc:spChg chg="mod">
          <ac:chgData name="Ms S Gordon" userId="S::shanigordon@cardinalpole.co.uk::d005fc6b-5c01-47ad-86bc-d726c9b5c06b" providerId="AD" clId="Web-{9B9835F9-A240-87C8-AEA3-FDBA86704A48}" dt="2026-07-14T12:05:40.480" v="52" actId="20577"/>
          <ac:spMkLst>
            <pc:docMk/>
            <pc:sldMk cId="4097558867" sldId="421"/>
            <ac:spMk id="164" creationId="{3D62A83A-3322-49D7-A04A-8E55E4530DFA}"/>
          </ac:spMkLst>
        </pc:spChg>
        <pc:spChg chg="mod">
          <ac:chgData name="Ms S Gordon" userId="S::shanigordon@cardinalpole.co.uk::d005fc6b-5c01-47ad-86bc-d726c9b5c06b" providerId="AD" clId="Web-{9B9835F9-A240-87C8-AEA3-FDBA86704A48}" dt="2026-07-14T12:07:41.172" v="128" actId="20577"/>
          <ac:spMkLst>
            <pc:docMk/>
            <pc:sldMk cId="4097558867" sldId="421"/>
            <ac:spMk id="165" creationId="{A95ED0D1-8B47-468E-B52E-39D7BF638D73}"/>
          </ac:spMkLst>
        </pc:spChg>
        <pc:spChg chg="mod">
          <ac:chgData name="Ms S Gordon" userId="S::shanigordon@cardinalpole.co.uk::d005fc6b-5c01-47ad-86bc-d726c9b5c06b" providerId="AD" clId="Web-{9B9835F9-A240-87C8-AEA3-FDBA86704A48}" dt="2026-07-14T12:07:56.329" v="136" actId="20577"/>
          <ac:spMkLst>
            <pc:docMk/>
            <pc:sldMk cId="4097558867" sldId="421"/>
            <ac:spMk id="166" creationId="{7A420848-3C3A-4DF7-8AB3-DE51498A7C8D}"/>
          </ac:spMkLst>
        </pc:spChg>
        <pc:spChg chg="mod">
          <ac:chgData name="Ms S Gordon" userId="S::shanigordon@cardinalpole.co.uk::d005fc6b-5c01-47ad-86bc-d726c9b5c06b" providerId="AD" clId="Web-{9B9835F9-A240-87C8-AEA3-FDBA86704A48}" dt="2026-07-14T12:09:12.082" v="177" actId="20577"/>
          <ac:spMkLst>
            <pc:docMk/>
            <pc:sldMk cId="4097558867" sldId="421"/>
            <ac:spMk id="167" creationId="{47F9463C-9DEE-47B5-8160-A96FA7600B8A}"/>
          </ac:spMkLst>
        </pc:spChg>
      </pc:sldChg>
    </pc:docChg>
  </pc:docChgLst>
  <pc:docChgLst>
    <pc:chgData name="Michael Ghany" userId="S::michaelghany2@cardinalpole.co.uk::b8a0e93a-6781-428e-819d-340c92cf5e9d" providerId="AD" clId="Web-{91714CD1-BA06-5F21-C951-E9FB7254A52A}"/>
    <pc:docChg chg="addSld delSld modSld">
      <pc:chgData name="Michael Ghany" userId="S::michaelghany2@cardinalpole.co.uk::b8a0e93a-6781-428e-819d-340c92cf5e9d" providerId="AD" clId="Web-{91714CD1-BA06-5F21-C951-E9FB7254A52A}" dt="2026-07-02T14:15:26.788" v="63"/>
      <pc:docMkLst>
        <pc:docMk/>
      </pc:docMkLst>
      <pc:sldChg chg="modSp">
        <pc:chgData name="Michael Ghany" userId="S::michaelghany2@cardinalpole.co.uk::b8a0e93a-6781-428e-819d-340c92cf5e9d" providerId="AD" clId="Web-{91714CD1-BA06-5F21-C951-E9FB7254A52A}" dt="2026-07-02T14:15:26.788" v="63"/>
        <pc:sldMkLst>
          <pc:docMk/>
          <pc:sldMk cId="3461291281" sldId="444"/>
        </pc:sldMkLst>
        <pc:graphicFrameChg chg="mod modGraphic">
          <ac:chgData name="Michael Ghany" userId="S::michaelghany2@cardinalpole.co.uk::b8a0e93a-6781-428e-819d-340c92cf5e9d" providerId="AD" clId="Web-{91714CD1-BA06-5F21-C951-E9FB7254A52A}" dt="2026-07-02T14:15:26.788" v="63"/>
          <ac:graphicFrameMkLst>
            <pc:docMk/>
            <pc:sldMk cId="3461291281" sldId="444"/>
            <ac:graphicFrameMk id="12" creationId="{3CF1FB4B-7EFC-4859-36EB-4EBA744CCABC}"/>
          </ac:graphicFrameMkLst>
        </pc:graphicFrameChg>
      </pc:sldChg>
    </pc:docChg>
  </pc:docChgLst>
  <pc:docChgLst>
    <pc:chgData name="Guest User" userId="S::urn:spo:tenantanon#252583d4-66e4-4543-81b7-f1e17ab52c1f::" providerId="AD" clId="Web-{9AD89650-C840-2EC4-3E8F-9886B95E9325}"/>
    <pc:docChg chg="delSld modSld">
      <pc:chgData name="Guest User" userId="S::urn:spo:tenantanon#252583d4-66e4-4543-81b7-f1e17ab52c1f::" providerId="AD" clId="Web-{9AD89650-C840-2EC4-3E8F-9886B95E9325}" dt="2026-06-24T13:51:35.611" v="912"/>
      <pc:docMkLst>
        <pc:docMk/>
      </pc:docMkLst>
      <pc:sldChg chg="modSp">
        <pc:chgData name="Guest User" userId="S::urn:spo:tenantanon#252583d4-66e4-4543-81b7-f1e17ab52c1f::" providerId="AD" clId="Web-{9AD89650-C840-2EC4-3E8F-9886B95E9325}" dt="2026-06-24T12:51:50.886" v="29"/>
        <pc:sldMkLst>
          <pc:docMk/>
          <pc:sldMk cId="2637309953" sldId="425"/>
        </pc:sldMkLst>
        <pc:graphicFrameChg chg="mod modGraphic">
          <ac:chgData name="Guest User" userId="S::urn:spo:tenantanon#252583d4-66e4-4543-81b7-f1e17ab52c1f::" providerId="AD" clId="Web-{9AD89650-C840-2EC4-3E8F-9886B95E9325}" dt="2026-06-24T12:51:50.886" v="29"/>
          <ac:graphicFrameMkLst>
            <pc:docMk/>
            <pc:sldMk cId="2637309953" sldId="425"/>
            <ac:graphicFrameMk id="4" creationId="{EB3B03C3-3BBC-4A1B-877C-70BE28835194}"/>
          </ac:graphicFrameMkLst>
        </pc:graphicFrameChg>
      </pc:sldChg>
      <pc:sldChg chg="modSp">
        <pc:chgData name="Guest User" userId="S::urn:spo:tenantanon#252583d4-66e4-4543-81b7-f1e17ab52c1f::" providerId="AD" clId="Web-{9AD89650-C840-2EC4-3E8F-9886B95E9325}" dt="2026-06-24T13:13:27.277" v="269"/>
        <pc:sldMkLst>
          <pc:docMk/>
          <pc:sldMk cId="3656048530" sldId="426"/>
        </pc:sldMkLst>
        <pc:graphicFrameChg chg="mod modGraphic">
          <ac:chgData name="Guest User" userId="S::urn:spo:tenantanon#252583d4-66e4-4543-81b7-f1e17ab52c1f::" providerId="AD" clId="Web-{9AD89650-C840-2EC4-3E8F-9886B95E9325}" dt="2026-06-24T13:13:27.277" v="269"/>
          <ac:graphicFrameMkLst>
            <pc:docMk/>
            <pc:sldMk cId="3656048530" sldId="426"/>
            <ac:graphicFrameMk id="6" creationId="{ECD9FDC0-1F2D-69F6-5E10-C06E526FFA6E}"/>
          </ac:graphicFrameMkLst>
        </pc:graphicFrameChg>
      </pc:sldChg>
      <pc:sldChg chg="modSp">
        <pc:chgData name="Guest User" userId="S::urn:spo:tenantanon#252583d4-66e4-4543-81b7-f1e17ab52c1f::" providerId="AD" clId="Web-{9AD89650-C840-2EC4-3E8F-9886B95E9325}" dt="2026-06-24T13:13:11.010" v="255"/>
        <pc:sldMkLst>
          <pc:docMk/>
          <pc:sldMk cId="182209334" sldId="427"/>
        </pc:sldMkLst>
        <pc:graphicFrameChg chg="mod modGraphic">
          <ac:chgData name="Guest User" userId="S::urn:spo:tenantanon#252583d4-66e4-4543-81b7-f1e17ab52c1f::" providerId="AD" clId="Web-{9AD89650-C840-2EC4-3E8F-9886B95E9325}" dt="2026-06-24T13:13:11.010" v="255"/>
          <ac:graphicFrameMkLst>
            <pc:docMk/>
            <pc:sldMk cId="182209334" sldId="427"/>
            <ac:graphicFrameMk id="4" creationId="{EB3B03C3-3BBC-4A1B-877C-70BE28835194}"/>
          </ac:graphicFrameMkLst>
        </pc:graphicFrameChg>
      </pc:sldChg>
      <pc:sldChg chg="modSp">
        <pc:chgData name="Guest User" userId="S::urn:spo:tenantanon#252583d4-66e4-4543-81b7-f1e17ab52c1f::" providerId="AD" clId="Web-{9AD89650-C840-2EC4-3E8F-9886B95E9325}" dt="2026-06-24T12:53:37.393" v="148"/>
        <pc:sldMkLst>
          <pc:docMk/>
          <pc:sldMk cId="4003925719" sldId="428"/>
        </pc:sldMkLst>
        <pc:spChg chg="mod">
          <ac:chgData name="Guest User" userId="S::urn:spo:tenantanon#252583d4-66e4-4543-81b7-f1e17ab52c1f::" providerId="AD" clId="Web-{9AD89650-C840-2EC4-3E8F-9886B95E9325}" dt="2026-06-24T12:53:31.377" v="146" actId="14100"/>
          <ac:spMkLst>
            <pc:docMk/>
            <pc:sldMk cId="4003925719" sldId="428"/>
            <ac:spMk id="2" creationId="{30821A87-1105-417A-A005-BFA3D15E3E16}"/>
          </ac:spMkLst>
        </pc:spChg>
        <pc:graphicFrameChg chg="mod modGraphic">
          <ac:chgData name="Guest User" userId="S::urn:spo:tenantanon#252583d4-66e4-4543-81b7-f1e17ab52c1f::" providerId="AD" clId="Web-{9AD89650-C840-2EC4-3E8F-9886B95E9325}" dt="2026-06-24T12:53:37.393" v="148"/>
          <ac:graphicFrameMkLst>
            <pc:docMk/>
            <pc:sldMk cId="4003925719" sldId="428"/>
            <ac:graphicFrameMk id="4" creationId="{EB3B03C3-3BBC-4A1B-877C-70BE28835194}"/>
          </ac:graphicFrameMkLst>
        </pc:graphicFrameChg>
      </pc:sldChg>
      <pc:sldChg chg="modSp">
        <pc:chgData name="Guest User" userId="S::urn:spo:tenantanon#252583d4-66e4-4543-81b7-f1e17ab52c1f::" providerId="AD" clId="Web-{9AD89650-C840-2EC4-3E8F-9886B95E9325}" dt="2026-06-24T12:55:05.743" v="227"/>
        <pc:sldMkLst>
          <pc:docMk/>
          <pc:sldMk cId="1758132894" sldId="429"/>
        </pc:sldMkLst>
        <pc:graphicFrameChg chg="mod modGraphic">
          <ac:chgData name="Guest User" userId="S::urn:spo:tenantanon#252583d4-66e4-4543-81b7-f1e17ab52c1f::" providerId="AD" clId="Web-{9AD89650-C840-2EC4-3E8F-9886B95E9325}" dt="2026-06-24T12:55:05.743" v="227"/>
          <ac:graphicFrameMkLst>
            <pc:docMk/>
            <pc:sldMk cId="1758132894" sldId="429"/>
            <ac:graphicFrameMk id="4" creationId="{EB3B03C3-3BBC-4A1B-877C-70BE28835194}"/>
          </ac:graphicFrameMkLst>
        </pc:graphicFrameChg>
      </pc:sldChg>
      <pc:sldChg chg="modSp">
        <pc:chgData name="Guest User" userId="S::urn:spo:tenantanon#252583d4-66e4-4543-81b7-f1e17ab52c1f::" providerId="AD" clId="Web-{9AD89650-C840-2EC4-3E8F-9886B95E9325}" dt="2026-06-24T13:50:58.734" v="838"/>
        <pc:sldMkLst>
          <pc:docMk/>
          <pc:sldMk cId="673424056" sldId="439"/>
        </pc:sldMkLst>
        <pc:graphicFrameChg chg="mod modGraphic">
          <ac:chgData name="Guest User" userId="S::urn:spo:tenantanon#252583d4-66e4-4543-81b7-f1e17ab52c1f::" providerId="AD" clId="Web-{9AD89650-C840-2EC4-3E8F-9886B95E9325}" dt="2026-06-24T13:50:58.734" v="838"/>
          <ac:graphicFrameMkLst>
            <pc:docMk/>
            <pc:sldMk cId="673424056" sldId="439"/>
            <ac:graphicFrameMk id="8" creationId="{5E0862BB-9DF8-E686-06EA-3391C884EE0B}"/>
          </ac:graphicFrameMkLst>
        </pc:graphicFrameChg>
      </pc:sldChg>
      <pc:sldChg chg="modSp">
        <pc:chgData name="Guest User" userId="S::urn:spo:tenantanon#252583d4-66e4-4543-81b7-f1e17ab52c1f::" providerId="AD" clId="Web-{9AD89650-C840-2EC4-3E8F-9886B95E9325}" dt="2026-06-24T13:51:35.611" v="912"/>
        <pc:sldMkLst>
          <pc:docMk/>
          <pc:sldMk cId="1937083503" sldId="440"/>
        </pc:sldMkLst>
        <pc:graphicFrameChg chg="mod modGraphic">
          <ac:chgData name="Guest User" userId="S::urn:spo:tenantanon#252583d4-66e4-4543-81b7-f1e17ab52c1f::" providerId="AD" clId="Web-{9AD89650-C840-2EC4-3E8F-9886B95E9325}" dt="2026-06-24T13:51:35.611" v="912"/>
          <ac:graphicFrameMkLst>
            <pc:docMk/>
            <pc:sldMk cId="1937083503" sldId="440"/>
            <ac:graphicFrameMk id="6" creationId="{4D8F63FC-C3B1-2DF5-C713-97D9575492D8}"/>
          </ac:graphicFrameMkLst>
        </pc:graphicFrameChg>
      </pc:sldChg>
      <pc:sldChg chg="modSp">
        <pc:chgData name="Guest User" userId="S::urn:spo:tenantanon#252583d4-66e4-4543-81b7-f1e17ab52c1f::" providerId="AD" clId="Web-{9AD89650-C840-2EC4-3E8F-9886B95E9325}" dt="2026-06-24T13:22:26.799" v="287"/>
        <pc:sldMkLst>
          <pc:docMk/>
          <pc:sldMk cId="1757859045" sldId="443"/>
        </pc:sldMkLst>
        <pc:graphicFrameChg chg="mod modGraphic">
          <ac:chgData name="Guest User" userId="S::urn:spo:tenantanon#252583d4-66e4-4543-81b7-f1e17ab52c1f::" providerId="AD" clId="Web-{9AD89650-C840-2EC4-3E8F-9886B95E9325}" dt="2026-06-24T13:22:26.799" v="287"/>
          <ac:graphicFrameMkLst>
            <pc:docMk/>
            <pc:sldMk cId="1757859045" sldId="443"/>
            <ac:graphicFrameMk id="4" creationId="{90582CF1-0C8C-39F0-A785-8EDC3274947E}"/>
          </ac:graphicFrameMkLst>
        </pc:graphicFrameChg>
      </pc:sldChg>
      <pc:sldChg chg="modSp">
        <pc:chgData name="Guest User" userId="S::urn:spo:tenantanon#252583d4-66e4-4543-81b7-f1e17ab52c1f::" providerId="AD" clId="Web-{9AD89650-C840-2EC4-3E8F-9886B95E9325}" dt="2026-06-24T13:30:45.960" v="289"/>
        <pc:sldMkLst>
          <pc:docMk/>
          <pc:sldMk cId="3461291281" sldId="444"/>
        </pc:sldMkLst>
        <pc:graphicFrameChg chg="mod modGraphic">
          <ac:chgData name="Guest User" userId="S::urn:spo:tenantanon#252583d4-66e4-4543-81b7-f1e17ab52c1f::" providerId="AD" clId="Web-{9AD89650-C840-2EC4-3E8F-9886B95E9325}" dt="2026-06-24T13:30:45.960" v="289"/>
          <ac:graphicFrameMkLst>
            <pc:docMk/>
            <pc:sldMk cId="3461291281" sldId="444"/>
            <ac:graphicFrameMk id="12" creationId="{3CF1FB4B-7EFC-4859-36EB-4EBA744CCABC}"/>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705EA52D-0EF9-4F85-B4FF-784E5272A6FC}"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5BA508-48F3-4E2F-ACE4-00862C2B6470}" type="slidenum">
              <a:rPr lang="en-GB" smtClean="0"/>
              <a:t>‹#›</a:t>
            </a:fld>
            <a:endParaRPr lang="en-GB"/>
          </a:p>
        </p:txBody>
      </p:sp>
    </p:spTree>
    <p:extLst>
      <p:ext uri="{BB962C8B-B14F-4D97-AF65-F5344CB8AC3E}">
        <p14:creationId xmlns:p14="http://schemas.microsoft.com/office/powerpoint/2010/main" val="3673559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5EA52D-0EF9-4F85-B4FF-784E5272A6FC}"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5BA508-48F3-4E2F-ACE4-00862C2B6470}" type="slidenum">
              <a:rPr lang="en-GB" smtClean="0"/>
              <a:t>‹#›</a:t>
            </a:fld>
            <a:endParaRPr lang="en-GB"/>
          </a:p>
        </p:txBody>
      </p:sp>
    </p:spTree>
    <p:extLst>
      <p:ext uri="{BB962C8B-B14F-4D97-AF65-F5344CB8AC3E}">
        <p14:creationId xmlns:p14="http://schemas.microsoft.com/office/powerpoint/2010/main" val="2517644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05EA52D-0EF9-4F85-B4FF-784E5272A6FC}"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5BA508-48F3-4E2F-ACE4-00862C2B6470}" type="slidenum">
              <a:rPr lang="en-GB" smtClean="0"/>
              <a:t>‹#›</a:t>
            </a:fld>
            <a:endParaRPr lang="en-GB"/>
          </a:p>
        </p:txBody>
      </p:sp>
    </p:spTree>
    <p:extLst>
      <p:ext uri="{BB962C8B-B14F-4D97-AF65-F5344CB8AC3E}">
        <p14:creationId xmlns:p14="http://schemas.microsoft.com/office/powerpoint/2010/main" val="4042574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5EA52D-0EF9-4F85-B4FF-784E5272A6FC}"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5BA508-48F3-4E2F-ACE4-00862C2B6470}" type="slidenum">
              <a:rPr lang="en-GB" smtClean="0"/>
              <a:t>‹#›</a:t>
            </a:fld>
            <a:endParaRPr lang="en-GB"/>
          </a:p>
        </p:txBody>
      </p:sp>
    </p:spTree>
    <p:extLst>
      <p:ext uri="{BB962C8B-B14F-4D97-AF65-F5344CB8AC3E}">
        <p14:creationId xmlns:p14="http://schemas.microsoft.com/office/powerpoint/2010/main" val="483529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5EA52D-0EF9-4F85-B4FF-784E5272A6FC}" type="datetimeFigureOut">
              <a:rPr lang="en-GB" smtClean="0"/>
              <a:t>01/10/2026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55BA508-48F3-4E2F-ACE4-00862C2B6470}" type="slidenum">
              <a:rPr lang="en-GB" smtClean="0"/>
              <a:t>‹#›</a:t>
            </a:fld>
            <a:endParaRPr lang="en-GB"/>
          </a:p>
        </p:txBody>
      </p:sp>
    </p:spTree>
    <p:extLst>
      <p:ext uri="{BB962C8B-B14F-4D97-AF65-F5344CB8AC3E}">
        <p14:creationId xmlns:p14="http://schemas.microsoft.com/office/powerpoint/2010/main" val="413244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05EA52D-0EF9-4F85-B4FF-784E5272A6FC}"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55BA508-48F3-4E2F-ACE4-00862C2B6470}" type="slidenum">
              <a:rPr lang="en-GB" smtClean="0"/>
              <a:t>‹#›</a:t>
            </a:fld>
            <a:endParaRPr lang="en-GB"/>
          </a:p>
        </p:txBody>
      </p:sp>
    </p:spTree>
    <p:extLst>
      <p:ext uri="{BB962C8B-B14F-4D97-AF65-F5344CB8AC3E}">
        <p14:creationId xmlns:p14="http://schemas.microsoft.com/office/powerpoint/2010/main" val="2460821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5EA52D-0EF9-4F85-B4FF-784E5272A6FC}" type="datetimeFigureOut">
              <a:rPr lang="en-GB" smtClean="0"/>
              <a:t>01/10/2026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55BA508-48F3-4E2F-ACE4-00862C2B6470}" type="slidenum">
              <a:rPr lang="en-GB" smtClean="0"/>
              <a:t>‹#›</a:t>
            </a:fld>
            <a:endParaRPr lang="en-GB"/>
          </a:p>
        </p:txBody>
      </p:sp>
    </p:spTree>
    <p:extLst>
      <p:ext uri="{BB962C8B-B14F-4D97-AF65-F5344CB8AC3E}">
        <p14:creationId xmlns:p14="http://schemas.microsoft.com/office/powerpoint/2010/main" val="1995739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05EA52D-0EF9-4F85-B4FF-784E5272A6FC}"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5BA508-48F3-4E2F-ACE4-00862C2B6470}" type="slidenum">
              <a:rPr lang="en-GB" smtClean="0"/>
              <a:t>‹#›</a:t>
            </a:fld>
            <a:endParaRPr lang="en-GB"/>
          </a:p>
        </p:txBody>
      </p:sp>
    </p:spTree>
    <p:extLst>
      <p:ext uri="{BB962C8B-B14F-4D97-AF65-F5344CB8AC3E}">
        <p14:creationId xmlns:p14="http://schemas.microsoft.com/office/powerpoint/2010/main" val="2594318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05EA52D-0EF9-4F85-B4FF-784E5272A6FC}"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55BA508-48F3-4E2F-ACE4-00862C2B6470}" type="slidenum">
              <a:rPr lang="en-GB" smtClean="0"/>
              <a:t>‹#›</a:t>
            </a:fld>
            <a:endParaRPr lang="en-GB"/>
          </a:p>
        </p:txBody>
      </p:sp>
    </p:spTree>
    <p:extLst>
      <p:ext uri="{BB962C8B-B14F-4D97-AF65-F5344CB8AC3E}">
        <p14:creationId xmlns:p14="http://schemas.microsoft.com/office/powerpoint/2010/main" val="927846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5EA52D-0EF9-4F85-B4FF-784E5272A6FC}"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5BA508-48F3-4E2F-ACE4-00862C2B6470}" type="slidenum">
              <a:rPr lang="en-GB" smtClean="0"/>
              <a:t>‹#›</a:t>
            </a:fld>
            <a:endParaRPr lang="en-GB"/>
          </a:p>
        </p:txBody>
      </p:sp>
    </p:spTree>
    <p:extLst>
      <p:ext uri="{BB962C8B-B14F-4D97-AF65-F5344CB8AC3E}">
        <p14:creationId xmlns:p14="http://schemas.microsoft.com/office/powerpoint/2010/main" val="857290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5EA52D-0EF9-4F85-B4FF-784E5272A6FC}"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55BA508-48F3-4E2F-ACE4-00862C2B6470}" type="slidenum">
              <a:rPr lang="en-GB" smtClean="0"/>
              <a:t>‹#›</a:t>
            </a:fld>
            <a:endParaRPr lang="en-GB"/>
          </a:p>
        </p:txBody>
      </p:sp>
    </p:spTree>
    <p:extLst>
      <p:ext uri="{BB962C8B-B14F-4D97-AF65-F5344CB8AC3E}">
        <p14:creationId xmlns:p14="http://schemas.microsoft.com/office/powerpoint/2010/main" val="3842606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705EA52D-0EF9-4F85-B4FF-784E5272A6FC}" type="datetimeFigureOut">
              <a:rPr lang="en-GB" smtClean="0"/>
              <a:t>01/10/2026</a:t>
            </a:fld>
            <a:endParaRPr lang="en-GB"/>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C55BA508-48F3-4E2F-ACE4-00862C2B6470}" type="slidenum">
              <a:rPr lang="en-GB" smtClean="0"/>
              <a:t>‹#›</a:t>
            </a:fld>
            <a:endParaRPr lang="en-GB"/>
          </a:p>
        </p:txBody>
      </p:sp>
    </p:spTree>
    <p:extLst>
      <p:ext uri="{BB962C8B-B14F-4D97-AF65-F5344CB8AC3E}">
        <p14:creationId xmlns:p14="http://schemas.microsoft.com/office/powerpoint/2010/main" val="31341029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1BB55D-EF11-4B97-9A98-4BF9E616ABB6}"/>
              </a:ext>
            </a:extLst>
          </p:cNvPr>
          <p:cNvSpPr txBox="1"/>
          <p:nvPr/>
        </p:nvSpPr>
        <p:spPr>
          <a:xfrm>
            <a:off x="228600" y="1219200"/>
            <a:ext cx="6400800" cy="1862048"/>
          </a:xfrm>
          <a:prstGeom prst="rect">
            <a:avLst/>
          </a:prstGeom>
          <a:noFill/>
        </p:spPr>
        <p:txBody>
          <a:bodyPr wrap="square" rtlCol="0">
            <a:spAutoFit/>
          </a:bodyPr>
          <a:lstStyle/>
          <a:p>
            <a:pPr algn="ctr"/>
            <a:r>
              <a:rPr lang="en-GB" sz="11500"/>
              <a:t>ENGLISH</a:t>
            </a:r>
          </a:p>
        </p:txBody>
      </p:sp>
      <p:pic>
        <p:nvPicPr>
          <p:cNvPr id="3" name="Picture 5" descr="A picture containing logo&#10;&#10;Description automatically generated">
            <a:extLst>
              <a:ext uri="{FF2B5EF4-FFF2-40B4-BE49-F238E27FC236}">
                <a16:creationId xmlns:a16="http://schemas.microsoft.com/office/drawing/2014/main" id="{5BF777A7-3D1B-412A-8023-89FC8F18042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17913" y="7429500"/>
            <a:ext cx="6211487" cy="1586607"/>
          </a:xfrm>
          <a:prstGeom prst="rect">
            <a:avLst/>
          </a:prstGeom>
        </p:spPr>
      </p:pic>
      <p:sp>
        <p:nvSpPr>
          <p:cNvPr id="5" name="Rectangle: Rounded Corners 4">
            <a:extLst>
              <a:ext uri="{FF2B5EF4-FFF2-40B4-BE49-F238E27FC236}">
                <a16:creationId xmlns:a16="http://schemas.microsoft.com/office/drawing/2014/main" id="{B6F69BF9-B15C-4A73-A431-A78297AB1B4E}"/>
              </a:ext>
            </a:extLst>
          </p:cNvPr>
          <p:cNvSpPr/>
          <p:nvPr/>
        </p:nvSpPr>
        <p:spPr>
          <a:xfrm>
            <a:off x="92597" y="92597"/>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6C4D3FCB-8A8E-4B5C-B0DC-6B76C7FD8D39}"/>
              </a:ext>
            </a:extLst>
          </p:cNvPr>
          <p:cNvSpPr txBox="1"/>
          <p:nvPr/>
        </p:nvSpPr>
        <p:spPr>
          <a:xfrm>
            <a:off x="228600" y="6159500"/>
            <a:ext cx="6249988" cy="338554"/>
          </a:xfrm>
          <a:prstGeom prst="rect">
            <a:avLst/>
          </a:prstGeom>
          <a:noFill/>
        </p:spPr>
        <p:txBody>
          <a:bodyPr wrap="square" rtlCol="0">
            <a:spAutoFit/>
          </a:bodyPr>
          <a:lstStyle/>
          <a:p>
            <a:r>
              <a:rPr lang="en-GB" sz="1600" b="1" dirty="0"/>
              <a:t>Head of Department: </a:t>
            </a:r>
            <a:r>
              <a:rPr lang="en-GB" sz="1600" dirty="0"/>
              <a:t>Ms Shani Gordon</a:t>
            </a:r>
          </a:p>
        </p:txBody>
      </p:sp>
      <p:pic>
        <p:nvPicPr>
          <p:cNvPr id="7" name="Picture 6">
            <a:extLst>
              <a:ext uri="{FF2B5EF4-FFF2-40B4-BE49-F238E27FC236}">
                <a16:creationId xmlns:a16="http://schemas.microsoft.com/office/drawing/2014/main" id="{171189C0-175B-438E-B7AB-357DA06C9D85}"/>
              </a:ext>
            </a:extLst>
          </p:cNvPr>
          <p:cNvPicPr>
            <a:picLocks noChangeAspect="1"/>
          </p:cNvPicPr>
          <p:nvPr/>
        </p:nvPicPr>
        <p:blipFill>
          <a:blip r:embed="rId3"/>
          <a:stretch>
            <a:fillRect/>
          </a:stretch>
        </p:blipFill>
        <p:spPr>
          <a:xfrm>
            <a:off x="1014631" y="2984500"/>
            <a:ext cx="5018049" cy="3073236"/>
          </a:xfrm>
          <a:prstGeom prst="rect">
            <a:avLst/>
          </a:prstGeom>
        </p:spPr>
      </p:pic>
    </p:spTree>
    <p:extLst>
      <p:ext uri="{BB962C8B-B14F-4D97-AF65-F5344CB8AC3E}">
        <p14:creationId xmlns:p14="http://schemas.microsoft.com/office/powerpoint/2010/main" val="1076826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0D6EF-53F7-41EB-9330-6D446A4BCC2D}"/>
              </a:ext>
            </a:extLst>
          </p:cNvPr>
          <p:cNvSpPr>
            <a:spLocks noGrp="1"/>
          </p:cNvSpPr>
          <p:nvPr>
            <p:ph type="title"/>
          </p:nvPr>
        </p:nvSpPr>
        <p:spPr>
          <a:xfrm>
            <a:off x="471488" y="486837"/>
            <a:ext cx="5915025" cy="703730"/>
          </a:xfrm>
          <a:ln>
            <a:solidFill>
              <a:schemeClr val="tx1"/>
            </a:solidFill>
          </a:ln>
        </p:spPr>
        <p:txBody>
          <a:bodyPr/>
          <a:lstStyle/>
          <a:p>
            <a:pPr algn="ctr"/>
            <a:r>
              <a:rPr lang="en-GB" b="1"/>
              <a:t>Year 7 Curriculum Roadmaps</a:t>
            </a:r>
          </a:p>
        </p:txBody>
      </p:sp>
      <p:sp>
        <p:nvSpPr>
          <p:cNvPr id="4" name="Rectangle: Rounded Corners 3">
            <a:extLst>
              <a:ext uri="{FF2B5EF4-FFF2-40B4-BE49-F238E27FC236}">
                <a16:creationId xmlns:a16="http://schemas.microsoft.com/office/drawing/2014/main" id="{BB17804A-AD43-4AB3-A113-2C47BBC54481}"/>
              </a:ext>
            </a:extLst>
          </p:cNvPr>
          <p:cNvSpPr/>
          <p:nvPr/>
        </p:nvSpPr>
        <p:spPr>
          <a:xfrm>
            <a:off x="92597" y="92597"/>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Rectangle: Rounded Corners 124">
            <a:extLst>
              <a:ext uri="{FF2B5EF4-FFF2-40B4-BE49-F238E27FC236}">
                <a16:creationId xmlns:a16="http://schemas.microsoft.com/office/drawing/2014/main" id="{F4499D14-CEAE-498B-BA3D-4192BAE6790D}"/>
              </a:ext>
            </a:extLst>
          </p:cNvPr>
          <p:cNvSpPr/>
          <p:nvPr/>
        </p:nvSpPr>
        <p:spPr>
          <a:xfrm>
            <a:off x="917405" y="1770501"/>
            <a:ext cx="5000264" cy="6710423"/>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26" name="Picture 2" descr="Road Map PNG Transparent Images Free Download | Vector Files | Pngtree">
            <a:extLst>
              <a:ext uri="{FF2B5EF4-FFF2-40B4-BE49-F238E27FC236}">
                <a16:creationId xmlns:a16="http://schemas.microsoft.com/office/drawing/2014/main" id="{35B5A497-1A51-41C3-A45C-BF0980EA9A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9" t="5947" r="1"/>
          <a:stretch/>
        </p:blipFill>
        <p:spPr bwMode="auto">
          <a:xfrm rot="18816226" flipH="1">
            <a:off x="829205" y="2228681"/>
            <a:ext cx="5387666" cy="5758353"/>
          </a:xfrm>
          <a:prstGeom prst="rect">
            <a:avLst/>
          </a:prstGeom>
          <a:noFill/>
          <a:extLst>
            <a:ext uri="{909E8E84-426E-40DD-AFC4-6F175D3DCCD1}">
              <a14:hiddenFill xmlns:a14="http://schemas.microsoft.com/office/drawing/2010/main">
                <a:solidFill>
                  <a:srgbClr val="FFFFFF"/>
                </a:solidFill>
              </a14:hiddenFill>
            </a:ext>
          </a:extLst>
        </p:spPr>
      </p:pic>
      <p:sp>
        <p:nvSpPr>
          <p:cNvPr id="127" name="TextBox 126">
            <a:extLst>
              <a:ext uri="{FF2B5EF4-FFF2-40B4-BE49-F238E27FC236}">
                <a16:creationId xmlns:a16="http://schemas.microsoft.com/office/drawing/2014/main" id="{31C9FDC8-72A8-4296-B4E3-4B57BCB5E720}"/>
              </a:ext>
            </a:extLst>
          </p:cNvPr>
          <p:cNvSpPr txBox="1"/>
          <p:nvPr/>
        </p:nvSpPr>
        <p:spPr>
          <a:xfrm>
            <a:off x="3565115" y="1791303"/>
            <a:ext cx="2358211" cy="507831"/>
          </a:xfrm>
          <a:prstGeom prst="rect">
            <a:avLst/>
          </a:prstGeom>
          <a:noFill/>
        </p:spPr>
        <p:txBody>
          <a:bodyPr wrap="square" rtlCol="0">
            <a:spAutoFit/>
          </a:bodyPr>
          <a:lstStyle/>
          <a:p>
            <a:pPr algn="r"/>
            <a:r>
              <a:rPr lang="en-GB" sz="1350" b="1">
                <a:latin typeface="Arial" panose="020B0604020202020204" pitchFamily="34" charset="0"/>
                <a:cs typeface="Arial" panose="020B0604020202020204" pitchFamily="34" charset="0"/>
              </a:rPr>
              <a:t>YEAR 7-13 CURRICULUM ROADMAP</a:t>
            </a:r>
          </a:p>
        </p:txBody>
      </p:sp>
      <p:sp>
        <p:nvSpPr>
          <p:cNvPr id="128" name="Oval 127">
            <a:extLst>
              <a:ext uri="{FF2B5EF4-FFF2-40B4-BE49-F238E27FC236}">
                <a16:creationId xmlns:a16="http://schemas.microsoft.com/office/drawing/2014/main" id="{5BD9998E-0C44-4445-B17E-22892FB7BF58}"/>
              </a:ext>
            </a:extLst>
          </p:cNvPr>
          <p:cNvSpPr/>
          <p:nvPr/>
        </p:nvSpPr>
        <p:spPr>
          <a:xfrm>
            <a:off x="2864634" y="7858341"/>
            <a:ext cx="423923" cy="423923"/>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9" name="Oval 128">
            <a:extLst>
              <a:ext uri="{FF2B5EF4-FFF2-40B4-BE49-F238E27FC236}">
                <a16:creationId xmlns:a16="http://schemas.microsoft.com/office/drawing/2014/main" id="{4A55FCCF-2CAE-4DA1-8497-8E0237FC341E}"/>
              </a:ext>
            </a:extLst>
          </p:cNvPr>
          <p:cNvSpPr/>
          <p:nvPr/>
        </p:nvSpPr>
        <p:spPr>
          <a:xfrm>
            <a:off x="2918456" y="7198634"/>
            <a:ext cx="423923" cy="423923"/>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0" name="Oval 129">
            <a:extLst>
              <a:ext uri="{FF2B5EF4-FFF2-40B4-BE49-F238E27FC236}">
                <a16:creationId xmlns:a16="http://schemas.microsoft.com/office/drawing/2014/main" id="{4BA4FD56-0875-4D16-BF91-3777DE36656D}"/>
              </a:ext>
            </a:extLst>
          </p:cNvPr>
          <p:cNvSpPr/>
          <p:nvPr/>
        </p:nvSpPr>
        <p:spPr>
          <a:xfrm>
            <a:off x="3291499" y="6685940"/>
            <a:ext cx="423923" cy="423923"/>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1" name="Oval 130">
            <a:extLst>
              <a:ext uri="{FF2B5EF4-FFF2-40B4-BE49-F238E27FC236}">
                <a16:creationId xmlns:a16="http://schemas.microsoft.com/office/drawing/2014/main" id="{8975AF9B-7F74-4D6B-A077-C05F034CC3FB}"/>
              </a:ext>
            </a:extLst>
          </p:cNvPr>
          <p:cNvSpPr/>
          <p:nvPr/>
        </p:nvSpPr>
        <p:spPr>
          <a:xfrm>
            <a:off x="4193924" y="6518634"/>
            <a:ext cx="423923" cy="423923"/>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2" name="Oval 131">
            <a:extLst>
              <a:ext uri="{FF2B5EF4-FFF2-40B4-BE49-F238E27FC236}">
                <a16:creationId xmlns:a16="http://schemas.microsoft.com/office/drawing/2014/main" id="{7FE83EE0-6E66-46ED-BD0C-DCE468F907FE}"/>
              </a:ext>
            </a:extLst>
          </p:cNvPr>
          <p:cNvSpPr/>
          <p:nvPr/>
        </p:nvSpPr>
        <p:spPr>
          <a:xfrm>
            <a:off x="4523720" y="5833814"/>
            <a:ext cx="423923" cy="423923"/>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3" name="Oval 132">
            <a:extLst>
              <a:ext uri="{FF2B5EF4-FFF2-40B4-BE49-F238E27FC236}">
                <a16:creationId xmlns:a16="http://schemas.microsoft.com/office/drawing/2014/main" id="{3C366025-10B7-4EB8-940F-751067483017}"/>
              </a:ext>
            </a:extLst>
          </p:cNvPr>
          <p:cNvSpPr/>
          <p:nvPr/>
        </p:nvSpPr>
        <p:spPr>
          <a:xfrm>
            <a:off x="4265570" y="5148993"/>
            <a:ext cx="423923" cy="423923"/>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4" name="Oval 133">
            <a:extLst>
              <a:ext uri="{FF2B5EF4-FFF2-40B4-BE49-F238E27FC236}">
                <a16:creationId xmlns:a16="http://schemas.microsoft.com/office/drawing/2014/main" id="{52BBCB3C-BC56-454C-A3AD-D1BD737BCBD9}"/>
              </a:ext>
            </a:extLst>
          </p:cNvPr>
          <p:cNvSpPr/>
          <p:nvPr/>
        </p:nvSpPr>
        <p:spPr>
          <a:xfrm>
            <a:off x="3466060" y="5561889"/>
            <a:ext cx="423923" cy="423923"/>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5" name="Oval 134">
            <a:extLst>
              <a:ext uri="{FF2B5EF4-FFF2-40B4-BE49-F238E27FC236}">
                <a16:creationId xmlns:a16="http://schemas.microsoft.com/office/drawing/2014/main" id="{86FB8454-F47A-4A31-A0A7-CF443A2A2C86}"/>
              </a:ext>
            </a:extLst>
          </p:cNvPr>
          <p:cNvSpPr/>
          <p:nvPr/>
        </p:nvSpPr>
        <p:spPr>
          <a:xfrm>
            <a:off x="2600909" y="5932100"/>
            <a:ext cx="423923" cy="423923"/>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6" name="Oval 135">
            <a:extLst>
              <a:ext uri="{FF2B5EF4-FFF2-40B4-BE49-F238E27FC236}">
                <a16:creationId xmlns:a16="http://schemas.microsoft.com/office/drawing/2014/main" id="{29F373C6-F246-4D0B-B655-C5B45E4EAA0B}"/>
              </a:ext>
            </a:extLst>
          </p:cNvPr>
          <p:cNvSpPr/>
          <p:nvPr/>
        </p:nvSpPr>
        <p:spPr>
          <a:xfrm>
            <a:off x="1892702" y="5617009"/>
            <a:ext cx="423923" cy="423923"/>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7" name="Oval 136">
            <a:extLst>
              <a:ext uri="{FF2B5EF4-FFF2-40B4-BE49-F238E27FC236}">
                <a16:creationId xmlns:a16="http://schemas.microsoft.com/office/drawing/2014/main" id="{543EF368-E1FC-4B7E-9B77-DA94F1809F13}"/>
              </a:ext>
            </a:extLst>
          </p:cNvPr>
          <p:cNvSpPr/>
          <p:nvPr/>
        </p:nvSpPr>
        <p:spPr>
          <a:xfrm>
            <a:off x="1602944" y="4755858"/>
            <a:ext cx="423923" cy="423923"/>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8" name="Oval 137">
            <a:extLst>
              <a:ext uri="{FF2B5EF4-FFF2-40B4-BE49-F238E27FC236}">
                <a16:creationId xmlns:a16="http://schemas.microsoft.com/office/drawing/2014/main" id="{DC278DAE-7AB7-4E8C-8F12-2B37917E6595}"/>
              </a:ext>
            </a:extLst>
          </p:cNvPr>
          <p:cNvSpPr/>
          <p:nvPr/>
        </p:nvSpPr>
        <p:spPr>
          <a:xfrm>
            <a:off x="1834520" y="4128062"/>
            <a:ext cx="423923" cy="423923"/>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9" name="Oval 138">
            <a:extLst>
              <a:ext uri="{FF2B5EF4-FFF2-40B4-BE49-F238E27FC236}">
                <a16:creationId xmlns:a16="http://schemas.microsoft.com/office/drawing/2014/main" id="{ACB80D24-FBD6-40E9-9090-F9EFE6858CF0}"/>
              </a:ext>
            </a:extLst>
          </p:cNvPr>
          <p:cNvSpPr/>
          <p:nvPr/>
        </p:nvSpPr>
        <p:spPr>
          <a:xfrm>
            <a:off x="2349187" y="3754371"/>
            <a:ext cx="423923" cy="423923"/>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0" name="Oval 139">
            <a:extLst>
              <a:ext uri="{FF2B5EF4-FFF2-40B4-BE49-F238E27FC236}">
                <a16:creationId xmlns:a16="http://schemas.microsoft.com/office/drawing/2014/main" id="{4E613AF8-29D4-400F-A03F-C96F276D74B1}"/>
              </a:ext>
            </a:extLst>
          </p:cNvPr>
          <p:cNvSpPr/>
          <p:nvPr/>
        </p:nvSpPr>
        <p:spPr>
          <a:xfrm>
            <a:off x="3979555" y="4587021"/>
            <a:ext cx="423923" cy="423923"/>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1" name="Oval 140">
            <a:extLst>
              <a:ext uri="{FF2B5EF4-FFF2-40B4-BE49-F238E27FC236}">
                <a16:creationId xmlns:a16="http://schemas.microsoft.com/office/drawing/2014/main" id="{4E422111-8701-4D9E-8754-4E438CBE24E9}"/>
              </a:ext>
            </a:extLst>
          </p:cNvPr>
          <p:cNvSpPr/>
          <p:nvPr/>
        </p:nvSpPr>
        <p:spPr>
          <a:xfrm>
            <a:off x="4458803" y="4217844"/>
            <a:ext cx="423923" cy="423923"/>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2" name="Oval 141">
            <a:extLst>
              <a:ext uri="{FF2B5EF4-FFF2-40B4-BE49-F238E27FC236}">
                <a16:creationId xmlns:a16="http://schemas.microsoft.com/office/drawing/2014/main" id="{784CB609-F83D-4227-9303-3ECC4D0A4506}"/>
              </a:ext>
            </a:extLst>
          </p:cNvPr>
          <p:cNvSpPr/>
          <p:nvPr/>
        </p:nvSpPr>
        <p:spPr>
          <a:xfrm>
            <a:off x="4662416" y="3663473"/>
            <a:ext cx="423923" cy="423923"/>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3" name="Oval 142">
            <a:extLst>
              <a:ext uri="{FF2B5EF4-FFF2-40B4-BE49-F238E27FC236}">
                <a16:creationId xmlns:a16="http://schemas.microsoft.com/office/drawing/2014/main" id="{696E721A-A0B0-4984-8536-AC6320B9EB2F}"/>
              </a:ext>
            </a:extLst>
          </p:cNvPr>
          <p:cNvSpPr/>
          <p:nvPr/>
        </p:nvSpPr>
        <p:spPr>
          <a:xfrm>
            <a:off x="4416704" y="2846385"/>
            <a:ext cx="423923" cy="423923"/>
          </a:xfrm>
          <a:prstGeom prst="ellipse">
            <a:avLst/>
          </a:prstGeom>
          <a:solidFill>
            <a:srgbClr val="F414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4" name="Oval 143">
            <a:extLst>
              <a:ext uri="{FF2B5EF4-FFF2-40B4-BE49-F238E27FC236}">
                <a16:creationId xmlns:a16="http://schemas.microsoft.com/office/drawing/2014/main" id="{15518423-A378-4489-92E3-DC6F56F05864}"/>
              </a:ext>
            </a:extLst>
          </p:cNvPr>
          <p:cNvSpPr/>
          <p:nvPr/>
        </p:nvSpPr>
        <p:spPr>
          <a:xfrm>
            <a:off x="3829904" y="2565504"/>
            <a:ext cx="423923" cy="423923"/>
          </a:xfrm>
          <a:prstGeom prst="ellipse">
            <a:avLst/>
          </a:prstGeom>
          <a:solidFill>
            <a:srgbClr val="F414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5" name="Oval 144">
            <a:extLst>
              <a:ext uri="{FF2B5EF4-FFF2-40B4-BE49-F238E27FC236}">
                <a16:creationId xmlns:a16="http://schemas.microsoft.com/office/drawing/2014/main" id="{8C3B291E-A9E6-4F9D-9EC9-E75528F85321}"/>
              </a:ext>
            </a:extLst>
          </p:cNvPr>
          <p:cNvSpPr/>
          <p:nvPr/>
        </p:nvSpPr>
        <p:spPr>
          <a:xfrm>
            <a:off x="3183633" y="2680998"/>
            <a:ext cx="423923" cy="423923"/>
          </a:xfrm>
          <a:prstGeom prst="ellipse">
            <a:avLst/>
          </a:prstGeom>
          <a:solidFill>
            <a:srgbClr val="F414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6" name="Oval 145">
            <a:extLst>
              <a:ext uri="{FF2B5EF4-FFF2-40B4-BE49-F238E27FC236}">
                <a16:creationId xmlns:a16="http://schemas.microsoft.com/office/drawing/2014/main" id="{84AA3CCD-9FC5-46BC-B357-A8768A6F3FB2}"/>
              </a:ext>
            </a:extLst>
          </p:cNvPr>
          <p:cNvSpPr/>
          <p:nvPr/>
        </p:nvSpPr>
        <p:spPr>
          <a:xfrm>
            <a:off x="2271532" y="3123333"/>
            <a:ext cx="423923" cy="423923"/>
          </a:xfrm>
          <a:prstGeom prst="ellipse">
            <a:avLst/>
          </a:prstGeom>
          <a:solidFill>
            <a:srgbClr val="1AE9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7" name="Oval 146">
            <a:extLst>
              <a:ext uri="{FF2B5EF4-FFF2-40B4-BE49-F238E27FC236}">
                <a16:creationId xmlns:a16="http://schemas.microsoft.com/office/drawing/2014/main" id="{B7602661-58D0-48E9-99F8-5AEB6C5C585B}"/>
              </a:ext>
            </a:extLst>
          </p:cNvPr>
          <p:cNvSpPr/>
          <p:nvPr/>
        </p:nvSpPr>
        <p:spPr>
          <a:xfrm>
            <a:off x="2137226" y="2395107"/>
            <a:ext cx="423923" cy="423923"/>
          </a:xfrm>
          <a:prstGeom prst="ellipse">
            <a:avLst/>
          </a:prstGeom>
          <a:solidFill>
            <a:srgbClr val="1AE9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8" name="Oval 147">
            <a:extLst>
              <a:ext uri="{FF2B5EF4-FFF2-40B4-BE49-F238E27FC236}">
                <a16:creationId xmlns:a16="http://schemas.microsoft.com/office/drawing/2014/main" id="{37C3F2F9-4FBA-4945-AD0C-B5671501EB72}"/>
              </a:ext>
            </a:extLst>
          </p:cNvPr>
          <p:cNvSpPr/>
          <p:nvPr/>
        </p:nvSpPr>
        <p:spPr>
          <a:xfrm>
            <a:off x="2371262" y="1813393"/>
            <a:ext cx="423923" cy="423923"/>
          </a:xfrm>
          <a:prstGeom prst="ellipse">
            <a:avLst/>
          </a:prstGeom>
          <a:solidFill>
            <a:srgbClr val="1AE9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49" name="TextBox 148">
            <a:extLst>
              <a:ext uri="{FF2B5EF4-FFF2-40B4-BE49-F238E27FC236}">
                <a16:creationId xmlns:a16="http://schemas.microsoft.com/office/drawing/2014/main" id="{BBBDF001-EBE5-4F6E-AD5C-7A152EE89C36}"/>
              </a:ext>
            </a:extLst>
          </p:cNvPr>
          <p:cNvSpPr txBox="1"/>
          <p:nvPr/>
        </p:nvSpPr>
        <p:spPr>
          <a:xfrm>
            <a:off x="1562187" y="7860539"/>
            <a:ext cx="1371600" cy="553998"/>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7 Autumn</a:t>
            </a:r>
          </a:p>
          <a:p>
            <a:pPr algn="ctr"/>
            <a:r>
              <a:rPr lang="en-GB" sz="600" b="1">
                <a:solidFill>
                  <a:srgbClr val="00B050"/>
                </a:solidFill>
                <a:latin typeface="Arial" panose="020B0604020202020204" pitchFamily="34" charset="0"/>
                <a:cs typeface="Arial" panose="020B0604020202020204" pitchFamily="34" charset="0"/>
              </a:rPr>
              <a:t>LIGHTING FIRES</a:t>
            </a:r>
          </a:p>
          <a:p>
            <a:pPr algn="ctr"/>
            <a:r>
              <a:rPr lang="en-GB" sz="600" b="1">
                <a:latin typeface="Arial" panose="020B0604020202020204" pitchFamily="34" charset="0"/>
                <a:cs typeface="Arial" panose="020B0604020202020204" pitchFamily="34" charset="0"/>
              </a:rPr>
              <a:t>‘Heroic Tales: </a:t>
            </a:r>
          </a:p>
          <a:p>
            <a:pPr algn="ctr"/>
            <a:r>
              <a:rPr lang="en-GB" sz="600" b="1">
                <a:latin typeface="Arial" panose="020B0604020202020204" pitchFamily="34" charset="0"/>
                <a:cs typeface="Arial" panose="020B0604020202020204" pitchFamily="34" charset="0"/>
              </a:rPr>
              <a:t>The Odyssey &amp; Beowulf’</a:t>
            </a:r>
          </a:p>
          <a:p>
            <a:pPr algn="ctr"/>
            <a:r>
              <a:rPr lang="en-GB" sz="600" b="1">
                <a:latin typeface="Arial" panose="020B0604020202020204" pitchFamily="34" charset="0"/>
                <a:cs typeface="Arial" panose="020B0604020202020204" pitchFamily="34" charset="0"/>
              </a:rPr>
              <a:t>‘Creative Writing’</a:t>
            </a:r>
          </a:p>
        </p:txBody>
      </p:sp>
      <p:sp>
        <p:nvSpPr>
          <p:cNvPr id="150" name="TextBox 149">
            <a:extLst>
              <a:ext uri="{FF2B5EF4-FFF2-40B4-BE49-F238E27FC236}">
                <a16:creationId xmlns:a16="http://schemas.microsoft.com/office/drawing/2014/main" id="{050D8CEE-9A37-4F76-9241-058AA7CFB7F3}"/>
              </a:ext>
            </a:extLst>
          </p:cNvPr>
          <p:cNvSpPr txBox="1"/>
          <p:nvPr/>
        </p:nvSpPr>
        <p:spPr>
          <a:xfrm>
            <a:off x="4565885" y="5266130"/>
            <a:ext cx="1275365" cy="461665"/>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8 Summer</a:t>
            </a:r>
          </a:p>
          <a:p>
            <a:pPr algn="ctr"/>
            <a:r>
              <a:rPr lang="en-GB" sz="600" b="1">
                <a:solidFill>
                  <a:srgbClr val="7030A0"/>
                </a:solidFill>
                <a:latin typeface="Arial" panose="020B0604020202020204" pitchFamily="34" charset="0"/>
                <a:cs typeface="Arial" panose="020B0604020202020204" pitchFamily="34" charset="0"/>
              </a:rPr>
              <a:t>SUBJECT IN ACTION</a:t>
            </a:r>
          </a:p>
          <a:p>
            <a:pPr algn="ctr"/>
            <a:r>
              <a:rPr lang="en-GB" sz="600" b="1">
                <a:latin typeface="Arial" panose="020B0604020202020204" pitchFamily="34" charset="0"/>
                <a:cs typeface="Arial" panose="020B0604020202020204" pitchFamily="34" charset="0"/>
              </a:rPr>
              <a:t>‘Animal Farm’ &amp; ‘Persuasive Writing’</a:t>
            </a:r>
          </a:p>
        </p:txBody>
      </p:sp>
      <p:sp>
        <p:nvSpPr>
          <p:cNvPr id="151" name="TextBox 150">
            <a:extLst>
              <a:ext uri="{FF2B5EF4-FFF2-40B4-BE49-F238E27FC236}">
                <a16:creationId xmlns:a16="http://schemas.microsoft.com/office/drawing/2014/main" id="{3DE5BC08-9D9F-440A-9AA6-FE0549A4B2A1}"/>
              </a:ext>
            </a:extLst>
          </p:cNvPr>
          <p:cNvSpPr txBox="1"/>
          <p:nvPr/>
        </p:nvSpPr>
        <p:spPr>
          <a:xfrm>
            <a:off x="2204169" y="6728832"/>
            <a:ext cx="1371600" cy="461665"/>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7 Summer</a:t>
            </a:r>
          </a:p>
          <a:p>
            <a:pPr algn="ctr"/>
            <a:r>
              <a:rPr lang="en-GB" sz="600" b="1">
                <a:solidFill>
                  <a:srgbClr val="00B050"/>
                </a:solidFill>
                <a:latin typeface="Arial" panose="020B0604020202020204" pitchFamily="34" charset="0"/>
                <a:cs typeface="Arial" panose="020B0604020202020204" pitchFamily="34" charset="0"/>
              </a:rPr>
              <a:t>SUBJECT IN ACTION</a:t>
            </a:r>
          </a:p>
          <a:p>
            <a:pPr algn="ctr"/>
            <a:r>
              <a:rPr lang="en-GB" sz="600" b="1">
                <a:latin typeface="Arial" panose="020B0604020202020204" pitchFamily="34" charset="0"/>
                <a:cs typeface="Arial" panose="020B0604020202020204" pitchFamily="34" charset="0"/>
              </a:rPr>
              <a:t>‘A Monster Calls’</a:t>
            </a:r>
          </a:p>
          <a:p>
            <a:pPr algn="ctr"/>
            <a:r>
              <a:rPr lang="en-GB" sz="600" b="1">
                <a:latin typeface="Arial" panose="020B0604020202020204" pitchFamily="34" charset="0"/>
                <a:cs typeface="Arial" panose="020B0604020202020204" pitchFamily="34" charset="0"/>
              </a:rPr>
              <a:t>&amp; ‘Persuasive Writing’</a:t>
            </a:r>
          </a:p>
        </p:txBody>
      </p:sp>
      <p:sp>
        <p:nvSpPr>
          <p:cNvPr id="152" name="TextBox 151">
            <a:extLst>
              <a:ext uri="{FF2B5EF4-FFF2-40B4-BE49-F238E27FC236}">
                <a16:creationId xmlns:a16="http://schemas.microsoft.com/office/drawing/2014/main" id="{5B672737-0CC3-4D2B-BD10-C04106022FBD}"/>
              </a:ext>
            </a:extLst>
          </p:cNvPr>
          <p:cNvSpPr txBox="1"/>
          <p:nvPr/>
        </p:nvSpPr>
        <p:spPr>
          <a:xfrm>
            <a:off x="4265571" y="6766114"/>
            <a:ext cx="1497694" cy="369332"/>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8 Autumn</a:t>
            </a:r>
          </a:p>
          <a:p>
            <a:pPr algn="ctr"/>
            <a:r>
              <a:rPr lang="en-GB" sz="600" b="1">
                <a:solidFill>
                  <a:srgbClr val="7030A0"/>
                </a:solidFill>
                <a:latin typeface="Arial" panose="020B0604020202020204" pitchFamily="34" charset="0"/>
                <a:cs typeface="Arial" panose="020B0604020202020204" pitchFamily="34" charset="0"/>
              </a:rPr>
              <a:t>FANNING THE FLAMES</a:t>
            </a:r>
          </a:p>
          <a:p>
            <a:pPr algn="ctr"/>
            <a:r>
              <a:rPr lang="en-GB" sz="600" b="1">
                <a:latin typeface="Arial" panose="020B0604020202020204" pitchFamily="34" charset="0"/>
                <a:cs typeface="Arial" panose="020B0604020202020204" pitchFamily="34" charset="0"/>
              </a:rPr>
              <a:t>‘The Dark Lady’ &amp; ‘Creative Writing’</a:t>
            </a:r>
          </a:p>
        </p:txBody>
      </p:sp>
      <p:sp>
        <p:nvSpPr>
          <p:cNvPr id="153" name="TextBox 152">
            <a:extLst>
              <a:ext uri="{FF2B5EF4-FFF2-40B4-BE49-F238E27FC236}">
                <a16:creationId xmlns:a16="http://schemas.microsoft.com/office/drawing/2014/main" id="{EE181F63-0A38-4BED-9921-619DDDB24FEF}"/>
              </a:ext>
            </a:extLst>
          </p:cNvPr>
          <p:cNvSpPr txBox="1"/>
          <p:nvPr/>
        </p:nvSpPr>
        <p:spPr>
          <a:xfrm>
            <a:off x="4868497" y="5902233"/>
            <a:ext cx="956717" cy="646331"/>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8 Spring</a:t>
            </a:r>
          </a:p>
          <a:p>
            <a:pPr algn="ctr"/>
            <a:r>
              <a:rPr lang="en-GB" sz="600" b="1">
                <a:solidFill>
                  <a:srgbClr val="7030A0"/>
                </a:solidFill>
                <a:latin typeface="Arial" panose="020B0604020202020204" pitchFamily="34" charset="0"/>
                <a:cs typeface="Arial" panose="020B0604020202020204" pitchFamily="34" charset="0"/>
              </a:rPr>
              <a:t>BUILDING ON OUR STORY</a:t>
            </a:r>
          </a:p>
          <a:p>
            <a:pPr algn="ctr"/>
            <a:r>
              <a:rPr lang="en-GB" sz="600" b="1">
                <a:latin typeface="Arial" panose="020B0604020202020204" pitchFamily="34" charset="0"/>
                <a:cs typeface="Arial" panose="020B0604020202020204" pitchFamily="34" charset="0"/>
              </a:rPr>
              <a:t>‘Victorian Literature’</a:t>
            </a:r>
          </a:p>
          <a:p>
            <a:pPr algn="ctr"/>
            <a:r>
              <a:rPr lang="en-GB" sz="600" b="1">
                <a:latin typeface="Arial" panose="020B0604020202020204" pitchFamily="34" charset="0"/>
                <a:cs typeface="Arial" panose="020B0604020202020204" pitchFamily="34" charset="0"/>
              </a:rPr>
              <a:t>‘Dystopias &amp; Science Fiction’ </a:t>
            </a:r>
          </a:p>
        </p:txBody>
      </p:sp>
      <p:sp>
        <p:nvSpPr>
          <p:cNvPr id="154" name="TextBox 153">
            <a:extLst>
              <a:ext uri="{FF2B5EF4-FFF2-40B4-BE49-F238E27FC236}">
                <a16:creationId xmlns:a16="http://schemas.microsoft.com/office/drawing/2014/main" id="{7A6361D5-33DB-4454-9FC2-D127535F086E}"/>
              </a:ext>
            </a:extLst>
          </p:cNvPr>
          <p:cNvSpPr txBox="1"/>
          <p:nvPr/>
        </p:nvSpPr>
        <p:spPr>
          <a:xfrm>
            <a:off x="1490396" y="7361230"/>
            <a:ext cx="1599989" cy="461665"/>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7 Spring</a:t>
            </a:r>
          </a:p>
          <a:p>
            <a:pPr algn="ctr"/>
            <a:r>
              <a:rPr lang="en-GB" sz="600" b="1">
                <a:solidFill>
                  <a:srgbClr val="00B050"/>
                </a:solidFill>
                <a:latin typeface="Arial" panose="020B0604020202020204" pitchFamily="34" charset="0"/>
                <a:cs typeface="Arial" panose="020B0604020202020204" pitchFamily="34" charset="0"/>
              </a:rPr>
              <a:t>THE STORY OF WHERE IT BEGAN</a:t>
            </a:r>
          </a:p>
          <a:p>
            <a:pPr algn="ctr"/>
            <a:r>
              <a:rPr lang="en-GB" sz="600" b="1">
                <a:latin typeface="Arial" panose="020B0604020202020204" pitchFamily="34" charset="0"/>
                <a:cs typeface="Arial" panose="020B0604020202020204" pitchFamily="34" charset="0"/>
              </a:rPr>
              <a:t>‘The Tempest’ &amp; </a:t>
            </a:r>
          </a:p>
          <a:p>
            <a:pPr algn="ctr"/>
            <a:r>
              <a:rPr lang="en-GB" sz="600" b="1">
                <a:latin typeface="Arial" panose="020B0604020202020204" pitchFamily="34" charset="0"/>
                <a:cs typeface="Arial" panose="020B0604020202020204" pitchFamily="34" charset="0"/>
              </a:rPr>
              <a:t>‘Introduction to the Romantics’</a:t>
            </a:r>
          </a:p>
        </p:txBody>
      </p:sp>
      <p:sp>
        <p:nvSpPr>
          <p:cNvPr id="155" name="TextBox 154">
            <a:extLst>
              <a:ext uri="{FF2B5EF4-FFF2-40B4-BE49-F238E27FC236}">
                <a16:creationId xmlns:a16="http://schemas.microsoft.com/office/drawing/2014/main" id="{0264B7E1-2B4A-4C91-8B3F-3E4759FC14E8}"/>
              </a:ext>
            </a:extLst>
          </p:cNvPr>
          <p:cNvSpPr txBox="1"/>
          <p:nvPr/>
        </p:nvSpPr>
        <p:spPr>
          <a:xfrm>
            <a:off x="3112012" y="5972256"/>
            <a:ext cx="1034678" cy="646331"/>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9 Autumn</a:t>
            </a:r>
          </a:p>
          <a:p>
            <a:pPr algn="ctr"/>
            <a:r>
              <a:rPr lang="en-GB" sz="600" b="1">
                <a:solidFill>
                  <a:srgbClr val="FFC000"/>
                </a:solidFill>
                <a:latin typeface="Arial" panose="020B0604020202020204" pitchFamily="34" charset="0"/>
                <a:cs typeface="Arial" panose="020B0604020202020204" pitchFamily="34" charset="0"/>
              </a:rPr>
              <a:t>FIRESTARTERS</a:t>
            </a:r>
          </a:p>
          <a:p>
            <a:pPr algn="ctr"/>
            <a:r>
              <a:rPr lang="en-GB" sz="600" b="1">
                <a:latin typeface="Arial" panose="020B0604020202020204" pitchFamily="34" charset="0"/>
                <a:cs typeface="Arial" panose="020B0604020202020204" pitchFamily="34" charset="0"/>
              </a:rPr>
              <a:t>‘Romeo &amp; Juliet’ </a:t>
            </a:r>
          </a:p>
          <a:p>
            <a:pPr algn="ctr"/>
            <a:r>
              <a:rPr lang="en-GB" sz="600" b="1">
                <a:latin typeface="Arial" panose="020B0604020202020204" pitchFamily="34" charset="0"/>
                <a:cs typeface="Arial" panose="020B0604020202020204" pitchFamily="34" charset="0"/>
              </a:rPr>
              <a:t>‘Frankenstein’ </a:t>
            </a:r>
          </a:p>
          <a:p>
            <a:pPr algn="ctr"/>
            <a:r>
              <a:rPr lang="en-GB" sz="600" b="1">
                <a:latin typeface="Arial" panose="020B0604020202020204" pitchFamily="34" charset="0"/>
                <a:cs typeface="Arial" panose="020B0604020202020204" pitchFamily="34" charset="0"/>
              </a:rPr>
              <a:t>‘Persuasive Writing’</a:t>
            </a:r>
          </a:p>
          <a:p>
            <a:pPr algn="ctr"/>
            <a:endParaRPr lang="en-GB" sz="600" b="1">
              <a:latin typeface="Arial" panose="020B0604020202020204" pitchFamily="34" charset="0"/>
              <a:cs typeface="Arial" panose="020B0604020202020204" pitchFamily="34" charset="0"/>
            </a:endParaRPr>
          </a:p>
        </p:txBody>
      </p:sp>
      <p:sp>
        <p:nvSpPr>
          <p:cNvPr id="156" name="TextBox 155">
            <a:extLst>
              <a:ext uri="{FF2B5EF4-FFF2-40B4-BE49-F238E27FC236}">
                <a16:creationId xmlns:a16="http://schemas.microsoft.com/office/drawing/2014/main" id="{C69AD6E0-7493-4339-9839-11532841B1B6}"/>
              </a:ext>
            </a:extLst>
          </p:cNvPr>
          <p:cNvSpPr txBox="1"/>
          <p:nvPr/>
        </p:nvSpPr>
        <p:spPr>
          <a:xfrm>
            <a:off x="1762537" y="6294070"/>
            <a:ext cx="1349942" cy="461665"/>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9 Spring</a:t>
            </a:r>
          </a:p>
          <a:p>
            <a:pPr algn="ctr"/>
            <a:r>
              <a:rPr lang="en-GB" sz="600" b="1">
                <a:solidFill>
                  <a:srgbClr val="FFC000"/>
                </a:solidFill>
                <a:latin typeface="Arial" panose="020B0604020202020204" pitchFamily="34" charset="0"/>
                <a:cs typeface="Arial" panose="020B0604020202020204" pitchFamily="34" charset="0"/>
              </a:rPr>
              <a:t>WHERE OUR STORY TAKES US</a:t>
            </a:r>
          </a:p>
          <a:p>
            <a:pPr algn="ctr"/>
            <a:r>
              <a:rPr lang="en-GB" sz="600" b="1">
                <a:latin typeface="Arial" panose="020B0604020202020204" pitchFamily="34" charset="0"/>
                <a:cs typeface="Arial" panose="020B0604020202020204" pitchFamily="34" charset="0"/>
              </a:rPr>
              <a:t>‘War Poetry’ &amp; ‘Caribbean Literature’</a:t>
            </a:r>
          </a:p>
        </p:txBody>
      </p:sp>
      <p:sp>
        <p:nvSpPr>
          <p:cNvPr id="157" name="TextBox 156">
            <a:extLst>
              <a:ext uri="{FF2B5EF4-FFF2-40B4-BE49-F238E27FC236}">
                <a16:creationId xmlns:a16="http://schemas.microsoft.com/office/drawing/2014/main" id="{7BD28B31-9CA7-4EAF-A7F6-60EFEED840DD}"/>
              </a:ext>
            </a:extLst>
          </p:cNvPr>
          <p:cNvSpPr txBox="1"/>
          <p:nvPr/>
        </p:nvSpPr>
        <p:spPr>
          <a:xfrm>
            <a:off x="895338" y="5926675"/>
            <a:ext cx="1371600" cy="461665"/>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9 Summer</a:t>
            </a:r>
          </a:p>
          <a:p>
            <a:pPr algn="ctr"/>
            <a:r>
              <a:rPr lang="en-GB" sz="600" b="1">
                <a:solidFill>
                  <a:srgbClr val="FFC000"/>
                </a:solidFill>
                <a:latin typeface="Arial" panose="020B0604020202020204" pitchFamily="34" charset="0"/>
                <a:cs typeface="Arial" panose="020B0604020202020204" pitchFamily="34" charset="0"/>
              </a:rPr>
              <a:t>SHOWCASING OUR SUBJECT</a:t>
            </a:r>
          </a:p>
          <a:p>
            <a:pPr algn="ctr"/>
            <a:r>
              <a:rPr lang="en-GB" sz="600" b="1">
                <a:latin typeface="Arial" panose="020B0604020202020204" pitchFamily="34" charset="0"/>
                <a:cs typeface="Arial" panose="020B0604020202020204" pitchFamily="34" charset="0"/>
              </a:rPr>
              <a:t>‘The Purple Hibiscus’ &amp; ‘Creative Writing’</a:t>
            </a:r>
          </a:p>
        </p:txBody>
      </p:sp>
      <p:sp>
        <p:nvSpPr>
          <p:cNvPr id="158" name="TextBox 157">
            <a:extLst>
              <a:ext uri="{FF2B5EF4-FFF2-40B4-BE49-F238E27FC236}">
                <a16:creationId xmlns:a16="http://schemas.microsoft.com/office/drawing/2014/main" id="{FCC3BC5F-7D17-4077-9CA1-70CC24C66314}"/>
              </a:ext>
            </a:extLst>
          </p:cNvPr>
          <p:cNvSpPr txBox="1"/>
          <p:nvPr/>
        </p:nvSpPr>
        <p:spPr>
          <a:xfrm>
            <a:off x="903318" y="5136522"/>
            <a:ext cx="1053370" cy="553998"/>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10 Autumn</a:t>
            </a:r>
          </a:p>
          <a:p>
            <a:pPr algn="ctr"/>
            <a:r>
              <a:rPr lang="en-GB" sz="600" b="1">
                <a:solidFill>
                  <a:srgbClr val="00B0F0"/>
                </a:solidFill>
                <a:latin typeface="Arial" panose="020B0604020202020204" pitchFamily="34" charset="0"/>
                <a:cs typeface="Arial" panose="020B0604020202020204" pitchFamily="34" charset="0"/>
              </a:rPr>
              <a:t>REIGNITING FIRES</a:t>
            </a:r>
          </a:p>
          <a:p>
            <a:pPr algn="ctr"/>
            <a:r>
              <a:rPr lang="en-GB" sz="600" b="1">
                <a:latin typeface="Arial" panose="020B0604020202020204" pitchFamily="34" charset="0"/>
                <a:cs typeface="Arial" panose="020B0604020202020204" pitchFamily="34" charset="0"/>
              </a:rPr>
              <a:t>‘Macbeth’ &amp; </a:t>
            </a:r>
          </a:p>
          <a:p>
            <a:pPr algn="ctr"/>
            <a:r>
              <a:rPr lang="en-GB" sz="600" b="1">
                <a:latin typeface="Arial" panose="020B0604020202020204" pitchFamily="34" charset="0"/>
                <a:cs typeface="Arial" panose="020B0604020202020204" pitchFamily="34" charset="0"/>
              </a:rPr>
              <a:t>‘English Language Paper 1’</a:t>
            </a:r>
          </a:p>
        </p:txBody>
      </p:sp>
      <p:sp>
        <p:nvSpPr>
          <p:cNvPr id="159" name="TextBox 158">
            <a:extLst>
              <a:ext uri="{FF2B5EF4-FFF2-40B4-BE49-F238E27FC236}">
                <a16:creationId xmlns:a16="http://schemas.microsoft.com/office/drawing/2014/main" id="{89CE89B1-91EA-42F9-B66B-1AD6FDD6C498}"/>
              </a:ext>
            </a:extLst>
          </p:cNvPr>
          <p:cNvSpPr txBox="1"/>
          <p:nvPr/>
        </p:nvSpPr>
        <p:spPr>
          <a:xfrm>
            <a:off x="886843" y="4153879"/>
            <a:ext cx="1069845" cy="553998"/>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10 Spring</a:t>
            </a:r>
          </a:p>
          <a:p>
            <a:pPr algn="ctr"/>
            <a:r>
              <a:rPr lang="en-GB" sz="600" b="1">
                <a:solidFill>
                  <a:srgbClr val="00B0F0"/>
                </a:solidFill>
                <a:latin typeface="Arial" panose="020B0604020202020204" pitchFamily="34" charset="0"/>
                <a:cs typeface="Arial" panose="020B0604020202020204" pitchFamily="34" charset="0"/>
              </a:rPr>
              <a:t>SPEAKING THE LANGUAGE</a:t>
            </a:r>
          </a:p>
          <a:p>
            <a:pPr algn="ctr"/>
            <a:r>
              <a:rPr lang="en-GB" sz="600" b="1">
                <a:latin typeface="Arial" panose="020B0604020202020204" pitchFamily="34" charset="0"/>
                <a:cs typeface="Arial" panose="020B0604020202020204" pitchFamily="34" charset="0"/>
              </a:rPr>
              <a:t>‘A Christmas Carol’ &amp; </a:t>
            </a:r>
          </a:p>
          <a:p>
            <a:pPr algn="ctr"/>
            <a:r>
              <a:rPr lang="en-GB" sz="600" b="1">
                <a:latin typeface="Arial" panose="020B0604020202020204" pitchFamily="34" charset="0"/>
                <a:cs typeface="Arial" panose="020B0604020202020204" pitchFamily="34" charset="0"/>
              </a:rPr>
              <a:t>‘An Inspector Calls’</a:t>
            </a:r>
          </a:p>
        </p:txBody>
      </p:sp>
      <p:sp>
        <p:nvSpPr>
          <p:cNvPr id="160" name="TextBox 159">
            <a:extLst>
              <a:ext uri="{FF2B5EF4-FFF2-40B4-BE49-F238E27FC236}">
                <a16:creationId xmlns:a16="http://schemas.microsoft.com/office/drawing/2014/main" id="{86ABE2C1-CEB6-4207-81E3-FCE709D08CE8}"/>
              </a:ext>
            </a:extLst>
          </p:cNvPr>
          <p:cNvSpPr txBox="1"/>
          <p:nvPr/>
        </p:nvSpPr>
        <p:spPr>
          <a:xfrm>
            <a:off x="911195" y="3607645"/>
            <a:ext cx="1488490" cy="553998"/>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10 Summer</a:t>
            </a:r>
          </a:p>
          <a:p>
            <a:pPr algn="ctr"/>
            <a:r>
              <a:rPr lang="en-GB" sz="600" b="1">
                <a:solidFill>
                  <a:srgbClr val="00B0F0"/>
                </a:solidFill>
                <a:latin typeface="Arial" panose="020B0604020202020204" pitchFamily="34" charset="0"/>
                <a:cs typeface="Arial" panose="020B0604020202020204" pitchFamily="34" charset="0"/>
              </a:rPr>
              <a:t>OWNING YOUR STORY</a:t>
            </a:r>
          </a:p>
          <a:p>
            <a:pPr algn="ctr"/>
            <a:r>
              <a:rPr lang="en-GB" sz="600" b="1">
                <a:latin typeface="Arial" panose="020B0604020202020204" pitchFamily="34" charset="0"/>
                <a:cs typeface="Arial" panose="020B0604020202020204" pitchFamily="34" charset="0"/>
              </a:rPr>
              <a:t>‘Power &amp; Conflict Poetry’ </a:t>
            </a:r>
          </a:p>
          <a:p>
            <a:pPr algn="ctr"/>
            <a:r>
              <a:rPr lang="en-GB" sz="600" b="1">
                <a:latin typeface="Arial" panose="020B0604020202020204" pitchFamily="34" charset="0"/>
                <a:cs typeface="Arial" panose="020B0604020202020204" pitchFamily="34" charset="0"/>
              </a:rPr>
              <a:t>‘Language Paper 2’ </a:t>
            </a:r>
          </a:p>
          <a:p>
            <a:pPr algn="ctr"/>
            <a:r>
              <a:rPr lang="en-GB" sz="600" b="1">
                <a:latin typeface="Arial" panose="020B0604020202020204" pitchFamily="34" charset="0"/>
                <a:cs typeface="Arial" panose="020B0604020202020204" pitchFamily="34" charset="0"/>
              </a:rPr>
              <a:t>‘Speaking &amp; Listening Assessment’</a:t>
            </a:r>
          </a:p>
        </p:txBody>
      </p:sp>
      <p:sp>
        <p:nvSpPr>
          <p:cNvPr id="161" name="TextBox 160">
            <a:extLst>
              <a:ext uri="{FF2B5EF4-FFF2-40B4-BE49-F238E27FC236}">
                <a16:creationId xmlns:a16="http://schemas.microsoft.com/office/drawing/2014/main" id="{620D99E3-5085-4D4F-A099-BCF503A93276}"/>
              </a:ext>
            </a:extLst>
          </p:cNvPr>
          <p:cNvSpPr txBox="1"/>
          <p:nvPr/>
        </p:nvSpPr>
        <p:spPr>
          <a:xfrm>
            <a:off x="2502135" y="4735625"/>
            <a:ext cx="1481055" cy="646331"/>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11 Autumn</a:t>
            </a:r>
          </a:p>
          <a:p>
            <a:pPr algn="ctr"/>
            <a:r>
              <a:rPr lang="en-GB" sz="600" b="1">
                <a:solidFill>
                  <a:srgbClr val="FF0000"/>
                </a:solidFill>
                <a:latin typeface="Arial" panose="020B0604020202020204" pitchFamily="34" charset="0"/>
                <a:cs typeface="Arial" panose="020B0604020202020204" pitchFamily="34" charset="0"/>
              </a:rPr>
              <a:t>DEVELOPING SUBJECT MASTERS</a:t>
            </a:r>
          </a:p>
          <a:p>
            <a:pPr algn="ctr"/>
            <a:r>
              <a:rPr lang="en-GB" sz="600" b="1">
                <a:latin typeface="Arial" panose="020B0604020202020204" pitchFamily="34" charset="0"/>
                <a:cs typeface="Arial" panose="020B0604020202020204" pitchFamily="34" charset="0"/>
              </a:rPr>
              <a:t>‘Power &amp; Conflict Poetry’ </a:t>
            </a:r>
          </a:p>
          <a:p>
            <a:pPr algn="ctr"/>
            <a:r>
              <a:rPr lang="en-GB" sz="600" b="1">
                <a:latin typeface="Arial" panose="020B0604020202020204" pitchFamily="34" charset="0"/>
                <a:cs typeface="Arial" panose="020B0604020202020204" pitchFamily="34" charset="0"/>
              </a:rPr>
              <a:t>‘Unseen Poetry’ </a:t>
            </a:r>
          </a:p>
          <a:p>
            <a:pPr algn="ctr"/>
            <a:r>
              <a:rPr lang="en-GB" sz="600" b="1">
                <a:latin typeface="Arial" panose="020B0604020202020204" pitchFamily="34" charset="0"/>
                <a:cs typeface="Arial" panose="020B0604020202020204" pitchFamily="34" charset="0"/>
              </a:rPr>
              <a:t>‘An Inspector Calls Revision’ </a:t>
            </a:r>
          </a:p>
          <a:p>
            <a:pPr algn="ctr"/>
            <a:r>
              <a:rPr lang="en-GB" sz="600" b="1">
                <a:latin typeface="Arial" panose="020B0604020202020204" pitchFamily="34" charset="0"/>
                <a:cs typeface="Arial" panose="020B0604020202020204" pitchFamily="34" charset="0"/>
              </a:rPr>
              <a:t>‘English Language Revision’ </a:t>
            </a:r>
          </a:p>
        </p:txBody>
      </p:sp>
      <p:sp>
        <p:nvSpPr>
          <p:cNvPr id="162" name="TextBox 161">
            <a:extLst>
              <a:ext uri="{FF2B5EF4-FFF2-40B4-BE49-F238E27FC236}">
                <a16:creationId xmlns:a16="http://schemas.microsoft.com/office/drawing/2014/main" id="{BBEA3C27-BD9F-46F0-8871-2D0752B2D1CE}"/>
              </a:ext>
            </a:extLst>
          </p:cNvPr>
          <p:cNvSpPr txBox="1"/>
          <p:nvPr/>
        </p:nvSpPr>
        <p:spPr>
          <a:xfrm>
            <a:off x="4602338" y="4485240"/>
            <a:ext cx="1210601" cy="553998"/>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11 Spring</a:t>
            </a:r>
          </a:p>
          <a:p>
            <a:pPr algn="ctr"/>
            <a:r>
              <a:rPr lang="en-GB" sz="600" b="1">
                <a:solidFill>
                  <a:srgbClr val="FF0000"/>
                </a:solidFill>
                <a:latin typeface="Arial" panose="020B0604020202020204" pitchFamily="34" charset="0"/>
                <a:cs typeface="Arial" panose="020B0604020202020204" pitchFamily="34" charset="0"/>
              </a:rPr>
              <a:t>MOVING TO MASTERY</a:t>
            </a:r>
          </a:p>
          <a:p>
            <a:pPr algn="ctr"/>
            <a:r>
              <a:rPr lang="en-GB" sz="600" b="1">
                <a:latin typeface="Arial" panose="020B0604020202020204" pitchFamily="34" charset="0"/>
                <a:cs typeface="Arial" panose="020B0604020202020204" pitchFamily="34" charset="0"/>
              </a:rPr>
              <a:t>‘Macbeth’ </a:t>
            </a:r>
          </a:p>
          <a:p>
            <a:pPr algn="ctr"/>
            <a:r>
              <a:rPr lang="en-GB" sz="600" b="1">
                <a:latin typeface="Arial" panose="020B0604020202020204" pitchFamily="34" charset="0"/>
                <a:cs typeface="Arial" panose="020B0604020202020204" pitchFamily="34" charset="0"/>
              </a:rPr>
              <a:t>‘An  Christmas Carol’ </a:t>
            </a:r>
          </a:p>
          <a:p>
            <a:pPr algn="ctr"/>
            <a:r>
              <a:rPr lang="en-GB" sz="600" b="1">
                <a:latin typeface="Arial" panose="020B0604020202020204" pitchFamily="34" charset="0"/>
                <a:cs typeface="Arial" panose="020B0604020202020204" pitchFamily="34" charset="0"/>
              </a:rPr>
              <a:t>‘English Language Revision</a:t>
            </a:r>
          </a:p>
        </p:txBody>
      </p:sp>
      <p:sp>
        <p:nvSpPr>
          <p:cNvPr id="163" name="TextBox 162">
            <a:extLst>
              <a:ext uri="{FF2B5EF4-FFF2-40B4-BE49-F238E27FC236}">
                <a16:creationId xmlns:a16="http://schemas.microsoft.com/office/drawing/2014/main" id="{1168B340-E9C5-42B1-85BF-64F48DC705C9}"/>
              </a:ext>
            </a:extLst>
          </p:cNvPr>
          <p:cNvSpPr txBox="1"/>
          <p:nvPr/>
        </p:nvSpPr>
        <p:spPr>
          <a:xfrm>
            <a:off x="4806575" y="3904976"/>
            <a:ext cx="1187246" cy="461665"/>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11 Summer</a:t>
            </a:r>
          </a:p>
          <a:p>
            <a:pPr algn="ctr"/>
            <a:r>
              <a:rPr lang="en-GB" sz="600" b="1">
                <a:solidFill>
                  <a:srgbClr val="FF0000"/>
                </a:solidFill>
                <a:latin typeface="Arial" panose="020B0604020202020204" pitchFamily="34" charset="0"/>
                <a:cs typeface="Arial" panose="020B0604020202020204" pitchFamily="34" charset="0"/>
              </a:rPr>
              <a:t>SUBJECT MASTERS</a:t>
            </a:r>
          </a:p>
          <a:p>
            <a:pPr algn="ctr"/>
            <a:r>
              <a:rPr lang="en-GB" sz="600" b="1">
                <a:latin typeface="Arial" panose="020B0604020202020204" pitchFamily="34" charset="0"/>
                <a:cs typeface="Arial" panose="020B0604020202020204" pitchFamily="34" charset="0"/>
              </a:rPr>
              <a:t>‘Final revision of key topics’</a:t>
            </a:r>
          </a:p>
        </p:txBody>
      </p:sp>
      <p:sp>
        <p:nvSpPr>
          <p:cNvPr id="164" name="TextBox 163">
            <a:extLst>
              <a:ext uri="{FF2B5EF4-FFF2-40B4-BE49-F238E27FC236}">
                <a16:creationId xmlns:a16="http://schemas.microsoft.com/office/drawing/2014/main" id="{3D62A83A-3322-49D7-A04A-8E55E4530DFA}"/>
              </a:ext>
            </a:extLst>
          </p:cNvPr>
          <p:cNvSpPr txBox="1"/>
          <p:nvPr/>
        </p:nvSpPr>
        <p:spPr>
          <a:xfrm>
            <a:off x="4800293" y="2838908"/>
            <a:ext cx="1008689" cy="830997"/>
          </a:xfrm>
          <a:prstGeom prst="rect">
            <a:avLst/>
          </a:prstGeom>
          <a:noFill/>
        </p:spPr>
        <p:txBody>
          <a:bodyPr wrap="square" lIns="91440" tIns="45720" rIns="91440" bIns="45720" rtlCol="0" anchor="t">
            <a:spAutoFit/>
          </a:bodyPr>
          <a:lstStyle/>
          <a:p>
            <a:pPr algn="ctr"/>
            <a:r>
              <a:rPr lang="en-GB" sz="600" b="1">
                <a:latin typeface="Arial" panose="020B0604020202020204" pitchFamily="34" charset="0"/>
                <a:cs typeface="Arial" panose="020B0604020202020204" pitchFamily="34" charset="0"/>
              </a:rPr>
              <a:t>Year 12 Autumn</a:t>
            </a:r>
          </a:p>
          <a:p>
            <a:pPr algn="ctr"/>
            <a:r>
              <a:rPr lang="en-GB" sz="600" b="1">
                <a:solidFill>
                  <a:srgbClr val="FF00FF"/>
                </a:solidFill>
                <a:latin typeface="Arial" panose="020B0604020202020204" pitchFamily="34" charset="0"/>
                <a:cs typeface="Arial" panose="020B0604020202020204" pitchFamily="34" charset="0"/>
              </a:rPr>
              <a:t>STEPPING STONES</a:t>
            </a:r>
          </a:p>
          <a:p>
            <a:pPr algn="ctr"/>
            <a:r>
              <a:rPr lang="en-GB" sz="600" b="1" dirty="0">
                <a:latin typeface="Arial"/>
                <a:cs typeface="Arial"/>
              </a:rPr>
              <a:t>'Poetry: Poems of the </a:t>
            </a:r>
            <a:r>
              <a:rPr lang="en-GB" sz="600" b="1">
                <a:latin typeface="Arial"/>
                <a:cs typeface="Arial"/>
              </a:rPr>
              <a:t>Decade'</a:t>
            </a:r>
            <a:endParaRPr lang="en-GB"/>
          </a:p>
          <a:p>
            <a:pPr algn="ctr"/>
            <a:r>
              <a:rPr lang="en-GB" sz="600" b="1">
                <a:latin typeface="Arial"/>
                <a:cs typeface="Arial"/>
              </a:rPr>
              <a:t>Prose: 'Frankenstein'</a:t>
            </a:r>
            <a:endParaRPr lang="en-GB" sz="600" b="1" dirty="0">
              <a:latin typeface="Arial" panose="020B0604020202020204" pitchFamily="34" charset="0"/>
              <a:cs typeface="Arial" panose="020B0604020202020204" pitchFamily="34" charset="0"/>
            </a:endParaRPr>
          </a:p>
          <a:p>
            <a:pPr algn="ctr"/>
            <a:r>
              <a:rPr lang="en-GB" sz="600" b="1">
                <a:solidFill>
                  <a:srgbClr val="000000"/>
                </a:solidFill>
                <a:latin typeface="Arial"/>
                <a:cs typeface="Arial"/>
              </a:rPr>
              <a:t>Drama: 'Othello'</a:t>
            </a:r>
            <a:endParaRPr lang="en-GB" sz="600" b="1" dirty="0">
              <a:solidFill>
                <a:srgbClr val="000000"/>
              </a:solidFill>
              <a:latin typeface="Arial" panose="020B0604020202020204" pitchFamily="34" charset="0"/>
              <a:cs typeface="Arial" panose="020B0604020202020204" pitchFamily="34" charset="0"/>
            </a:endParaRPr>
          </a:p>
          <a:p>
            <a:pPr algn="ctr"/>
            <a:endParaRPr lang="en-GB" sz="600" b="1">
              <a:solidFill>
                <a:srgbClr val="000000"/>
              </a:solidFill>
              <a:latin typeface="Arial" panose="020B0604020202020204" pitchFamily="34" charset="0"/>
              <a:cs typeface="Arial" panose="020B0604020202020204" pitchFamily="34" charset="0"/>
            </a:endParaRPr>
          </a:p>
          <a:p>
            <a:pPr algn="ctr"/>
            <a:endParaRPr lang="en-GB" sz="600" b="1">
              <a:solidFill>
                <a:srgbClr val="FF00FF"/>
              </a:solidFill>
              <a:latin typeface="Arial" panose="020B0604020202020204" pitchFamily="34" charset="0"/>
              <a:cs typeface="Arial" panose="020B0604020202020204" pitchFamily="34" charset="0"/>
            </a:endParaRPr>
          </a:p>
        </p:txBody>
      </p:sp>
      <p:sp>
        <p:nvSpPr>
          <p:cNvPr id="165" name="TextBox 164">
            <a:extLst>
              <a:ext uri="{FF2B5EF4-FFF2-40B4-BE49-F238E27FC236}">
                <a16:creationId xmlns:a16="http://schemas.microsoft.com/office/drawing/2014/main" id="{A95ED0D1-8B47-468E-B52E-39D7BF638D73}"/>
              </a:ext>
            </a:extLst>
          </p:cNvPr>
          <p:cNvSpPr txBox="1"/>
          <p:nvPr/>
        </p:nvSpPr>
        <p:spPr>
          <a:xfrm>
            <a:off x="4185939" y="2182161"/>
            <a:ext cx="1577421" cy="646331"/>
          </a:xfrm>
          <a:prstGeom prst="rect">
            <a:avLst/>
          </a:prstGeom>
          <a:noFill/>
        </p:spPr>
        <p:txBody>
          <a:bodyPr wrap="square" lIns="91440" tIns="45720" rIns="91440" bIns="45720" rtlCol="0" anchor="t">
            <a:spAutoFit/>
          </a:bodyPr>
          <a:lstStyle/>
          <a:p>
            <a:pPr algn="ctr"/>
            <a:r>
              <a:rPr lang="en-GB" sz="600" b="1">
                <a:latin typeface="Arial" panose="020B0604020202020204" pitchFamily="34" charset="0"/>
                <a:cs typeface="Arial" panose="020B0604020202020204" pitchFamily="34" charset="0"/>
              </a:rPr>
              <a:t>Year 12 Spring</a:t>
            </a:r>
          </a:p>
          <a:p>
            <a:pPr algn="ctr"/>
            <a:r>
              <a:rPr lang="en-GB" sz="600" b="1">
                <a:solidFill>
                  <a:srgbClr val="FF00FF"/>
                </a:solidFill>
                <a:latin typeface="Arial" panose="020B0604020202020204" pitchFamily="34" charset="0"/>
                <a:cs typeface="Arial" panose="020B0604020202020204" pitchFamily="34" charset="0"/>
              </a:rPr>
              <a:t>TALKING THE TALK</a:t>
            </a:r>
          </a:p>
          <a:p>
            <a:pPr algn="ctr"/>
            <a:r>
              <a:rPr lang="en-GB" sz="600" b="1">
                <a:latin typeface="Arial"/>
                <a:cs typeface="Arial"/>
              </a:rPr>
              <a:t>Prose: 'The Handmaid's Tale' +</a:t>
            </a:r>
          </a:p>
          <a:p>
            <a:pPr algn="ctr"/>
            <a:r>
              <a:rPr lang="en-GB" sz="600" b="1">
                <a:latin typeface="Arial"/>
                <a:cs typeface="Arial"/>
              </a:rPr>
              <a:t>Prose comparison with 'Frankenstein'</a:t>
            </a:r>
            <a:endParaRPr lang="en-GB" sz="600" b="1" dirty="0">
              <a:latin typeface="Arial"/>
              <a:cs typeface="Arial"/>
            </a:endParaRPr>
          </a:p>
          <a:p>
            <a:pPr algn="ctr"/>
            <a:r>
              <a:rPr lang="en-GB" sz="600" b="1">
                <a:latin typeface="Arial"/>
                <a:cs typeface="Arial"/>
              </a:rPr>
              <a:t>Drama: 'Othello' continued</a:t>
            </a:r>
            <a:endParaRPr lang="en-GB" sz="600" b="1" dirty="0">
              <a:latin typeface="Arial"/>
              <a:cs typeface="Arial"/>
            </a:endParaRPr>
          </a:p>
          <a:p>
            <a:pPr algn="ctr"/>
            <a:endParaRPr lang="en-GB" sz="600" b="1" dirty="0">
              <a:latin typeface="Arial"/>
              <a:cs typeface="Arial"/>
            </a:endParaRPr>
          </a:p>
        </p:txBody>
      </p:sp>
      <p:sp>
        <p:nvSpPr>
          <p:cNvPr id="166" name="TextBox 165">
            <a:extLst>
              <a:ext uri="{FF2B5EF4-FFF2-40B4-BE49-F238E27FC236}">
                <a16:creationId xmlns:a16="http://schemas.microsoft.com/office/drawing/2014/main" id="{7A420848-3C3A-4DF7-8AB3-DE51498A7C8D}"/>
              </a:ext>
            </a:extLst>
          </p:cNvPr>
          <p:cNvSpPr txBox="1"/>
          <p:nvPr/>
        </p:nvSpPr>
        <p:spPr>
          <a:xfrm>
            <a:off x="3113070" y="2005240"/>
            <a:ext cx="988971" cy="738664"/>
          </a:xfrm>
          <a:prstGeom prst="rect">
            <a:avLst/>
          </a:prstGeom>
          <a:noFill/>
        </p:spPr>
        <p:txBody>
          <a:bodyPr wrap="square" lIns="91440" tIns="45720" rIns="91440" bIns="45720" rtlCol="0" anchor="t">
            <a:spAutoFit/>
          </a:bodyPr>
          <a:lstStyle/>
          <a:p>
            <a:pPr algn="ctr"/>
            <a:r>
              <a:rPr lang="en-GB" sz="600" b="1">
                <a:latin typeface="Arial" panose="020B0604020202020204" pitchFamily="34" charset="0"/>
                <a:cs typeface="Arial" panose="020B0604020202020204" pitchFamily="34" charset="0"/>
              </a:rPr>
              <a:t>Year 12 Summer</a:t>
            </a:r>
          </a:p>
          <a:p>
            <a:pPr algn="ctr"/>
            <a:r>
              <a:rPr lang="en-GB" sz="600" b="1">
                <a:solidFill>
                  <a:srgbClr val="FF00FF"/>
                </a:solidFill>
                <a:latin typeface="Arial" panose="020B0604020202020204" pitchFamily="34" charset="0"/>
                <a:cs typeface="Arial" panose="020B0604020202020204" pitchFamily="34" charset="0"/>
              </a:rPr>
              <a:t>WALKING THE WALK</a:t>
            </a:r>
          </a:p>
          <a:p>
            <a:pPr algn="ctr"/>
            <a:r>
              <a:rPr lang="en-GB" sz="600" b="1">
                <a:latin typeface="Arial" panose="020B0604020202020204" pitchFamily="34" charset="0"/>
                <a:cs typeface="Arial" panose="020B0604020202020204" pitchFamily="34" charset="0"/>
              </a:rPr>
              <a:t>‘Revision’ &amp; </a:t>
            </a:r>
          </a:p>
          <a:p>
            <a:pPr algn="ctr"/>
            <a:r>
              <a:rPr lang="en-GB" sz="600" b="1">
                <a:latin typeface="Arial"/>
                <a:cs typeface="Arial"/>
              </a:rPr>
              <a:t>‘NEA Prep’- The Great Gatsby</a:t>
            </a:r>
            <a:endParaRPr lang="en-GB" sz="600" b="1">
              <a:latin typeface="Arial" panose="020B0604020202020204" pitchFamily="34" charset="0"/>
              <a:cs typeface="Arial" panose="020B0604020202020204" pitchFamily="34" charset="0"/>
            </a:endParaRPr>
          </a:p>
          <a:p>
            <a:pPr algn="ctr"/>
            <a:endParaRPr lang="en-GB" sz="600" b="1">
              <a:solidFill>
                <a:srgbClr val="FF00FF"/>
              </a:solidFill>
              <a:latin typeface="Arial" panose="020B0604020202020204" pitchFamily="34" charset="0"/>
              <a:cs typeface="Arial" panose="020B0604020202020204" pitchFamily="34" charset="0"/>
            </a:endParaRPr>
          </a:p>
          <a:p>
            <a:pPr algn="ctr"/>
            <a:endParaRPr lang="en-GB" sz="600" b="1">
              <a:solidFill>
                <a:srgbClr val="FF00FF"/>
              </a:solidFill>
              <a:latin typeface="Arial" panose="020B0604020202020204" pitchFamily="34" charset="0"/>
              <a:cs typeface="Arial" panose="020B0604020202020204" pitchFamily="34" charset="0"/>
            </a:endParaRPr>
          </a:p>
        </p:txBody>
      </p:sp>
      <p:sp>
        <p:nvSpPr>
          <p:cNvPr id="167" name="TextBox 166">
            <a:extLst>
              <a:ext uri="{FF2B5EF4-FFF2-40B4-BE49-F238E27FC236}">
                <a16:creationId xmlns:a16="http://schemas.microsoft.com/office/drawing/2014/main" id="{47F9463C-9DEE-47B5-8160-A96FA7600B8A}"/>
              </a:ext>
            </a:extLst>
          </p:cNvPr>
          <p:cNvSpPr txBox="1"/>
          <p:nvPr/>
        </p:nvSpPr>
        <p:spPr>
          <a:xfrm>
            <a:off x="862600" y="2982505"/>
            <a:ext cx="1506980" cy="646331"/>
          </a:xfrm>
          <a:prstGeom prst="rect">
            <a:avLst/>
          </a:prstGeom>
          <a:noFill/>
        </p:spPr>
        <p:txBody>
          <a:bodyPr wrap="square" lIns="91440" tIns="45720" rIns="91440" bIns="45720" rtlCol="0" anchor="t">
            <a:spAutoFit/>
          </a:bodyPr>
          <a:lstStyle/>
          <a:p>
            <a:pPr algn="ctr"/>
            <a:r>
              <a:rPr lang="en-GB" sz="600" b="1">
                <a:latin typeface="Arial" panose="020B0604020202020204" pitchFamily="34" charset="0"/>
                <a:cs typeface="Arial" panose="020B0604020202020204" pitchFamily="34" charset="0"/>
              </a:rPr>
              <a:t>Year 13 Autumn</a:t>
            </a:r>
          </a:p>
          <a:p>
            <a:pPr algn="ctr"/>
            <a:r>
              <a:rPr lang="en-GB" sz="600" b="1">
                <a:solidFill>
                  <a:srgbClr val="1AE9EE"/>
                </a:solidFill>
                <a:latin typeface="Arial" panose="020B0604020202020204" pitchFamily="34" charset="0"/>
                <a:cs typeface="Arial" panose="020B0604020202020204" pitchFamily="34" charset="0"/>
              </a:rPr>
              <a:t>DEVELOPING CRITICAL SCHOLARS</a:t>
            </a:r>
          </a:p>
          <a:p>
            <a:pPr algn="ctr"/>
            <a:r>
              <a:rPr lang="en-GB" sz="600" b="1">
                <a:latin typeface="Arial" panose="020B0604020202020204" pitchFamily="34" charset="0"/>
                <a:cs typeface="Arial" panose="020B0604020202020204" pitchFamily="34" charset="0"/>
              </a:rPr>
              <a:t>‘NEA’ &amp; ‘Unseen poetry’ </a:t>
            </a:r>
          </a:p>
          <a:p>
            <a:pPr algn="ctr"/>
            <a:r>
              <a:rPr lang="en-GB" sz="600" b="1">
                <a:latin typeface="Arial"/>
                <a:cs typeface="Arial"/>
              </a:rPr>
              <a:t>Drama: 'Dr Faustus'</a:t>
            </a:r>
          </a:p>
          <a:p>
            <a:pPr algn="ctr"/>
            <a:r>
              <a:rPr lang="en-GB" sz="600" b="1">
                <a:latin typeface="Arial"/>
                <a:cs typeface="Arial"/>
              </a:rPr>
              <a:t>Poetry: Larkin- 'The Less Deceived</a:t>
            </a:r>
            <a:r>
              <a:rPr lang="en-GB" sz="600" b="1" dirty="0">
                <a:latin typeface="Arial"/>
                <a:cs typeface="Arial"/>
              </a:rPr>
              <a:t>'</a:t>
            </a:r>
          </a:p>
          <a:p>
            <a:pPr algn="ctr"/>
            <a:endParaRPr lang="en-GB" sz="600" b="1" dirty="0">
              <a:latin typeface="Arial" panose="020B0604020202020204" pitchFamily="34" charset="0"/>
              <a:cs typeface="Arial" panose="020B0604020202020204" pitchFamily="34" charset="0"/>
            </a:endParaRPr>
          </a:p>
        </p:txBody>
      </p:sp>
      <p:sp>
        <p:nvSpPr>
          <p:cNvPr id="168" name="TextBox 167">
            <a:extLst>
              <a:ext uri="{FF2B5EF4-FFF2-40B4-BE49-F238E27FC236}">
                <a16:creationId xmlns:a16="http://schemas.microsoft.com/office/drawing/2014/main" id="{FEDE70FD-4371-4504-B6C6-28974F704D48}"/>
              </a:ext>
            </a:extLst>
          </p:cNvPr>
          <p:cNvSpPr txBox="1"/>
          <p:nvPr/>
        </p:nvSpPr>
        <p:spPr>
          <a:xfrm>
            <a:off x="803991" y="2273330"/>
            <a:ext cx="1535424" cy="461665"/>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13 Spring</a:t>
            </a:r>
          </a:p>
          <a:p>
            <a:pPr algn="ctr"/>
            <a:r>
              <a:rPr lang="en-GB" sz="600" b="1">
                <a:solidFill>
                  <a:srgbClr val="1AE9EE"/>
                </a:solidFill>
                <a:latin typeface="Arial" panose="020B0604020202020204" pitchFamily="34" charset="0"/>
                <a:cs typeface="Arial" panose="020B0604020202020204" pitchFamily="34" charset="0"/>
              </a:rPr>
              <a:t>MOVING TO CRITICAL SCHOLARSHIP</a:t>
            </a:r>
          </a:p>
          <a:p>
            <a:pPr algn="ctr"/>
            <a:r>
              <a:rPr lang="en-GB" sz="600" b="1">
                <a:latin typeface="Arial" panose="020B0604020202020204" pitchFamily="34" charset="0"/>
                <a:cs typeface="Arial" panose="020B0604020202020204" pitchFamily="34" charset="0"/>
              </a:rPr>
              <a:t>‘Revision of All Topics’</a:t>
            </a:r>
          </a:p>
        </p:txBody>
      </p:sp>
      <p:sp>
        <p:nvSpPr>
          <p:cNvPr id="169" name="TextBox 168">
            <a:extLst>
              <a:ext uri="{FF2B5EF4-FFF2-40B4-BE49-F238E27FC236}">
                <a16:creationId xmlns:a16="http://schemas.microsoft.com/office/drawing/2014/main" id="{6669E0AB-27BE-49EE-907F-60E0803C9453}"/>
              </a:ext>
            </a:extLst>
          </p:cNvPr>
          <p:cNvSpPr txBox="1"/>
          <p:nvPr/>
        </p:nvSpPr>
        <p:spPr>
          <a:xfrm>
            <a:off x="984381" y="1818108"/>
            <a:ext cx="1371600" cy="369332"/>
          </a:xfrm>
          <a:prstGeom prst="rect">
            <a:avLst/>
          </a:prstGeom>
          <a:noFill/>
        </p:spPr>
        <p:txBody>
          <a:bodyPr wrap="square" rtlCol="0">
            <a:spAutoFit/>
          </a:bodyPr>
          <a:lstStyle/>
          <a:p>
            <a:pPr algn="ctr"/>
            <a:r>
              <a:rPr lang="en-GB" sz="600" b="1">
                <a:latin typeface="Arial" panose="020B0604020202020204" pitchFamily="34" charset="0"/>
                <a:cs typeface="Arial" panose="020B0604020202020204" pitchFamily="34" charset="0"/>
              </a:rPr>
              <a:t>Year 13 Summer</a:t>
            </a:r>
          </a:p>
          <a:p>
            <a:pPr algn="ctr"/>
            <a:r>
              <a:rPr lang="en-GB" sz="600" b="1">
                <a:solidFill>
                  <a:srgbClr val="1AE9EE"/>
                </a:solidFill>
                <a:latin typeface="Arial" panose="020B0604020202020204" pitchFamily="34" charset="0"/>
                <a:cs typeface="Arial" panose="020B0604020202020204" pitchFamily="34" charset="0"/>
              </a:rPr>
              <a:t>CRITICAL SCHOLARS</a:t>
            </a:r>
          </a:p>
          <a:p>
            <a:pPr algn="ctr"/>
            <a:r>
              <a:rPr lang="en-GB" sz="600" b="1">
                <a:latin typeface="Arial" panose="020B0604020202020204" pitchFamily="34" charset="0"/>
                <a:cs typeface="Arial" panose="020B0604020202020204" pitchFamily="34" charset="0"/>
              </a:rPr>
              <a:t>‘Revision of All Topics’</a:t>
            </a:r>
          </a:p>
        </p:txBody>
      </p:sp>
      <p:cxnSp>
        <p:nvCxnSpPr>
          <p:cNvPr id="170" name="Straight Arrow Connector 169">
            <a:extLst>
              <a:ext uri="{FF2B5EF4-FFF2-40B4-BE49-F238E27FC236}">
                <a16:creationId xmlns:a16="http://schemas.microsoft.com/office/drawing/2014/main" id="{FEF83FFA-3A56-4679-A364-5EC1ABF7DD19}"/>
              </a:ext>
            </a:extLst>
          </p:cNvPr>
          <p:cNvCxnSpPr>
            <a:cxnSpLocks/>
          </p:cNvCxnSpPr>
          <p:nvPr/>
        </p:nvCxnSpPr>
        <p:spPr>
          <a:xfrm flipH="1" flipV="1">
            <a:off x="3417537" y="8113322"/>
            <a:ext cx="213558" cy="279277"/>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Straight Arrow Connector 170">
            <a:extLst>
              <a:ext uri="{FF2B5EF4-FFF2-40B4-BE49-F238E27FC236}">
                <a16:creationId xmlns:a16="http://schemas.microsoft.com/office/drawing/2014/main" id="{A4842882-5FDF-4FFE-A148-91920E890097}"/>
              </a:ext>
            </a:extLst>
          </p:cNvPr>
          <p:cNvCxnSpPr>
            <a:cxnSpLocks/>
          </p:cNvCxnSpPr>
          <p:nvPr/>
        </p:nvCxnSpPr>
        <p:spPr>
          <a:xfrm flipV="1">
            <a:off x="3401726" y="7119660"/>
            <a:ext cx="235778" cy="341786"/>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F40A9495-B043-47DA-A057-B81659740523}"/>
              </a:ext>
            </a:extLst>
          </p:cNvPr>
          <p:cNvCxnSpPr>
            <a:cxnSpLocks/>
          </p:cNvCxnSpPr>
          <p:nvPr/>
        </p:nvCxnSpPr>
        <p:spPr>
          <a:xfrm flipV="1">
            <a:off x="4373298" y="5923118"/>
            <a:ext cx="37910" cy="417706"/>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Straight Arrow Connector 172">
            <a:extLst>
              <a:ext uri="{FF2B5EF4-FFF2-40B4-BE49-F238E27FC236}">
                <a16:creationId xmlns:a16="http://schemas.microsoft.com/office/drawing/2014/main" id="{1C9D20C8-F76E-4E8D-BFD8-5402BB90CE55}"/>
              </a:ext>
            </a:extLst>
          </p:cNvPr>
          <p:cNvCxnSpPr>
            <a:cxnSpLocks/>
          </p:cNvCxnSpPr>
          <p:nvPr/>
        </p:nvCxnSpPr>
        <p:spPr>
          <a:xfrm flipH="1">
            <a:off x="3421638" y="5370793"/>
            <a:ext cx="291936" cy="271642"/>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Straight Arrow Connector 173">
            <a:extLst>
              <a:ext uri="{FF2B5EF4-FFF2-40B4-BE49-F238E27FC236}">
                <a16:creationId xmlns:a16="http://schemas.microsoft.com/office/drawing/2014/main" id="{30678E49-4E5C-4959-8737-BF7E63740C9A}"/>
              </a:ext>
            </a:extLst>
          </p:cNvPr>
          <p:cNvCxnSpPr>
            <a:cxnSpLocks/>
          </p:cNvCxnSpPr>
          <p:nvPr/>
        </p:nvCxnSpPr>
        <p:spPr>
          <a:xfrm flipH="1" flipV="1">
            <a:off x="2299380" y="5538144"/>
            <a:ext cx="213558" cy="279277"/>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Straight Arrow Connector 174">
            <a:extLst>
              <a:ext uri="{FF2B5EF4-FFF2-40B4-BE49-F238E27FC236}">
                <a16:creationId xmlns:a16="http://schemas.microsoft.com/office/drawing/2014/main" id="{9CB45FCD-CA8A-4000-AC80-37024C67202F}"/>
              </a:ext>
            </a:extLst>
          </p:cNvPr>
          <p:cNvCxnSpPr>
            <a:cxnSpLocks/>
          </p:cNvCxnSpPr>
          <p:nvPr/>
        </p:nvCxnSpPr>
        <p:spPr>
          <a:xfrm flipV="1">
            <a:off x="2085826" y="4508683"/>
            <a:ext cx="121217" cy="36112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6" name="Straight Arrow Connector 175">
            <a:extLst>
              <a:ext uri="{FF2B5EF4-FFF2-40B4-BE49-F238E27FC236}">
                <a16:creationId xmlns:a16="http://schemas.microsoft.com/office/drawing/2014/main" id="{B61DADED-723A-4DFA-B30E-6AA3D4C9FE99}"/>
              </a:ext>
            </a:extLst>
          </p:cNvPr>
          <p:cNvCxnSpPr>
            <a:cxnSpLocks/>
          </p:cNvCxnSpPr>
          <p:nvPr/>
        </p:nvCxnSpPr>
        <p:spPr>
          <a:xfrm>
            <a:off x="2812870" y="4146311"/>
            <a:ext cx="362689" cy="8836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7" name="Straight Arrow Connector 176">
            <a:extLst>
              <a:ext uri="{FF2B5EF4-FFF2-40B4-BE49-F238E27FC236}">
                <a16:creationId xmlns:a16="http://schemas.microsoft.com/office/drawing/2014/main" id="{6BFC8213-CC55-4524-8DF0-CFCEAAB5C6A3}"/>
              </a:ext>
            </a:extLst>
          </p:cNvPr>
          <p:cNvCxnSpPr>
            <a:cxnSpLocks/>
          </p:cNvCxnSpPr>
          <p:nvPr/>
        </p:nvCxnSpPr>
        <p:spPr>
          <a:xfrm flipV="1">
            <a:off x="4311369" y="4076162"/>
            <a:ext cx="201293" cy="318439"/>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id="{561B5065-BC97-4DD2-9195-561FD35F6A8D}"/>
              </a:ext>
            </a:extLst>
          </p:cNvPr>
          <p:cNvCxnSpPr>
            <a:cxnSpLocks/>
          </p:cNvCxnSpPr>
          <p:nvPr/>
        </p:nvCxnSpPr>
        <p:spPr>
          <a:xfrm flipH="1" flipV="1">
            <a:off x="4226699" y="3097074"/>
            <a:ext cx="213558" cy="279277"/>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8383697F-02FF-4194-8988-D06EBE665D93}"/>
              </a:ext>
            </a:extLst>
          </p:cNvPr>
          <p:cNvCxnSpPr>
            <a:cxnSpLocks/>
          </p:cNvCxnSpPr>
          <p:nvPr/>
        </p:nvCxnSpPr>
        <p:spPr>
          <a:xfrm flipH="1" flipV="1">
            <a:off x="2716326" y="3197226"/>
            <a:ext cx="308506" cy="174974"/>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5CA856DD-9A37-421C-A0E4-82F32922805E}"/>
              </a:ext>
            </a:extLst>
          </p:cNvPr>
          <p:cNvCxnSpPr>
            <a:cxnSpLocks/>
          </p:cNvCxnSpPr>
          <p:nvPr/>
        </p:nvCxnSpPr>
        <p:spPr>
          <a:xfrm flipV="1">
            <a:off x="2633556" y="2150869"/>
            <a:ext cx="241802" cy="297172"/>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7FBC31A8-7700-436F-8DCA-9DDD20DB367F}"/>
              </a:ext>
            </a:extLst>
          </p:cNvPr>
          <p:cNvSpPr txBox="1"/>
          <p:nvPr/>
        </p:nvSpPr>
        <p:spPr>
          <a:xfrm rot="16200000">
            <a:off x="5138088" y="6834855"/>
            <a:ext cx="1371600" cy="219291"/>
          </a:xfrm>
          <a:prstGeom prst="rect">
            <a:avLst/>
          </a:prstGeom>
          <a:noFill/>
        </p:spPr>
        <p:txBody>
          <a:bodyPr wrap="square" rtlCol="0">
            <a:spAutoFit/>
          </a:bodyPr>
          <a:lstStyle/>
          <a:p>
            <a:pPr algn="ctr"/>
            <a:r>
              <a:rPr lang="en-GB" sz="825" b="1">
                <a:latin typeface="Arial" panose="020B0604020202020204" pitchFamily="34" charset="0"/>
                <a:cs typeface="Arial" panose="020B0604020202020204" pitchFamily="34" charset="0"/>
              </a:rPr>
              <a:t>LOVERS OF LEARNING</a:t>
            </a:r>
          </a:p>
        </p:txBody>
      </p:sp>
      <p:sp>
        <p:nvSpPr>
          <p:cNvPr id="182" name="TextBox 181">
            <a:extLst>
              <a:ext uri="{FF2B5EF4-FFF2-40B4-BE49-F238E27FC236}">
                <a16:creationId xmlns:a16="http://schemas.microsoft.com/office/drawing/2014/main" id="{903F5C98-F957-49CA-AFC9-EA5C41C4ED42}"/>
              </a:ext>
            </a:extLst>
          </p:cNvPr>
          <p:cNvSpPr txBox="1"/>
          <p:nvPr/>
        </p:nvSpPr>
        <p:spPr>
          <a:xfrm rot="16200000">
            <a:off x="5138088" y="4901298"/>
            <a:ext cx="1371600" cy="219291"/>
          </a:xfrm>
          <a:prstGeom prst="rect">
            <a:avLst/>
          </a:prstGeom>
          <a:noFill/>
        </p:spPr>
        <p:txBody>
          <a:bodyPr wrap="square" rtlCol="0">
            <a:spAutoFit/>
          </a:bodyPr>
          <a:lstStyle/>
          <a:p>
            <a:pPr algn="ctr"/>
            <a:r>
              <a:rPr lang="en-GB" sz="825" b="1">
                <a:latin typeface="Arial" panose="020B0604020202020204" pitchFamily="34" charset="0"/>
                <a:cs typeface="Arial" panose="020B0604020202020204" pitchFamily="34" charset="0"/>
              </a:rPr>
              <a:t>SUBJECT MASTERS</a:t>
            </a:r>
          </a:p>
        </p:txBody>
      </p:sp>
      <p:sp>
        <p:nvSpPr>
          <p:cNvPr id="183" name="TextBox 182">
            <a:extLst>
              <a:ext uri="{FF2B5EF4-FFF2-40B4-BE49-F238E27FC236}">
                <a16:creationId xmlns:a16="http://schemas.microsoft.com/office/drawing/2014/main" id="{C5AB850F-E1A6-47D6-AB10-040CE180CED1}"/>
              </a:ext>
            </a:extLst>
          </p:cNvPr>
          <p:cNvSpPr txBox="1"/>
          <p:nvPr/>
        </p:nvSpPr>
        <p:spPr>
          <a:xfrm rot="16200000">
            <a:off x="5127314" y="2928753"/>
            <a:ext cx="1371600" cy="219291"/>
          </a:xfrm>
          <a:prstGeom prst="rect">
            <a:avLst/>
          </a:prstGeom>
          <a:noFill/>
        </p:spPr>
        <p:txBody>
          <a:bodyPr wrap="square" rtlCol="0">
            <a:spAutoFit/>
          </a:bodyPr>
          <a:lstStyle/>
          <a:p>
            <a:pPr algn="ctr"/>
            <a:r>
              <a:rPr lang="en-GB" sz="825" b="1">
                <a:latin typeface="Arial" panose="020B0604020202020204" pitchFamily="34" charset="0"/>
                <a:cs typeface="Arial" panose="020B0604020202020204" pitchFamily="34" charset="0"/>
              </a:rPr>
              <a:t>CRITICAL SCHOLARS</a:t>
            </a:r>
          </a:p>
        </p:txBody>
      </p:sp>
      <p:pic>
        <p:nvPicPr>
          <p:cNvPr id="184" name="Picture 5" descr="A picture containing logo&#10;&#10;Description automatically generated">
            <a:extLst>
              <a:ext uri="{FF2B5EF4-FFF2-40B4-BE49-F238E27FC236}">
                <a16:creationId xmlns:a16="http://schemas.microsoft.com/office/drawing/2014/main" id="{5A1A3811-DF37-4C3C-A1C5-373271B6667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127442" y="8023758"/>
            <a:ext cx="1681512" cy="429511"/>
          </a:xfrm>
          <a:prstGeom prst="rect">
            <a:avLst/>
          </a:prstGeom>
        </p:spPr>
      </p:pic>
    </p:spTree>
    <p:extLst>
      <p:ext uri="{BB962C8B-B14F-4D97-AF65-F5344CB8AC3E}">
        <p14:creationId xmlns:p14="http://schemas.microsoft.com/office/powerpoint/2010/main" val="4097558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1206C-C224-46E4-A63A-F8B84B25868E}"/>
              </a:ext>
            </a:extLst>
          </p:cNvPr>
          <p:cNvSpPr>
            <a:spLocks noGrp="1"/>
          </p:cNvSpPr>
          <p:nvPr>
            <p:ph type="title"/>
          </p:nvPr>
        </p:nvSpPr>
        <p:spPr>
          <a:ln>
            <a:solidFill>
              <a:schemeClr val="tx1"/>
            </a:solidFill>
          </a:ln>
        </p:spPr>
        <p:txBody>
          <a:bodyPr/>
          <a:lstStyle/>
          <a:p>
            <a:r>
              <a:rPr lang="en-GB" b="1"/>
              <a:t>Curriculum Intent</a:t>
            </a:r>
          </a:p>
        </p:txBody>
      </p:sp>
      <p:sp>
        <p:nvSpPr>
          <p:cNvPr id="3" name="Content Placeholder 2">
            <a:extLst>
              <a:ext uri="{FF2B5EF4-FFF2-40B4-BE49-F238E27FC236}">
                <a16:creationId xmlns:a16="http://schemas.microsoft.com/office/drawing/2014/main" id="{E1B3348C-E518-4D4C-A7CA-4887D60937B4}"/>
              </a:ext>
            </a:extLst>
          </p:cNvPr>
          <p:cNvSpPr>
            <a:spLocks noGrp="1"/>
          </p:cNvSpPr>
          <p:nvPr>
            <p:ph idx="1"/>
          </p:nvPr>
        </p:nvSpPr>
        <p:spPr>
          <a:ln>
            <a:solidFill>
              <a:schemeClr val="tx1"/>
            </a:solidFill>
          </a:ln>
        </p:spPr>
        <p:txBody>
          <a:bodyPr>
            <a:normAutofit/>
          </a:bodyPr>
          <a:lstStyle/>
          <a:p>
            <a:pPr marL="0" indent="0" algn="just">
              <a:buNone/>
            </a:pPr>
            <a:r>
              <a:rPr lang="en-GB" sz="2000"/>
              <a:t>We </a:t>
            </a:r>
            <a:r>
              <a:rPr lang="en-GB" sz="2000" b="1">
                <a:solidFill>
                  <a:srgbClr val="FF0000"/>
                </a:solidFill>
              </a:rPr>
              <a:t>serve</a:t>
            </a:r>
            <a:r>
              <a:rPr lang="en-GB" sz="2000"/>
              <a:t> our students with an adaptive curriculum that meets the needs of all. Our different subjects have carefully identified plans outlining, what they teach and why. This is shared with all students, staff and parents to empower our community in their learning journey and includes careful consideration of sequencing of knowledge and skills. Cardinal Pole is committed to providing </a:t>
            </a:r>
            <a:r>
              <a:rPr lang="en-GB" sz="2000" b="1">
                <a:solidFill>
                  <a:srgbClr val="FF0000"/>
                </a:solidFill>
              </a:rPr>
              <a:t>opportunities</a:t>
            </a:r>
            <a:r>
              <a:rPr lang="en-GB" sz="2000"/>
              <a:t> for staff and students to become life-long lovers of learning through personalised feedback, opportunities for reflection and progression. We are a community of </a:t>
            </a:r>
            <a:r>
              <a:rPr lang="en-GB" sz="2000" b="1">
                <a:solidFill>
                  <a:srgbClr val="FF0000"/>
                </a:solidFill>
              </a:rPr>
              <a:t>aspirant</a:t>
            </a:r>
            <a:r>
              <a:rPr lang="en-GB" sz="2000"/>
              <a:t> learners where teachers are experts and students are critical scholars. This is achieved through absolute clarity of expectations and constant re-evaluation of needs through a shared language. We </a:t>
            </a:r>
            <a:r>
              <a:rPr lang="en-GB" sz="2000" b="1">
                <a:solidFill>
                  <a:srgbClr val="FF0000"/>
                </a:solidFill>
              </a:rPr>
              <a:t>reward</a:t>
            </a:r>
            <a:r>
              <a:rPr lang="en-GB" sz="2000"/>
              <a:t> our community of learners by celebrating the successes, progress and achievements of all.</a:t>
            </a:r>
          </a:p>
        </p:txBody>
      </p:sp>
      <p:sp>
        <p:nvSpPr>
          <p:cNvPr id="4" name="Rectangle: Rounded Corners 3">
            <a:extLst>
              <a:ext uri="{FF2B5EF4-FFF2-40B4-BE49-F238E27FC236}">
                <a16:creationId xmlns:a16="http://schemas.microsoft.com/office/drawing/2014/main" id="{E1861223-2718-43FD-A9A5-FD935DFBC123}"/>
              </a:ext>
            </a:extLst>
          </p:cNvPr>
          <p:cNvSpPr/>
          <p:nvPr/>
        </p:nvSpPr>
        <p:spPr>
          <a:xfrm>
            <a:off x="92597" y="92597"/>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5" descr="A picture containing logo&#10;&#10;Description automatically generated">
            <a:extLst>
              <a:ext uri="{FF2B5EF4-FFF2-40B4-BE49-F238E27FC236}">
                <a16:creationId xmlns:a16="http://schemas.microsoft.com/office/drawing/2014/main" id="{484AAB36-E3C7-493A-A31C-CC6CFEE0A47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335624" y="8667789"/>
            <a:ext cx="1361478" cy="347764"/>
          </a:xfrm>
          <a:prstGeom prst="rect">
            <a:avLst/>
          </a:prstGeom>
        </p:spPr>
      </p:pic>
    </p:spTree>
    <p:extLst>
      <p:ext uri="{BB962C8B-B14F-4D97-AF65-F5344CB8AC3E}">
        <p14:creationId xmlns:p14="http://schemas.microsoft.com/office/powerpoint/2010/main" val="2588334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2280D-78AF-4C63-B56D-BF1A50774496}"/>
              </a:ext>
            </a:extLst>
          </p:cNvPr>
          <p:cNvSpPr>
            <a:spLocks noGrp="1"/>
          </p:cNvSpPr>
          <p:nvPr>
            <p:ph type="title"/>
          </p:nvPr>
        </p:nvSpPr>
        <p:spPr>
          <a:ln>
            <a:solidFill>
              <a:schemeClr val="tx1"/>
            </a:solidFill>
          </a:ln>
        </p:spPr>
        <p:txBody>
          <a:bodyPr>
            <a:noAutofit/>
          </a:bodyPr>
          <a:lstStyle/>
          <a:p>
            <a:r>
              <a:rPr lang="en-GB" sz="2800" b="1"/>
              <a:t>How do all English lessons start?</a:t>
            </a:r>
            <a:br>
              <a:rPr lang="en-GB" sz="2800" b="1"/>
            </a:br>
            <a:r>
              <a:rPr lang="en-GB" sz="2800" b="1"/>
              <a:t>(Ready to Learn)</a:t>
            </a:r>
            <a:endParaRPr lang="en-GB" sz="2800"/>
          </a:p>
        </p:txBody>
      </p:sp>
      <p:sp>
        <p:nvSpPr>
          <p:cNvPr id="4" name="Rectangle: Rounded Corners 3">
            <a:extLst>
              <a:ext uri="{FF2B5EF4-FFF2-40B4-BE49-F238E27FC236}">
                <a16:creationId xmlns:a16="http://schemas.microsoft.com/office/drawing/2014/main" id="{157E14C3-D9A0-435E-BA9A-FD823CC6ED77}"/>
              </a:ext>
            </a:extLst>
          </p:cNvPr>
          <p:cNvSpPr/>
          <p:nvPr/>
        </p:nvSpPr>
        <p:spPr>
          <a:xfrm>
            <a:off x="92597" y="92597"/>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5" descr="A picture containing logo&#10;&#10;Description automatically generated">
            <a:extLst>
              <a:ext uri="{FF2B5EF4-FFF2-40B4-BE49-F238E27FC236}">
                <a16:creationId xmlns:a16="http://schemas.microsoft.com/office/drawing/2014/main" id="{1F06DC6D-066F-4C58-9391-22CD45D71C0F}"/>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335624" y="8667789"/>
            <a:ext cx="1361478" cy="347764"/>
          </a:xfrm>
          <a:prstGeom prst="rect">
            <a:avLst/>
          </a:prstGeom>
        </p:spPr>
      </p:pic>
      <p:sp>
        <p:nvSpPr>
          <p:cNvPr id="7" name="Content Placeholder 6">
            <a:extLst>
              <a:ext uri="{FF2B5EF4-FFF2-40B4-BE49-F238E27FC236}">
                <a16:creationId xmlns:a16="http://schemas.microsoft.com/office/drawing/2014/main" id="{92F86612-8483-41AD-9C56-78FA6AF1C67F}"/>
              </a:ext>
            </a:extLst>
          </p:cNvPr>
          <p:cNvSpPr>
            <a:spLocks noGrp="1"/>
          </p:cNvSpPr>
          <p:nvPr>
            <p:ph idx="1"/>
          </p:nvPr>
        </p:nvSpPr>
        <p:spPr>
          <a:xfrm>
            <a:off x="471488" y="2434167"/>
            <a:ext cx="5915025" cy="1011560"/>
          </a:xfrm>
          <a:ln>
            <a:solidFill>
              <a:schemeClr val="tx1"/>
            </a:solidFill>
          </a:ln>
        </p:spPr>
        <p:txBody>
          <a:bodyPr>
            <a:normAutofit fontScale="55000" lnSpcReduction="20000"/>
          </a:bodyPr>
          <a:lstStyle/>
          <a:p>
            <a:pPr marL="0" indent="0" algn="just">
              <a:buNone/>
            </a:pPr>
            <a:r>
              <a:rPr lang="en-GB"/>
              <a:t>All lessons at Cardinal Pole start with a ‘Ready to Learn’ activity. The purpose of this is to support retrieval and prepares students for the lesson with recalling relevant knowledge. This activity is printed for students and handed out at the door. Students are expected to sit at their desk immediately and complete the task before sticking it in their books while the teacher welcomes the class and takes the register.</a:t>
            </a:r>
          </a:p>
          <a:p>
            <a:pPr marL="0" indent="0" algn="just">
              <a:buNone/>
            </a:pPr>
            <a:r>
              <a:rPr lang="en-GB"/>
              <a:t>Ready to Learn activities in </a:t>
            </a:r>
            <a:r>
              <a:rPr lang="en-GB" b="1"/>
              <a:t>English</a:t>
            </a:r>
            <a:r>
              <a:rPr lang="en-GB"/>
              <a:t> look like this:</a:t>
            </a:r>
          </a:p>
          <a:p>
            <a:pPr marL="0" indent="0" algn="just">
              <a:buNone/>
            </a:pPr>
            <a:endParaRPr lang="en-GB"/>
          </a:p>
          <a:p>
            <a:pPr marL="0" indent="0" algn="just">
              <a:buNone/>
            </a:pPr>
            <a:endParaRPr lang="en-GB"/>
          </a:p>
        </p:txBody>
      </p:sp>
      <p:pic>
        <p:nvPicPr>
          <p:cNvPr id="6" name="Picture 5" descr="A screenshot of a computer&#10;&#10;AI-generated content may be incorrect.">
            <a:extLst>
              <a:ext uri="{FF2B5EF4-FFF2-40B4-BE49-F238E27FC236}">
                <a16:creationId xmlns:a16="http://schemas.microsoft.com/office/drawing/2014/main" id="{724C4E93-3EF9-C636-45FA-E3874E16A5EA}"/>
              </a:ext>
            </a:extLst>
          </p:cNvPr>
          <p:cNvPicPr>
            <a:picLocks noChangeAspect="1"/>
          </p:cNvPicPr>
          <p:nvPr/>
        </p:nvPicPr>
        <p:blipFill>
          <a:blip r:embed="rId3"/>
          <a:stretch>
            <a:fillRect/>
          </a:stretch>
        </p:blipFill>
        <p:spPr>
          <a:xfrm>
            <a:off x="684578" y="4276919"/>
            <a:ext cx="5488845" cy="3132879"/>
          </a:xfrm>
          <a:prstGeom prst="rect">
            <a:avLst/>
          </a:prstGeom>
        </p:spPr>
      </p:pic>
    </p:spTree>
    <p:extLst>
      <p:ext uri="{BB962C8B-B14F-4D97-AF65-F5344CB8AC3E}">
        <p14:creationId xmlns:p14="http://schemas.microsoft.com/office/powerpoint/2010/main" val="3296618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6AD920ED-5C76-4BDB-9865-3A72610244B4}"/>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Road Map PNG Transparent Images Free Download | Vector Files | Pngtree">
            <a:extLst>
              <a:ext uri="{FF2B5EF4-FFF2-40B4-BE49-F238E27FC236}">
                <a16:creationId xmlns:a16="http://schemas.microsoft.com/office/drawing/2014/main" id="{0D3DBC6A-048C-49AD-B5C8-391EF6C424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9" t="5947" r="1"/>
          <a:stretch/>
        </p:blipFill>
        <p:spPr bwMode="auto">
          <a:xfrm rot="18816226" flipH="1">
            <a:off x="-25002" y="703504"/>
            <a:ext cx="7183554" cy="7677804"/>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E59CDF31-F7C7-403C-88C7-F3FB93071D4A}"/>
              </a:ext>
            </a:extLst>
          </p:cNvPr>
          <p:cNvSpPr/>
          <p:nvPr/>
        </p:nvSpPr>
        <p:spPr>
          <a:xfrm>
            <a:off x="3041378" y="8666690"/>
            <a:ext cx="284744" cy="284744"/>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53" name="Straight Arrow Connector 52">
            <a:extLst>
              <a:ext uri="{FF2B5EF4-FFF2-40B4-BE49-F238E27FC236}">
                <a16:creationId xmlns:a16="http://schemas.microsoft.com/office/drawing/2014/main" id="{4DAFD0F7-7806-43A4-B3F7-A33E78A8CBEE}"/>
              </a:ext>
            </a:extLst>
          </p:cNvPr>
          <p:cNvCxnSpPr>
            <a:cxnSpLocks/>
          </p:cNvCxnSpPr>
          <p:nvPr/>
        </p:nvCxnSpPr>
        <p:spPr>
          <a:xfrm flipH="1" flipV="1">
            <a:off x="3426106" y="8549692"/>
            <a:ext cx="284744" cy="372369"/>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1904E734-17B7-4F66-90E1-9F78A6A05781}"/>
              </a:ext>
            </a:extLst>
          </p:cNvPr>
          <p:cNvCxnSpPr>
            <a:cxnSpLocks/>
          </p:cNvCxnSpPr>
          <p:nvPr/>
        </p:nvCxnSpPr>
        <p:spPr>
          <a:xfrm flipV="1">
            <a:off x="3405026" y="7224810"/>
            <a:ext cx="314370" cy="455714"/>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3BEA3D53-6ED0-4EF6-BF32-16497B2AD484}"/>
              </a:ext>
            </a:extLst>
          </p:cNvPr>
          <p:cNvCxnSpPr>
            <a:cxnSpLocks/>
          </p:cNvCxnSpPr>
          <p:nvPr/>
        </p:nvCxnSpPr>
        <p:spPr>
          <a:xfrm flipV="1">
            <a:off x="4700454" y="5629420"/>
            <a:ext cx="50547" cy="556941"/>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8C2D247A-30E0-4F4E-98B7-573DC5874A5E}"/>
              </a:ext>
            </a:extLst>
          </p:cNvPr>
          <p:cNvCxnSpPr>
            <a:cxnSpLocks/>
          </p:cNvCxnSpPr>
          <p:nvPr/>
        </p:nvCxnSpPr>
        <p:spPr>
          <a:xfrm flipH="1">
            <a:off x="3431575" y="4892986"/>
            <a:ext cx="389248" cy="362189"/>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A027A10C-EE49-4D0D-B06A-7C2C58D3564E}"/>
              </a:ext>
            </a:extLst>
          </p:cNvPr>
          <p:cNvCxnSpPr>
            <a:cxnSpLocks/>
          </p:cNvCxnSpPr>
          <p:nvPr/>
        </p:nvCxnSpPr>
        <p:spPr>
          <a:xfrm flipH="1" flipV="1">
            <a:off x="1935231" y="5116121"/>
            <a:ext cx="284744" cy="372369"/>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702E5C72-64E1-4031-95B2-0C50280B9CB3}"/>
              </a:ext>
            </a:extLst>
          </p:cNvPr>
          <p:cNvCxnSpPr>
            <a:cxnSpLocks/>
          </p:cNvCxnSpPr>
          <p:nvPr/>
        </p:nvCxnSpPr>
        <p:spPr>
          <a:xfrm flipV="1">
            <a:off x="1650491" y="3743506"/>
            <a:ext cx="161623" cy="481493"/>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964B9888-A3DD-413E-BCAC-A523D8C78578}"/>
              </a:ext>
            </a:extLst>
          </p:cNvPr>
          <p:cNvCxnSpPr>
            <a:cxnSpLocks/>
          </p:cNvCxnSpPr>
          <p:nvPr/>
        </p:nvCxnSpPr>
        <p:spPr>
          <a:xfrm>
            <a:off x="2619884" y="3260343"/>
            <a:ext cx="483585" cy="117813"/>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1313F499-2EC4-46C0-B00F-A8A8731EF980}"/>
              </a:ext>
            </a:extLst>
          </p:cNvPr>
          <p:cNvCxnSpPr>
            <a:cxnSpLocks/>
          </p:cNvCxnSpPr>
          <p:nvPr/>
        </p:nvCxnSpPr>
        <p:spPr>
          <a:xfrm flipV="1">
            <a:off x="4617882" y="3166812"/>
            <a:ext cx="268391" cy="424585"/>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65E22664-2C98-449E-8796-8F1E12AD5A97}"/>
              </a:ext>
            </a:extLst>
          </p:cNvPr>
          <p:cNvCxnSpPr>
            <a:cxnSpLocks/>
          </p:cNvCxnSpPr>
          <p:nvPr/>
        </p:nvCxnSpPr>
        <p:spPr>
          <a:xfrm flipH="1" flipV="1">
            <a:off x="4504989" y="1861361"/>
            <a:ext cx="284744" cy="372369"/>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4BDBFC18-D7BB-46C7-B100-9CEEF1864AE8}"/>
              </a:ext>
            </a:extLst>
          </p:cNvPr>
          <p:cNvCxnSpPr>
            <a:cxnSpLocks/>
          </p:cNvCxnSpPr>
          <p:nvPr/>
        </p:nvCxnSpPr>
        <p:spPr>
          <a:xfrm flipH="1" flipV="1">
            <a:off x="2491158" y="1994896"/>
            <a:ext cx="411341" cy="233299"/>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F5592407-1638-494A-A846-B2D4D9E469DF}"/>
              </a:ext>
            </a:extLst>
          </p:cNvPr>
          <p:cNvCxnSpPr>
            <a:cxnSpLocks/>
          </p:cNvCxnSpPr>
          <p:nvPr/>
        </p:nvCxnSpPr>
        <p:spPr>
          <a:xfrm flipV="1">
            <a:off x="2380799" y="599754"/>
            <a:ext cx="322402" cy="396229"/>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CBCFDE0-6A0A-4064-9145-0850308F1C99}"/>
              </a:ext>
            </a:extLst>
          </p:cNvPr>
          <p:cNvSpPr txBox="1"/>
          <p:nvPr/>
        </p:nvSpPr>
        <p:spPr>
          <a:xfrm>
            <a:off x="4455753" y="165521"/>
            <a:ext cx="2314591" cy="584775"/>
          </a:xfrm>
          <a:prstGeom prst="rect">
            <a:avLst/>
          </a:prstGeom>
          <a:noFill/>
          <a:ln>
            <a:noFill/>
          </a:ln>
        </p:spPr>
        <p:txBody>
          <a:bodyPr wrap="square" rtlCol="0">
            <a:spAutoFit/>
          </a:bodyPr>
          <a:lstStyle/>
          <a:p>
            <a:pPr algn="ctr"/>
            <a:r>
              <a:rPr lang="en-GB" sz="3200" b="1">
                <a:latin typeface="Arial" panose="020B0604020202020204" pitchFamily="34" charset="0"/>
                <a:cs typeface="Arial" panose="020B0604020202020204" pitchFamily="34" charset="0"/>
              </a:rPr>
              <a:t>Y7 English</a:t>
            </a:r>
          </a:p>
        </p:txBody>
      </p:sp>
      <p:pic>
        <p:nvPicPr>
          <p:cNvPr id="61" name="Picture 5" descr="A picture containing logo&#10;&#10;Description automatically generated">
            <a:extLst>
              <a:ext uri="{FF2B5EF4-FFF2-40B4-BE49-F238E27FC236}">
                <a16:creationId xmlns:a16="http://schemas.microsoft.com/office/drawing/2014/main" id="{C3884961-4A4E-4FE7-A31D-EBA71FAA461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335624" y="8667789"/>
            <a:ext cx="1361478" cy="347764"/>
          </a:xfrm>
          <a:prstGeom prst="rect">
            <a:avLst/>
          </a:prstGeom>
        </p:spPr>
      </p:pic>
      <p:sp>
        <p:nvSpPr>
          <p:cNvPr id="64" name="Oval 63">
            <a:extLst>
              <a:ext uri="{FF2B5EF4-FFF2-40B4-BE49-F238E27FC236}">
                <a16:creationId xmlns:a16="http://schemas.microsoft.com/office/drawing/2014/main" id="{04233C9F-78B3-48A4-91C6-AE7310C5A54E}"/>
              </a:ext>
            </a:extLst>
          </p:cNvPr>
          <p:cNvSpPr/>
          <p:nvPr/>
        </p:nvSpPr>
        <p:spPr>
          <a:xfrm>
            <a:off x="3688165" y="8168207"/>
            <a:ext cx="284744" cy="284744"/>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7" name="Oval 66">
            <a:extLst>
              <a:ext uri="{FF2B5EF4-FFF2-40B4-BE49-F238E27FC236}">
                <a16:creationId xmlns:a16="http://schemas.microsoft.com/office/drawing/2014/main" id="{844C5E13-AA72-4A79-8E06-9E1298AEC31E}"/>
              </a:ext>
            </a:extLst>
          </p:cNvPr>
          <p:cNvSpPr/>
          <p:nvPr/>
        </p:nvSpPr>
        <p:spPr>
          <a:xfrm>
            <a:off x="2899006" y="7706485"/>
            <a:ext cx="284744" cy="284744"/>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9" name="Oval 68">
            <a:extLst>
              <a:ext uri="{FF2B5EF4-FFF2-40B4-BE49-F238E27FC236}">
                <a16:creationId xmlns:a16="http://schemas.microsoft.com/office/drawing/2014/main" id="{1D68D2A4-4D55-4838-A68C-BF8E514782DD}"/>
              </a:ext>
            </a:extLst>
          </p:cNvPr>
          <p:cNvSpPr/>
          <p:nvPr/>
        </p:nvSpPr>
        <p:spPr>
          <a:xfrm>
            <a:off x="3225300" y="7056976"/>
            <a:ext cx="284744" cy="284744"/>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0" name="Oval 69">
            <a:extLst>
              <a:ext uri="{FF2B5EF4-FFF2-40B4-BE49-F238E27FC236}">
                <a16:creationId xmlns:a16="http://schemas.microsoft.com/office/drawing/2014/main" id="{758B1CF9-1A53-4A4A-834C-B1401213C76C}"/>
              </a:ext>
            </a:extLst>
          </p:cNvPr>
          <p:cNvSpPr/>
          <p:nvPr/>
        </p:nvSpPr>
        <p:spPr>
          <a:xfrm>
            <a:off x="4345471" y="6811109"/>
            <a:ext cx="284744" cy="284744"/>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1" name="Oval 70">
            <a:extLst>
              <a:ext uri="{FF2B5EF4-FFF2-40B4-BE49-F238E27FC236}">
                <a16:creationId xmlns:a16="http://schemas.microsoft.com/office/drawing/2014/main" id="{C2B8AC38-0E29-4B8F-B536-01897AB51876}"/>
              </a:ext>
            </a:extLst>
          </p:cNvPr>
          <p:cNvSpPr/>
          <p:nvPr/>
        </p:nvSpPr>
        <p:spPr>
          <a:xfrm>
            <a:off x="3250835" y="4776583"/>
            <a:ext cx="284744" cy="28474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7" name="Oval 76">
            <a:extLst>
              <a:ext uri="{FF2B5EF4-FFF2-40B4-BE49-F238E27FC236}">
                <a16:creationId xmlns:a16="http://schemas.microsoft.com/office/drawing/2014/main" id="{2FF64C37-7ECC-4D7F-BDAD-94CF867D3BBF}"/>
              </a:ext>
            </a:extLst>
          </p:cNvPr>
          <p:cNvSpPr/>
          <p:nvPr/>
        </p:nvSpPr>
        <p:spPr>
          <a:xfrm>
            <a:off x="1464919" y="5177845"/>
            <a:ext cx="284744" cy="28474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8" name="Oval 77">
            <a:extLst>
              <a:ext uri="{FF2B5EF4-FFF2-40B4-BE49-F238E27FC236}">
                <a16:creationId xmlns:a16="http://schemas.microsoft.com/office/drawing/2014/main" id="{5972FF2D-A4E0-4416-98B3-17F83B300764}"/>
              </a:ext>
            </a:extLst>
          </p:cNvPr>
          <p:cNvSpPr/>
          <p:nvPr/>
        </p:nvSpPr>
        <p:spPr>
          <a:xfrm>
            <a:off x="2368446" y="2812961"/>
            <a:ext cx="284744" cy="28474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a:solidFill>
                <a:schemeClr val="tx1"/>
              </a:solidFill>
            </a:endParaRPr>
          </a:p>
        </p:txBody>
      </p:sp>
      <p:sp>
        <p:nvSpPr>
          <p:cNvPr id="86" name="Oval 85">
            <a:extLst>
              <a:ext uri="{FF2B5EF4-FFF2-40B4-BE49-F238E27FC236}">
                <a16:creationId xmlns:a16="http://schemas.microsoft.com/office/drawing/2014/main" id="{96E5F13D-C623-46C5-A830-3A103EEDA0E9}"/>
              </a:ext>
            </a:extLst>
          </p:cNvPr>
          <p:cNvSpPr/>
          <p:nvPr/>
        </p:nvSpPr>
        <p:spPr>
          <a:xfrm>
            <a:off x="4831422" y="3565027"/>
            <a:ext cx="284744" cy="28474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Oval 93">
            <a:extLst>
              <a:ext uri="{FF2B5EF4-FFF2-40B4-BE49-F238E27FC236}">
                <a16:creationId xmlns:a16="http://schemas.microsoft.com/office/drawing/2014/main" id="{C57313D2-40BB-4223-AA41-5AEA420E0F44}"/>
              </a:ext>
            </a:extLst>
          </p:cNvPr>
          <p:cNvSpPr/>
          <p:nvPr/>
        </p:nvSpPr>
        <p:spPr>
          <a:xfrm>
            <a:off x="1913096" y="1635010"/>
            <a:ext cx="284744" cy="284744"/>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Oval 94">
            <a:extLst>
              <a:ext uri="{FF2B5EF4-FFF2-40B4-BE49-F238E27FC236}">
                <a16:creationId xmlns:a16="http://schemas.microsoft.com/office/drawing/2014/main" id="{626BF588-51BF-4E7A-8BD8-8E0E6B8F2CD7}"/>
              </a:ext>
            </a:extLst>
          </p:cNvPr>
          <p:cNvSpPr/>
          <p:nvPr/>
        </p:nvSpPr>
        <p:spPr>
          <a:xfrm>
            <a:off x="2055468" y="513124"/>
            <a:ext cx="284744" cy="284744"/>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TextBox 59">
            <a:extLst>
              <a:ext uri="{FF2B5EF4-FFF2-40B4-BE49-F238E27FC236}">
                <a16:creationId xmlns:a16="http://schemas.microsoft.com/office/drawing/2014/main" id="{74BF2B91-126C-4DB5-9736-2A47975E18CE}"/>
              </a:ext>
            </a:extLst>
          </p:cNvPr>
          <p:cNvSpPr txBox="1"/>
          <p:nvPr/>
        </p:nvSpPr>
        <p:spPr>
          <a:xfrm>
            <a:off x="409488" y="8427433"/>
            <a:ext cx="2643627" cy="553998"/>
          </a:xfrm>
          <a:prstGeom prst="rect">
            <a:avLst/>
          </a:prstGeom>
          <a:noFill/>
        </p:spPr>
        <p:txBody>
          <a:bodyPr wrap="square" rtlCol="0">
            <a:spAutoFit/>
          </a:bodyPr>
          <a:lstStyle/>
          <a:p>
            <a:pPr algn="ctr"/>
            <a:r>
              <a:rPr lang="en-GB" sz="1000" b="1" u="sng">
                <a:solidFill>
                  <a:srgbClr val="FFC000"/>
                </a:solidFill>
              </a:rPr>
              <a:t>What is Greek mythology?</a:t>
            </a:r>
          </a:p>
          <a:p>
            <a:pPr algn="ctr"/>
            <a:r>
              <a:rPr lang="en-GB" sz="1000"/>
              <a:t>Define the word epic; why do we tell stories; introduction to key features of Greek myths</a:t>
            </a:r>
            <a:endParaRPr lang="en-GB" sz="1000" b="1" u="sng">
              <a:solidFill>
                <a:srgbClr val="FFC000"/>
              </a:solidFill>
            </a:endParaRPr>
          </a:p>
        </p:txBody>
      </p:sp>
      <p:sp>
        <p:nvSpPr>
          <p:cNvPr id="83" name="TextBox 82">
            <a:extLst>
              <a:ext uri="{FF2B5EF4-FFF2-40B4-BE49-F238E27FC236}">
                <a16:creationId xmlns:a16="http://schemas.microsoft.com/office/drawing/2014/main" id="{30520DDE-176B-47E4-AF9B-DE8028B9B3BB}"/>
              </a:ext>
            </a:extLst>
          </p:cNvPr>
          <p:cNvSpPr txBox="1"/>
          <p:nvPr/>
        </p:nvSpPr>
        <p:spPr>
          <a:xfrm>
            <a:off x="303607" y="7594319"/>
            <a:ext cx="2643626" cy="553998"/>
          </a:xfrm>
          <a:prstGeom prst="rect">
            <a:avLst/>
          </a:prstGeom>
          <a:noFill/>
        </p:spPr>
        <p:txBody>
          <a:bodyPr wrap="square" rtlCol="0">
            <a:spAutoFit/>
          </a:bodyPr>
          <a:lstStyle/>
          <a:p>
            <a:pPr algn="ctr"/>
            <a:r>
              <a:rPr lang="en-GB" sz="1000" b="1" u="sng">
                <a:solidFill>
                  <a:srgbClr val="FFC000"/>
                </a:solidFill>
              </a:rPr>
              <a:t>How are characters represented in stories?</a:t>
            </a:r>
          </a:p>
          <a:p>
            <a:pPr algn="ctr"/>
            <a:r>
              <a:rPr lang="en-GB" sz="1000"/>
              <a:t>Odysseus’ leadership and adventures in the Odyssey</a:t>
            </a:r>
          </a:p>
        </p:txBody>
      </p:sp>
      <p:sp>
        <p:nvSpPr>
          <p:cNvPr id="84" name="TextBox 83">
            <a:extLst>
              <a:ext uri="{FF2B5EF4-FFF2-40B4-BE49-F238E27FC236}">
                <a16:creationId xmlns:a16="http://schemas.microsoft.com/office/drawing/2014/main" id="{B0BAA445-E7BE-4B0F-9626-988F401A444D}"/>
              </a:ext>
            </a:extLst>
          </p:cNvPr>
          <p:cNvSpPr txBox="1"/>
          <p:nvPr/>
        </p:nvSpPr>
        <p:spPr>
          <a:xfrm>
            <a:off x="3968701" y="7868280"/>
            <a:ext cx="2605884" cy="707886"/>
          </a:xfrm>
          <a:prstGeom prst="rect">
            <a:avLst/>
          </a:prstGeom>
          <a:noFill/>
        </p:spPr>
        <p:txBody>
          <a:bodyPr wrap="square" rtlCol="0">
            <a:spAutoFit/>
          </a:bodyPr>
          <a:lstStyle/>
          <a:p>
            <a:pPr algn="ctr"/>
            <a:r>
              <a:rPr lang="en-GB" sz="1000" b="1" u="sng">
                <a:solidFill>
                  <a:srgbClr val="FFC000"/>
                </a:solidFill>
              </a:rPr>
              <a:t>What is the Odyssey</a:t>
            </a:r>
          </a:p>
          <a:p>
            <a:pPr algn="ctr"/>
            <a:r>
              <a:rPr lang="en-GB" sz="1000"/>
              <a:t>How the Odyssey reflects the adventures of Odysseus; themes of heroes and monsters</a:t>
            </a:r>
          </a:p>
          <a:p>
            <a:pPr algn="ctr"/>
            <a:endParaRPr lang="en-GB" sz="1000" b="1" u="sng">
              <a:solidFill>
                <a:srgbClr val="FFC000"/>
              </a:solidFill>
            </a:endParaRPr>
          </a:p>
        </p:txBody>
      </p:sp>
      <p:sp>
        <p:nvSpPr>
          <p:cNvPr id="85" name="TextBox 84">
            <a:extLst>
              <a:ext uri="{FF2B5EF4-FFF2-40B4-BE49-F238E27FC236}">
                <a16:creationId xmlns:a16="http://schemas.microsoft.com/office/drawing/2014/main" id="{A4D4F316-630D-4AA1-99BC-D9DCE63F597C}"/>
              </a:ext>
            </a:extLst>
          </p:cNvPr>
          <p:cNvSpPr txBox="1"/>
          <p:nvPr/>
        </p:nvSpPr>
        <p:spPr>
          <a:xfrm>
            <a:off x="829802" y="6797729"/>
            <a:ext cx="2476840" cy="553998"/>
          </a:xfrm>
          <a:prstGeom prst="rect">
            <a:avLst/>
          </a:prstGeom>
          <a:noFill/>
        </p:spPr>
        <p:txBody>
          <a:bodyPr wrap="square" rtlCol="0">
            <a:spAutoFit/>
          </a:bodyPr>
          <a:lstStyle/>
          <a:p>
            <a:pPr algn="ctr"/>
            <a:r>
              <a:rPr lang="en-GB" sz="1000" b="1" u="sng">
                <a:solidFill>
                  <a:srgbClr val="FFC000"/>
                </a:solidFill>
              </a:rPr>
              <a:t>Was Odysseus a good leader? </a:t>
            </a:r>
          </a:p>
          <a:p>
            <a:pPr algn="ctr"/>
            <a:r>
              <a:rPr lang="en-GB" sz="1000"/>
              <a:t>How is leadership presented; using references to support an argument</a:t>
            </a:r>
          </a:p>
        </p:txBody>
      </p:sp>
      <p:sp>
        <p:nvSpPr>
          <p:cNvPr id="109" name="TextBox 108">
            <a:extLst>
              <a:ext uri="{FF2B5EF4-FFF2-40B4-BE49-F238E27FC236}">
                <a16:creationId xmlns:a16="http://schemas.microsoft.com/office/drawing/2014/main" id="{A07941A4-B1E2-455C-99AD-EECD0B2DABFB}"/>
              </a:ext>
            </a:extLst>
          </p:cNvPr>
          <p:cNvSpPr txBox="1"/>
          <p:nvPr/>
        </p:nvSpPr>
        <p:spPr>
          <a:xfrm>
            <a:off x="4573439" y="6862958"/>
            <a:ext cx="2148822" cy="861774"/>
          </a:xfrm>
          <a:prstGeom prst="rect">
            <a:avLst/>
          </a:prstGeom>
          <a:noFill/>
        </p:spPr>
        <p:txBody>
          <a:bodyPr wrap="square" rtlCol="0">
            <a:spAutoFit/>
          </a:bodyPr>
          <a:lstStyle/>
          <a:p>
            <a:pPr algn="ctr"/>
            <a:r>
              <a:rPr lang="en-GB" sz="1000" b="1" u="sng">
                <a:solidFill>
                  <a:srgbClr val="FFC000"/>
                </a:solidFill>
              </a:rPr>
              <a:t>What was life like in Medieval Britain? </a:t>
            </a:r>
          </a:p>
          <a:p>
            <a:pPr algn="ctr"/>
            <a:r>
              <a:rPr lang="en-GB" sz="1000"/>
              <a:t>How Beowulf represents traditional story telling in Medieval Europe; themes of heroes and monsters</a:t>
            </a:r>
          </a:p>
        </p:txBody>
      </p:sp>
      <p:sp>
        <p:nvSpPr>
          <p:cNvPr id="113" name="TextBox 112">
            <a:extLst>
              <a:ext uri="{FF2B5EF4-FFF2-40B4-BE49-F238E27FC236}">
                <a16:creationId xmlns:a16="http://schemas.microsoft.com/office/drawing/2014/main" id="{451D0B85-8206-40AA-823C-7EAFFD56090E}"/>
              </a:ext>
            </a:extLst>
          </p:cNvPr>
          <p:cNvSpPr txBox="1"/>
          <p:nvPr/>
        </p:nvSpPr>
        <p:spPr>
          <a:xfrm>
            <a:off x="2055468" y="4149640"/>
            <a:ext cx="1736066" cy="707886"/>
          </a:xfrm>
          <a:prstGeom prst="rect">
            <a:avLst/>
          </a:prstGeom>
          <a:noFill/>
        </p:spPr>
        <p:txBody>
          <a:bodyPr wrap="square" rtlCol="0">
            <a:spAutoFit/>
          </a:bodyPr>
          <a:lstStyle/>
          <a:p>
            <a:pPr algn="ctr"/>
            <a:r>
              <a:rPr lang="en-GB" sz="1000" b="1" u="sng">
                <a:solidFill>
                  <a:srgbClr val="00B0F0"/>
                </a:solidFill>
              </a:rPr>
              <a:t>Who was Shakespeare?</a:t>
            </a:r>
          </a:p>
          <a:p>
            <a:pPr algn="ctr"/>
            <a:r>
              <a:rPr lang="en-GB" sz="1000"/>
              <a:t>Jacobean England; introduction to Shakespeare as a story teller</a:t>
            </a:r>
          </a:p>
        </p:txBody>
      </p:sp>
      <p:sp>
        <p:nvSpPr>
          <p:cNvPr id="114" name="TextBox 113">
            <a:extLst>
              <a:ext uri="{FF2B5EF4-FFF2-40B4-BE49-F238E27FC236}">
                <a16:creationId xmlns:a16="http://schemas.microsoft.com/office/drawing/2014/main" id="{FD35B357-B28F-4AC3-A33E-D38141FE4E7D}"/>
              </a:ext>
            </a:extLst>
          </p:cNvPr>
          <p:cNvSpPr txBox="1"/>
          <p:nvPr/>
        </p:nvSpPr>
        <p:spPr>
          <a:xfrm>
            <a:off x="5193022" y="3346137"/>
            <a:ext cx="1577322" cy="1323439"/>
          </a:xfrm>
          <a:prstGeom prst="rect">
            <a:avLst/>
          </a:prstGeom>
          <a:noFill/>
        </p:spPr>
        <p:txBody>
          <a:bodyPr wrap="square" rtlCol="0">
            <a:spAutoFit/>
          </a:bodyPr>
          <a:lstStyle/>
          <a:p>
            <a:pPr algn="ctr"/>
            <a:r>
              <a:rPr lang="en-GB" sz="1000" b="1" u="sng">
                <a:solidFill>
                  <a:srgbClr val="00B0F0"/>
                </a:solidFill>
              </a:rPr>
              <a:t>How did the Romantic Poets present social issues?</a:t>
            </a:r>
          </a:p>
          <a:p>
            <a:pPr algn="ctr"/>
            <a:r>
              <a:rPr lang="en-GB" sz="1000"/>
              <a:t>Introduction to poetry and prose and gaining understanding of meaning; poetry as a response to difficulties in society</a:t>
            </a:r>
          </a:p>
        </p:txBody>
      </p:sp>
      <p:sp>
        <p:nvSpPr>
          <p:cNvPr id="117" name="TextBox 116">
            <a:extLst>
              <a:ext uri="{FF2B5EF4-FFF2-40B4-BE49-F238E27FC236}">
                <a16:creationId xmlns:a16="http://schemas.microsoft.com/office/drawing/2014/main" id="{2B130B39-6CED-4873-81F1-2BFBB6892BCC}"/>
              </a:ext>
            </a:extLst>
          </p:cNvPr>
          <p:cNvSpPr txBox="1"/>
          <p:nvPr/>
        </p:nvSpPr>
        <p:spPr>
          <a:xfrm>
            <a:off x="201890" y="1187000"/>
            <a:ext cx="1769608" cy="1015663"/>
          </a:xfrm>
          <a:prstGeom prst="rect">
            <a:avLst/>
          </a:prstGeom>
          <a:noFill/>
        </p:spPr>
        <p:txBody>
          <a:bodyPr wrap="square" rtlCol="0">
            <a:spAutoFit/>
          </a:bodyPr>
          <a:lstStyle/>
          <a:p>
            <a:pPr algn="ctr"/>
            <a:r>
              <a:rPr lang="en-GB" sz="1000" b="1" u="sng">
                <a:solidFill>
                  <a:srgbClr val="7030A0"/>
                </a:solidFill>
              </a:rPr>
              <a:t>What do we learn about Conor at the opening of a Monster Calls?</a:t>
            </a:r>
          </a:p>
          <a:p>
            <a:pPr algn="ctr"/>
            <a:r>
              <a:rPr lang="en-GB" sz="1000"/>
              <a:t>Making inferences about character</a:t>
            </a:r>
          </a:p>
          <a:p>
            <a:pPr algn="ctr"/>
            <a:endParaRPr lang="en-GB" sz="1000"/>
          </a:p>
        </p:txBody>
      </p:sp>
      <p:sp>
        <p:nvSpPr>
          <p:cNvPr id="118" name="TextBox 117">
            <a:extLst>
              <a:ext uri="{FF2B5EF4-FFF2-40B4-BE49-F238E27FC236}">
                <a16:creationId xmlns:a16="http://schemas.microsoft.com/office/drawing/2014/main" id="{86F3106E-EC37-4AF2-A3F3-3EC7CF096ECF}"/>
              </a:ext>
            </a:extLst>
          </p:cNvPr>
          <p:cNvSpPr txBox="1"/>
          <p:nvPr/>
        </p:nvSpPr>
        <p:spPr>
          <a:xfrm>
            <a:off x="184426" y="322755"/>
            <a:ext cx="1909288" cy="553998"/>
          </a:xfrm>
          <a:prstGeom prst="rect">
            <a:avLst/>
          </a:prstGeom>
          <a:noFill/>
        </p:spPr>
        <p:txBody>
          <a:bodyPr wrap="square" rtlCol="0">
            <a:spAutoFit/>
          </a:bodyPr>
          <a:lstStyle/>
          <a:p>
            <a:pPr algn="ctr"/>
            <a:r>
              <a:rPr lang="en-GB" sz="1000" b="1" u="sng">
                <a:solidFill>
                  <a:srgbClr val="7030A0"/>
                </a:solidFill>
              </a:rPr>
              <a:t>How is the monster presented?</a:t>
            </a:r>
            <a:endParaRPr lang="en-GB" sz="1000">
              <a:solidFill>
                <a:srgbClr val="7030A0"/>
              </a:solidFill>
            </a:endParaRPr>
          </a:p>
          <a:p>
            <a:pPr algn="ctr"/>
            <a:r>
              <a:rPr lang="en-GB" sz="1000"/>
              <a:t>Is the characterisation of the monster typical?</a:t>
            </a:r>
          </a:p>
        </p:txBody>
      </p:sp>
      <p:sp>
        <p:nvSpPr>
          <p:cNvPr id="58" name="TextBox 57">
            <a:extLst>
              <a:ext uri="{FF2B5EF4-FFF2-40B4-BE49-F238E27FC236}">
                <a16:creationId xmlns:a16="http://schemas.microsoft.com/office/drawing/2014/main" id="{129F1E41-D5A8-43A3-B8FC-C9ED283C131A}"/>
              </a:ext>
            </a:extLst>
          </p:cNvPr>
          <p:cNvSpPr txBox="1"/>
          <p:nvPr/>
        </p:nvSpPr>
        <p:spPr>
          <a:xfrm>
            <a:off x="0" y="5301534"/>
            <a:ext cx="1764683" cy="707886"/>
          </a:xfrm>
          <a:prstGeom prst="rect">
            <a:avLst/>
          </a:prstGeom>
          <a:noFill/>
        </p:spPr>
        <p:txBody>
          <a:bodyPr wrap="square" rtlCol="0">
            <a:spAutoFit/>
          </a:bodyPr>
          <a:lstStyle/>
          <a:p>
            <a:pPr algn="ctr"/>
            <a:r>
              <a:rPr lang="en-GB" sz="1000" b="1" u="sng">
                <a:solidFill>
                  <a:srgbClr val="00B0F0"/>
                </a:solidFill>
              </a:rPr>
              <a:t>How are key themes presented in the Tempest?</a:t>
            </a:r>
          </a:p>
          <a:p>
            <a:pPr algn="ctr"/>
            <a:r>
              <a:rPr lang="en-GB" sz="1000"/>
              <a:t>Hierarchy; free will; utopia. What makes a monster? </a:t>
            </a:r>
          </a:p>
        </p:txBody>
      </p:sp>
      <p:sp>
        <p:nvSpPr>
          <p:cNvPr id="63" name="TextBox 62">
            <a:extLst>
              <a:ext uri="{FF2B5EF4-FFF2-40B4-BE49-F238E27FC236}">
                <a16:creationId xmlns:a16="http://schemas.microsoft.com/office/drawing/2014/main" id="{2015C8C2-39F4-4A53-9E45-05836E653173}"/>
              </a:ext>
            </a:extLst>
          </p:cNvPr>
          <p:cNvSpPr txBox="1"/>
          <p:nvPr/>
        </p:nvSpPr>
        <p:spPr>
          <a:xfrm>
            <a:off x="630621" y="2292993"/>
            <a:ext cx="1520888" cy="861774"/>
          </a:xfrm>
          <a:prstGeom prst="rect">
            <a:avLst/>
          </a:prstGeom>
          <a:noFill/>
        </p:spPr>
        <p:txBody>
          <a:bodyPr wrap="square" rtlCol="0">
            <a:spAutoFit/>
          </a:bodyPr>
          <a:lstStyle/>
          <a:p>
            <a:pPr algn="ctr"/>
            <a:r>
              <a:rPr lang="en-GB" sz="1000" b="1" u="sng">
                <a:solidFill>
                  <a:srgbClr val="00B0F0"/>
                </a:solidFill>
              </a:rPr>
              <a:t>Who were the Romantic Poets?</a:t>
            </a:r>
          </a:p>
          <a:p>
            <a:pPr algn="ctr"/>
            <a:r>
              <a:rPr lang="en-GB" sz="1000"/>
              <a:t>Context of industrial revolution and response of Romantic Poets</a:t>
            </a:r>
          </a:p>
        </p:txBody>
      </p:sp>
      <p:sp>
        <p:nvSpPr>
          <p:cNvPr id="47" name="TextBox 46">
            <a:extLst>
              <a:ext uri="{FF2B5EF4-FFF2-40B4-BE49-F238E27FC236}">
                <a16:creationId xmlns:a16="http://schemas.microsoft.com/office/drawing/2014/main" id="{205D3DA5-3D10-4AC4-87E0-3388F9D88FE5}"/>
              </a:ext>
            </a:extLst>
          </p:cNvPr>
          <p:cNvSpPr txBox="1"/>
          <p:nvPr/>
        </p:nvSpPr>
        <p:spPr>
          <a:xfrm>
            <a:off x="5082614" y="5990730"/>
            <a:ext cx="1775385" cy="707886"/>
          </a:xfrm>
          <a:prstGeom prst="rect">
            <a:avLst/>
          </a:prstGeom>
          <a:noFill/>
        </p:spPr>
        <p:txBody>
          <a:bodyPr wrap="square" rtlCol="0">
            <a:spAutoFit/>
          </a:bodyPr>
          <a:lstStyle/>
          <a:p>
            <a:pPr algn="ctr"/>
            <a:r>
              <a:rPr lang="en-GB" sz="1000" b="1" u="sng">
                <a:solidFill>
                  <a:srgbClr val="FFC000"/>
                </a:solidFill>
              </a:rPr>
              <a:t>How are characters represented in stories?</a:t>
            </a:r>
          </a:p>
          <a:p>
            <a:pPr algn="ctr"/>
            <a:r>
              <a:rPr lang="en-GB" sz="1000"/>
              <a:t>Beowulf’s leadership and triumphs over adversity</a:t>
            </a:r>
          </a:p>
        </p:txBody>
      </p:sp>
      <p:sp>
        <p:nvSpPr>
          <p:cNvPr id="48" name="Oval 47">
            <a:extLst>
              <a:ext uri="{FF2B5EF4-FFF2-40B4-BE49-F238E27FC236}">
                <a16:creationId xmlns:a16="http://schemas.microsoft.com/office/drawing/2014/main" id="{76625A14-0A71-4882-B913-E43C4D7B71D1}"/>
              </a:ext>
            </a:extLst>
          </p:cNvPr>
          <p:cNvSpPr/>
          <p:nvPr/>
        </p:nvSpPr>
        <p:spPr>
          <a:xfrm>
            <a:off x="4774435" y="6186361"/>
            <a:ext cx="284744" cy="284744"/>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9" name="TextBox 48">
            <a:extLst>
              <a:ext uri="{FF2B5EF4-FFF2-40B4-BE49-F238E27FC236}">
                <a16:creationId xmlns:a16="http://schemas.microsoft.com/office/drawing/2014/main" id="{FCA7BF64-737E-4B0F-831C-20596B914C1F}"/>
              </a:ext>
            </a:extLst>
          </p:cNvPr>
          <p:cNvSpPr txBox="1"/>
          <p:nvPr/>
        </p:nvSpPr>
        <p:spPr>
          <a:xfrm>
            <a:off x="5116166" y="4940224"/>
            <a:ext cx="1606094" cy="707886"/>
          </a:xfrm>
          <a:prstGeom prst="rect">
            <a:avLst/>
          </a:prstGeom>
          <a:noFill/>
        </p:spPr>
        <p:txBody>
          <a:bodyPr wrap="square" rtlCol="0">
            <a:spAutoFit/>
          </a:bodyPr>
          <a:lstStyle/>
          <a:p>
            <a:pPr algn="ctr"/>
            <a:r>
              <a:rPr lang="en-GB" sz="1000" b="1" u="sng">
                <a:solidFill>
                  <a:srgbClr val="FFC000"/>
                </a:solidFill>
              </a:rPr>
              <a:t>What makes Beowulf an effective hero?</a:t>
            </a:r>
          </a:p>
          <a:p>
            <a:pPr algn="ctr"/>
            <a:r>
              <a:rPr lang="en-GB" sz="1000"/>
              <a:t>Beowulf’s leadership and how he triumphs</a:t>
            </a:r>
          </a:p>
        </p:txBody>
      </p:sp>
      <p:sp>
        <p:nvSpPr>
          <p:cNvPr id="50" name="Oval 49">
            <a:extLst>
              <a:ext uri="{FF2B5EF4-FFF2-40B4-BE49-F238E27FC236}">
                <a16:creationId xmlns:a16="http://schemas.microsoft.com/office/drawing/2014/main" id="{118F1EF2-41FB-4EDD-9217-7C7065565EAB}"/>
              </a:ext>
            </a:extLst>
          </p:cNvPr>
          <p:cNvSpPr/>
          <p:nvPr/>
        </p:nvSpPr>
        <p:spPr>
          <a:xfrm>
            <a:off x="4864904" y="5134227"/>
            <a:ext cx="284744" cy="284744"/>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4" name="TextBox 53">
            <a:extLst>
              <a:ext uri="{FF2B5EF4-FFF2-40B4-BE49-F238E27FC236}">
                <a16:creationId xmlns:a16="http://schemas.microsoft.com/office/drawing/2014/main" id="{D6901B93-F744-410C-B360-F2984B79DED5}"/>
              </a:ext>
            </a:extLst>
          </p:cNvPr>
          <p:cNvSpPr txBox="1"/>
          <p:nvPr/>
        </p:nvSpPr>
        <p:spPr>
          <a:xfrm>
            <a:off x="38535" y="3385756"/>
            <a:ext cx="1216385" cy="1323439"/>
          </a:xfrm>
          <a:prstGeom prst="rect">
            <a:avLst/>
          </a:prstGeom>
          <a:noFill/>
        </p:spPr>
        <p:txBody>
          <a:bodyPr wrap="square" rtlCol="0">
            <a:spAutoFit/>
          </a:bodyPr>
          <a:lstStyle/>
          <a:p>
            <a:pPr algn="ctr"/>
            <a:r>
              <a:rPr lang="en-GB" sz="1000" b="1" u="sng">
                <a:solidFill>
                  <a:srgbClr val="00B0F0"/>
                </a:solidFill>
              </a:rPr>
              <a:t>Can men be monsters?</a:t>
            </a:r>
          </a:p>
          <a:p>
            <a:pPr algn="ctr"/>
            <a:r>
              <a:rPr lang="en-GB" sz="1000"/>
              <a:t>Define characteristics of monsters and leadership; ideals of utopia; ambition and monsters</a:t>
            </a:r>
          </a:p>
        </p:txBody>
      </p:sp>
      <p:sp>
        <p:nvSpPr>
          <p:cNvPr id="55" name="Oval 54">
            <a:extLst>
              <a:ext uri="{FF2B5EF4-FFF2-40B4-BE49-F238E27FC236}">
                <a16:creationId xmlns:a16="http://schemas.microsoft.com/office/drawing/2014/main" id="{BC46DC6B-E9B4-4572-BCB0-BEAD6B37F50A}"/>
              </a:ext>
            </a:extLst>
          </p:cNvPr>
          <p:cNvSpPr/>
          <p:nvPr/>
        </p:nvSpPr>
        <p:spPr>
          <a:xfrm>
            <a:off x="1184947" y="4018171"/>
            <a:ext cx="284744" cy="28474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a:solidFill>
                <a:schemeClr val="tx1"/>
              </a:solidFill>
            </a:endParaRPr>
          </a:p>
        </p:txBody>
      </p:sp>
      <p:sp>
        <p:nvSpPr>
          <p:cNvPr id="79" name="TextBox 78">
            <a:extLst>
              <a:ext uri="{FF2B5EF4-FFF2-40B4-BE49-F238E27FC236}">
                <a16:creationId xmlns:a16="http://schemas.microsoft.com/office/drawing/2014/main" id="{37F778E3-7894-4574-8970-FE8DB7898EAD}"/>
              </a:ext>
            </a:extLst>
          </p:cNvPr>
          <p:cNvSpPr txBox="1"/>
          <p:nvPr/>
        </p:nvSpPr>
        <p:spPr>
          <a:xfrm>
            <a:off x="5435990" y="1951541"/>
            <a:ext cx="1377687" cy="1169551"/>
          </a:xfrm>
          <a:prstGeom prst="rect">
            <a:avLst/>
          </a:prstGeom>
          <a:noFill/>
        </p:spPr>
        <p:txBody>
          <a:bodyPr wrap="square" rtlCol="0">
            <a:spAutoFit/>
          </a:bodyPr>
          <a:lstStyle/>
          <a:p>
            <a:pPr algn="ctr"/>
            <a:r>
              <a:rPr lang="en-GB" sz="1000" b="1" u="sng">
                <a:solidFill>
                  <a:srgbClr val="7030A0"/>
                </a:solidFill>
              </a:rPr>
              <a:t>What makes a good story: A Monster Calls?</a:t>
            </a:r>
          </a:p>
          <a:p>
            <a:pPr algn="ctr"/>
            <a:r>
              <a:rPr lang="en-GB" sz="1000"/>
              <a:t>What do we expect from a monster? The purpose of monsters in stories</a:t>
            </a:r>
          </a:p>
        </p:txBody>
      </p:sp>
      <p:sp>
        <p:nvSpPr>
          <p:cNvPr id="81" name="Oval 80">
            <a:extLst>
              <a:ext uri="{FF2B5EF4-FFF2-40B4-BE49-F238E27FC236}">
                <a16:creationId xmlns:a16="http://schemas.microsoft.com/office/drawing/2014/main" id="{EE521828-E792-4BCA-AD89-F9C864780948}"/>
              </a:ext>
            </a:extLst>
          </p:cNvPr>
          <p:cNvSpPr/>
          <p:nvPr/>
        </p:nvSpPr>
        <p:spPr>
          <a:xfrm>
            <a:off x="5142662" y="2416116"/>
            <a:ext cx="284744" cy="284744"/>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TextBox 81">
            <a:extLst>
              <a:ext uri="{FF2B5EF4-FFF2-40B4-BE49-F238E27FC236}">
                <a16:creationId xmlns:a16="http://schemas.microsoft.com/office/drawing/2014/main" id="{1AA9657C-193C-4C57-A11D-3C7579D48240}"/>
              </a:ext>
            </a:extLst>
          </p:cNvPr>
          <p:cNvSpPr txBox="1"/>
          <p:nvPr/>
        </p:nvSpPr>
        <p:spPr>
          <a:xfrm>
            <a:off x="4873464" y="1158992"/>
            <a:ext cx="1769608" cy="400110"/>
          </a:xfrm>
          <a:prstGeom prst="rect">
            <a:avLst/>
          </a:prstGeom>
          <a:noFill/>
        </p:spPr>
        <p:txBody>
          <a:bodyPr wrap="square" rtlCol="0">
            <a:spAutoFit/>
          </a:bodyPr>
          <a:lstStyle/>
          <a:p>
            <a:pPr algn="ctr"/>
            <a:r>
              <a:rPr lang="en-GB" sz="1000" b="1" u="sng">
                <a:solidFill>
                  <a:srgbClr val="7030A0"/>
                </a:solidFill>
              </a:rPr>
              <a:t>How can texts give us clues?</a:t>
            </a:r>
          </a:p>
          <a:p>
            <a:pPr algn="ctr"/>
            <a:r>
              <a:rPr lang="en-GB" sz="1000"/>
              <a:t>Making inferences from texts</a:t>
            </a:r>
          </a:p>
        </p:txBody>
      </p:sp>
      <p:sp>
        <p:nvSpPr>
          <p:cNvPr id="87" name="Oval 86">
            <a:extLst>
              <a:ext uri="{FF2B5EF4-FFF2-40B4-BE49-F238E27FC236}">
                <a16:creationId xmlns:a16="http://schemas.microsoft.com/office/drawing/2014/main" id="{63856976-5DCC-4E79-BDB9-90F7F50621CA}"/>
              </a:ext>
            </a:extLst>
          </p:cNvPr>
          <p:cNvSpPr/>
          <p:nvPr/>
        </p:nvSpPr>
        <p:spPr>
          <a:xfrm>
            <a:off x="4797871" y="1572910"/>
            <a:ext cx="284744" cy="284744"/>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TextBox 87">
            <a:extLst>
              <a:ext uri="{FF2B5EF4-FFF2-40B4-BE49-F238E27FC236}">
                <a16:creationId xmlns:a16="http://schemas.microsoft.com/office/drawing/2014/main" id="{8709E09A-7894-428D-B6A7-FBCBD4B4AF73}"/>
              </a:ext>
            </a:extLst>
          </p:cNvPr>
          <p:cNvSpPr txBox="1"/>
          <p:nvPr/>
        </p:nvSpPr>
        <p:spPr>
          <a:xfrm>
            <a:off x="914955" y="6039891"/>
            <a:ext cx="1898967" cy="707886"/>
          </a:xfrm>
          <a:prstGeom prst="rect">
            <a:avLst/>
          </a:prstGeom>
          <a:noFill/>
        </p:spPr>
        <p:txBody>
          <a:bodyPr wrap="square" rtlCol="0">
            <a:spAutoFit/>
          </a:bodyPr>
          <a:lstStyle/>
          <a:p>
            <a:pPr algn="ctr"/>
            <a:r>
              <a:rPr lang="en-GB" sz="1000" b="1" u="sng">
                <a:solidFill>
                  <a:srgbClr val="00B0F0"/>
                </a:solidFill>
              </a:rPr>
              <a:t>What is the Tempest?</a:t>
            </a:r>
          </a:p>
          <a:p>
            <a:pPr algn="ctr"/>
            <a:r>
              <a:rPr lang="en-GB" sz="1000"/>
              <a:t>Who are the main characters and what are the main themes in the play?</a:t>
            </a:r>
          </a:p>
        </p:txBody>
      </p:sp>
      <p:sp>
        <p:nvSpPr>
          <p:cNvPr id="91" name="Oval 90">
            <a:extLst>
              <a:ext uri="{FF2B5EF4-FFF2-40B4-BE49-F238E27FC236}">
                <a16:creationId xmlns:a16="http://schemas.microsoft.com/office/drawing/2014/main" id="{48E80F68-3565-4AEC-AE0E-DFDF25EE5A4D}"/>
              </a:ext>
            </a:extLst>
          </p:cNvPr>
          <p:cNvSpPr/>
          <p:nvPr/>
        </p:nvSpPr>
        <p:spPr>
          <a:xfrm>
            <a:off x="2491158" y="5809331"/>
            <a:ext cx="284744" cy="28474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965654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889A4753-FA5D-4C4A-AB17-67E5AD60D7C9}"/>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3E287F2-E4D8-4580-A05F-8C417ABA7B92}"/>
              </a:ext>
            </a:extLst>
          </p:cNvPr>
          <p:cNvSpPr>
            <a:spLocks noGrp="1"/>
          </p:cNvSpPr>
          <p:nvPr>
            <p:ph type="title"/>
          </p:nvPr>
        </p:nvSpPr>
        <p:spPr>
          <a:xfrm>
            <a:off x="304579" y="373116"/>
            <a:ext cx="6243050" cy="920425"/>
          </a:xfrm>
          <a:ln>
            <a:solidFill>
              <a:schemeClr val="tx1"/>
            </a:solidFill>
          </a:ln>
        </p:spPr>
        <p:txBody>
          <a:bodyPr>
            <a:normAutofit fontScale="90000"/>
          </a:bodyPr>
          <a:lstStyle/>
          <a:p>
            <a:r>
              <a:rPr lang="en-GB"/>
              <a:t>How is your progress measured in </a:t>
            </a:r>
            <a:r>
              <a:rPr lang="en-GB" b="1"/>
              <a:t>English in Autumn Term</a:t>
            </a:r>
            <a:r>
              <a:rPr lang="en-GB"/>
              <a:t>?</a:t>
            </a:r>
          </a:p>
        </p:txBody>
      </p:sp>
      <p:graphicFrame>
        <p:nvGraphicFramePr>
          <p:cNvPr id="4" name="Content Placeholder 3">
            <a:extLst>
              <a:ext uri="{FF2B5EF4-FFF2-40B4-BE49-F238E27FC236}">
                <a16:creationId xmlns:a16="http://schemas.microsoft.com/office/drawing/2014/main" id="{3D2BE8B1-0E22-4552-9777-D7C5B0EB2E78}"/>
              </a:ext>
            </a:extLst>
          </p:cNvPr>
          <p:cNvGraphicFramePr>
            <a:graphicFrameLocks noGrp="1"/>
          </p:cNvGraphicFramePr>
          <p:nvPr>
            <p:ph idx="1"/>
            <p:extLst>
              <p:ext uri="{D42A27DB-BD31-4B8C-83A1-F6EECF244321}">
                <p14:modId xmlns:p14="http://schemas.microsoft.com/office/powerpoint/2010/main" val="3135123269"/>
              </p:ext>
            </p:extLst>
          </p:nvPr>
        </p:nvGraphicFramePr>
        <p:xfrm>
          <a:off x="304578" y="1453515"/>
          <a:ext cx="6243051" cy="1285240"/>
        </p:xfrm>
        <a:graphic>
          <a:graphicData uri="http://schemas.openxmlformats.org/drawingml/2006/table">
            <a:tbl>
              <a:tblPr firstRow="1" bandRow="1">
                <a:tableStyleId>{5C22544A-7EE6-4342-B048-85BDC9FD1C3A}</a:tableStyleId>
              </a:tblPr>
              <a:tblGrid>
                <a:gridCol w="2364026">
                  <a:extLst>
                    <a:ext uri="{9D8B030D-6E8A-4147-A177-3AD203B41FA5}">
                      <a16:colId xmlns:a16="http://schemas.microsoft.com/office/drawing/2014/main" val="932209114"/>
                    </a:ext>
                  </a:extLst>
                </a:gridCol>
                <a:gridCol w="3879025">
                  <a:extLst>
                    <a:ext uri="{9D8B030D-6E8A-4147-A177-3AD203B41FA5}">
                      <a16:colId xmlns:a16="http://schemas.microsoft.com/office/drawing/2014/main" val="3547968821"/>
                    </a:ext>
                  </a:extLst>
                </a:gridCol>
              </a:tblGrid>
              <a:tr h="370840">
                <a:tc gridSpan="2">
                  <a:txBody>
                    <a:bodyPr/>
                    <a:lstStyle/>
                    <a:p>
                      <a:r>
                        <a:rPr lang="en-GB" sz="1200">
                          <a:solidFill>
                            <a:schemeClr val="tx1"/>
                          </a:solidFill>
                        </a:rPr>
                        <a:t>Autumn: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GB" sz="1200"/>
                    </a:p>
                  </a:txBody>
                  <a:tcPr/>
                </a:tc>
                <a:extLst>
                  <a:ext uri="{0D108BD9-81ED-4DB2-BD59-A6C34878D82A}">
                    <a16:rowId xmlns:a16="http://schemas.microsoft.com/office/drawing/2014/main" val="4062431929"/>
                  </a:ext>
                </a:extLst>
              </a:tr>
              <a:tr h="370840">
                <a:tc>
                  <a:txBody>
                    <a:bodyPr/>
                    <a:lstStyle/>
                    <a:p>
                      <a:r>
                        <a:rPr lang="en-GB" sz="1200">
                          <a:solidFill>
                            <a:schemeClr val="tx1"/>
                          </a:solidFill>
                        </a:rPr>
                        <a:t>Big write: Essay response to the text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lang="en-GB" sz="1200">
                          <a:solidFill>
                            <a:schemeClr val="tx1"/>
                          </a:solidFill>
                        </a:rPr>
                        <a:t>Completed fortnightly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5729166"/>
                  </a:ext>
                </a:extLst>
              </a:tr>
              <a:tr h="370840">
                <a:tc>
                  <a:txBody>
                    <a:bodyPr/>
                    <a:lstStyle/>
                    <a:p>
                      <a:r>
                        <a:rPr lang="en-GB" sz="1200">
                          <a:solidFill>
                            <a:schemeClr val="tx1"/>
                          </a:solidFill>
                        </a:rPr>
                        <a:t>Big write : Creative writing task inspired by the text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lang="en-GB" sz="1200">
                          <a:solidFill>
                            <a:schemeClr val="tx1"/>
                          </a:solidFill>
                        </a:rPr>
                        <a:t>Completed fortnightly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8469122"/>
                  </a:ext>
                </a:extLst>
              </a:tr>
            </a:tbl>
          </a:graphicData>
        </a:graphic>
      </p:graphicFrame>
      <p:graphicFrame>
        <p:nvGraphicFramePr>
          <p:cNvPr id="5" name="Table 4">
            <a:extLst>
              <a:ext uri="{FF2B5EF4-FFF2-40B4-BE49-F238E27FC236}">
                <a16:creationId xmlns:a16="http://schemas.microsoft.com/office/drawing/2014/main" id="{EC7F5072-DDC4-4386-9F1B-81BB529F17A4}"/>
              </a:ext>
            </a:extLst>
          </p:cNvPr>
          <p:cNvGraphicFramePr>
            <a:graphicFrameLocks noGrp="1"/>
          </p:cNvGraphicFramePr>
          <p:nvPr>
            <p:extLst>
              <p:ext uri="{D42A27DB-BD31-4B8C-83A1-F6EECF244321}">
                <p14:modId xmlns:p14="http://schemas.microsoft.com/office/powerpoint/2010/main" val="1667064597"/>
              </p:ext>
            </p:extLst>
          </p:nvPr>
        </p:nvGraphicFramePr>
        <p:xfrm>
          <a:off x="161192" y="2923442"/>
          <a:ext cx="6514149" cy="6014641"/>
        </p:xfrm>
        <a:graphic>
          <a:graphicData uri="http://schemas.openxmlformats.org/drawingml/2006/table">
            <a:tbl>
              <a:tblPr firstRow="1" bandRow="1">
                <a:tableStyleId>{5C22544A-7EE6-4342-B048-85BDC9FD1C3A}</a:tableStyleId>
              </a:tblPr>
              <a:tblGrid>
                <a:gridCol w="2171383">
                  <a:extLst>
                    <a:ext uri="{9D8B030D-6E8A-4147-A177-3AD203B41FA5}">
                      <a16:colId xmlns:a16="http://schemas.microsoft.com/office/drawing/2014/main" val="4109547493"/>
                    </a:ext>
                  </a:extLst>
                </a:gridCol>
                <a:gridCol w="2171383">
                  <a:extLst>
                    <a:ext uri="{9D8B030D-6E8A-4147-A177-3AD203B41FA5}">
                      <a16:colId xmlns:a16="http://schemas.microsoft.com/office/drawing/2014/main" val="1554126141"/>
                    </a:ext>
                  </a:extLst>
                </a:gridCol>
                <a:gridCol w="2171383">
                  <a:extLst>
                    <a:ext uri="{9D8B030D-6E8A-4147-A177-3AD203B41FA5}">
                      <a16:colId xmlns:a16="http://schemas.microsoft.com/office/drawing/2014/main" val="549572572"/>
                    </a:ext>
                  </a:extLst>
                </a:gridCol>
              </a:tblGrid>
              <a:tr h="236874">
                <a:tc>
                  <a:txBody>
                    <a:bodyPr/>
                    <a:lstStyle/>
                    <a:p>
                      <a:r>
                        <a:rPr lang="en-GB" sz="1000">
                          <a:solidFill>
                            <a:schemeClr val="tx1"/>
                          </a:solidFill>
                        </a:rPr>
                        <a:t>Emerging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a:solidFill>
                            <a:schemeClr val="tx1"/>
                          </a:solidFill>
                        </a:rPr>
                        <a:t>Achieving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a:solidFill>
                            <a:schemeClr val="tx1"/>
                          </a:solidFill>
                        </a:rPr>
                        <a:t>Excelling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7644454"/>
                  </a:ext>
                </a:extLst>
              </a:tr>
              <a:tr h="222518">
                <a:tc gridSpan="3">
                  <a:txBody>
                    <a:bodyPr/>
                    <a:lstStyle/>
                    <a:p>
                      <a:r>
                        <a:rPr lang="en-GB" sz="900" b="1">
                          <a:solidFill>
                            <a:schemeClr val="tx1"/>
                          </a:solidFill>
                          <a:latin typeface="+mn-lt"/>
                        </a:rPr>
                        <a:t>Essay Responses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sz="1000"/>
                    </a:p>
                  </a:txBody>
                  <a:tcPr/>
                </a:tc>
                <a:tc hMerge="1">
                  <a:txBody>
                    <a:bodyPr/>
                    <a:lstStyle/>
                    <a:p>
                      <a:endParaRPr lang="en-GB" sz="1000"/>
                    </a:p>
                  </a:txBody>
                  <a:tcPr/>
                </a:tc>
                <a:extLst>
                  <a:ext uri="{0D108BD9-81ED-4DB2-BD59-A6C34878D82A}">
                    <a16:rowId xmlns:a16="http://schemas.microsoft.com/office/drawing/2014/main" val="2129367501"/>
                  </a:ext>
                </a:extLst>
              </a:tr>
              <a:tr h="2964517">
                <a:tc>
                  <a:txBody>
                    <a:bodyPr/>
                    <a:lstStyle/>
                    <a:p>
                      <a:pPr marL="171450" lvl="0" indent="-171450">
                        <a:lnSpc>
                          <a:spcPts val="1400"/>
                        </a:lnSpc>
                        <a:spcAft>
                          <a:spcPts val="0"/>
                        </a:spcAft>
                        <a:buFont typeface="Arial" panose="020B0604020202020204" pitchFamily="34" charset="0"/>
                        <a:buChar char="•"/>
                      </a:pPr>
                      <a:r>
                        <a:rPr lang="en-US" sz="900" b="1">
                          <a:solidFill>
                            <a:schemeClr val="tx1"/>
                          </a:solidFill>
                          <a:effectLst/>
                          <a:latin typeface="+mn-lt"/>
                          <a:ea typeface="MS Mincho"/>
                          <a:cs typeface="Calibri Bold Italic"/>
                        </a:rPr>
                        <a:t>Point: </a:t>
                      </a:r>
                      <a:r>
                        <a:rPr lang="en-US" sz="900">
                          <a:solidFill>
                            <a:schemeClr val="tx1"/>
                          </a:solidFill>
                          <a:effectLst/>
                          <a:latin typeface="+mn-lt"/>
                          <a:ea typeface="MS Mincho"/>
                          <a:cs typeface="Calibri Bold Italic"/>
                        </a:rPr>
                        <a:t>I can attempt to create a </a:t>
                      </a:r>
                      <a:r>
                        <a:rPr lang="en-US" sz="900" b="1">
                          <a:solidFill>
                            <a:schemeClr val="tx1"/>
                          </a:solidFill>
                          <a:effectLst/>
                          <a:latin typeface="+mn-lt"/>
                          <a:ea typeface="MS Mincho"/>
                          <a:cs typeface="Calibri Bold Italic"/>
                        </a:rPr>
                        <a:t>point</a:t>
                      </a:r>
                      <a:r>
                        <a:rPr lang="en-US" sz="900">
                          <a:solidFill>
                            <a:schemeClr val="tx1"/>
                          </a:solidFill>
                          <a:effectLst/>
                          <a:latin typeface="+mn-lt"/>
                          <a:ea typeface="MS Mincho"/>
                          <a:cs typeface="Calibri Bold Italic"/>
                        </a:rPr>
                        <a:t> in a topic sentence.</a:t>
                      </a:r>
                      <a:endParaRPr lang="en-GB"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Reference: </a:t>
                      </a:r>
                      <a:r>
                        <a:rPr lang="en-US" sz="900" b="0" i="0" u="none" strike="noStrike" noProof="0">
                          <a:solidFill>
                            <a:schemeClr val="tx1"/>
                          </a:solidFill>
                          <a:effectLst/>
                          <a:latin typeface="Calibri"/>
                          <a:ea typeface="Calibri"/>
                          <a:cs typeface="Calibri"/>
                        </a:rPr>
                        <a:t>I can attempt to include </a:t>
                      </a:r>
                      <a:r>
                        <a:rPr lang="en-US" sz="900" b="1" i="0" u="none" strike="noStrike" noProof="0">
                          <a:solidFill>
                            <a:schemeClr val="tx1"/>
                          </a:solidFill>
                          <a:effectLst/>
                          <a:latin typeface="Calibri"/>
                          <a:ea typeface="Calibri"/>
                          <a:cs typeface="Calibri"/>
                        </a:rPr>
                        <a:t>references</a:t>
                      </a:r>
                      <a:r>
                        <a:rPr lang="en-US" sz="900" b="0" i="0" u="none" strike="noStrike" noProof="0">
                          <a:solidFill>
                            <a:schemeClr val="tx1"/>
                          </a:solidFill>
                          <a:effectLst/>
                          <a:latin typeface="Calibri"/>
                          <a:ea typeface="Calibri"/>
                          <a:cs typeface="Calibri"/>
                        </a:rPr>
                        <a:t> for ideas. </a:t>
                      </a:r>
                      <a:endParaRPr lang="en-US"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r>
                        <a:rPr lang="en-US" sz="900" b="1">
                          <a:solidFill>
                            <a:schemeClr val="tx1"/>
                          </a:solidFill>
                          <a:effectLst/>
                          <a:latin typeface="+mn-lt"/>
                          <a:ea typeface="MS Mincho"/>
                          <a:cs typeface="Calibri Bold Italic"/>
                        </a:rPr>
                        <a:t>Explain:</a:t>
                      </a:r>
                      <a:r>
                        <a:rPr lang="en-US" sz="900">
                          <a:solidFill>
                            <a:schemeClr val="tx1"/>
                          </a:solidFill>
                          <a:effectLst/>
                          <a:latin typeface="+mn-lt"/>
                          <a:ea typeface="MS Mincho"/>
                          <a:cs typeface="Calibri Bold Italic"/>
                        </a:rPr>
                        <a:t> I can </a:t>
                      </a:r>
                      <a:r>
                        <a:rPr lang="en-US" sz="900" b="0" i="0" u="none" strike="noStrike" noProof="0">
                          <a:solidFill>
                            <a:schemeClr val="tx1"/>
                          </a:solidFill>
                          <a:effectLst/>
                          <a:latin typeface="Calibri"/>
                          <a:ea typeface="Calibri"/>
                          <a:cs typeface="Calibri"/>
                        </a:rPr>
                        <a:t>attempt </a:t>
                      </a:r>
                      <a:r>
                        <a:rPr lang="en-US" sz="900">
                          <a:solidFill>
                            <a:schemeClr val="tx1"/>
                          </a:solidFill>
                          <a:effectLst/>
                          <a:latin typeface="+mn-lt"/>
                          <a:ea typeface="MS Mincho"/>
                          <a:cs typeface="Calibri Bold Italic"/>
                        </a:rPr>
                        <a:t>to </a:t>
                      </a:r>
                      <a:r>
                        <a:rPr lang="en-US" sz="900" b="1">
                          <a:solidFill>
                            <a:schemeClr val="tx1"/>
                          </a:solidFill>
                          <a:effectLst/>
                          <a:latin typeface="+mn-lt"/>
                          <a:ea typeface="MS Mincho"/>
                          <a:cs typeface="Calibri Bold Italic"/>
                        </a:rPr>
                        <a:t>explain </a:t>
                      </a:r>
                      <a:r>
                        <a:rPr lang="en-US" sz="900">
                          <a:solidFill>
                            <a:schemeClr val="tx1"/>
                          </a:solidFill>
                          <a:effectLst/>
                          <a:latin typeface="+mn-lt"/>
                          <a:ea typeface="MS Mincho"/>
                          <a:cs typeface="Calibri Bold Italic"/>
                        </a:rPr>
                        <a:t>the meaning of the text.</a:t>
                      </a:r>
                      <a:endParaRPr lang="en-GB"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Technique:</a:t>
                      </a:r>
                      <a:r>
                        <a:rPr lang="en-US" sz="900" b="0" i="0" u="none" strike="noStrike" noProof="0">
                          <a:solidFill>
                            <a:schemeClr val="tx1"/>
                          </a:solidFill>
                          <a:effectLst/>
                          <a:latin typeface="Calibri"/>
                          <a:ea typeface="Calibri"/>
                          <a:cs typeface="Calibri"/>
                        </a:rPr>
                        <a:t> I can attempt to identify simple </a:t>
                      </a:r>
                      <a:r>
                        <a:rPr lang="en-US" sz="900" b="1" i="0" u="none" strike="noStrike" noProof="0">
                          <a:solidFill>
                            <a:schemeClr val="tx1"/>
                          </a:solidFill>
                          <a:effectLst/>
                          <a:latin typeface="Calibri"/>
                          <a:ea typeface="Calibri"/>
                          <a:cs typeface="Calibri"/>
                        </a:rPr>
                        <a:t>techniques</a:t>
                      </a:r>
                      <a:r>
                        <a:rPr lang="en-US" sz="900" b="0" i="0" u="none" strike="noStrike" noProof="0">
                          <a:solidFill>
                            <a:schemeClr val="tx1"/>
                          </a:solidFill>
                          <a:effectLst/>
                          <a:latin typeface="Calibri"/>
                          <a:ea typeface="Calibri"/>
                          <a:cs typeface="Calibri"/>
                        </a:rPr>
                        <a:t> used by a writer, not always correctly.</a:t>
                      </a:r>
                      <a:endParaRPr lang="en-US" sz="900">
                        <a:solidFill>
                          <a:schemeClr val="tx1"/>
                        </a:solidFill>
                        <a:effectLst/>
                        <a:latin typeface="+mn-lt"/>
                        <a:ea typeface="MS Mincho"/>
                        <a:cs typeface="Calibri Bold Italic"/>
                      </a:endParaRPr>
                    </a:p>
                    <a:p>
                      <a:pPr marL="171450" indent="-171450">
                        <a:lnSpc>
                          <a:spcPts val="1400"/>
                        </a:lnSpc>
                        <a:spcAft>
                          <a:spcPts val="0"/>
                        </a:spcAft>
                        <a:buFont typeface="Arial" panose="020B0604020202020204" pitchFamily="34" charset="0"/>
                        <a:buChar char="•"/>
                      </a:pPr>
                      <a:endParaRPr lang="en-US"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endParaRPr lang="en-US" sz="900">
                        <a:solidFill>
                          <a:schemeClr val="tx1"/>
                        </a:solidFill>
                        <a:effectLst/>
                        <a:latin typeface="+mn-lt"/>
                        <a:ea typeface="MS Mincho"/>
                        <a:cs typeface="Times New Roman"/>
                      </a:endParaRPr>
                    </a:p>
                    <a:p>
                      <a:pPr marL="171450" lvl="0" indent="-171450">
                        <a:spcAft>
                          <a:spcPts val="0"/>
                        </a:spcAft>
                        <a:buFont typeface="Arial" panose="020B0604020202020204" pitchFamily="34" charset="0"/>
                        <a:buChar char="•"/>
                      </a:pPr>
                      <a:endParaRPr lang="en-US" sz="900">
                        <a:solidFill>
                          <a:schemeClr val="tx1"/>
                        </a:solidFill>
                        <a:effectLst/>
                        <a:latin typeface="+mn-lt"/>
                        <a:ea typeface="MS Mincho"/>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Point: </a:t>
                      </a:r>
                      <a:r>
                        <a:rPr lang="en-US" sz="900" b="0" i="0" u="none" strike="noStrike" noProof="0">
                          <a:solidFill>
                            <a:schemeClr val="tx1"/>
                          </a:solidFill>
                          <a:effectLst/>
                          <a:latin typeface="Calibri"/>
                          <a:ea typeface="Calibri"/>
                          <a:cs typeface="Calibri"/>
                        </a:rPr>
                        <a:t>I can create a </a:t>
                      </a:r>
                      <a:r>
                        <a:rPr lang="en-US" sz="900" b="1" i="0" u="none" strike="noStrike" noProof="0">
                          <a:solidFill>
                            <a:schemeClr val="tx1"/>
                          </a:solidFill>
                          <a:effectLst/>
                          <a:latin typeface="Calibri"/>
                          <a:ea typeface="Calibri"/>
                          <a:cs typeface="Calibri"/>
                        </a:rPr>
                        <a:t>point </a:t>
                      </a:r>
                      <a:r>
                        <a:rPr lang="en-US" sz="900" b="0" i="0" u="none" strike="noStrike" noProof="0">
                          <a:solidFill>
                            <a:schemeClr val="tx1"/>
                          </a:solidFill>
                          <a:effectLst/>
                          <a:latin typeface="Calibri"/>
                          <a:ea typeface="Calibri"/>
                          <a:cs typeface="Calibri"/>
                        </a:rPr>
                        <a:t>in a topic sentence using key words from the task.</a:t>
                      </a:r>
                      <a:endParaRPr lang="en-US"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Reference: </a:t>
                      </a:r>
                      <a:r>
                        <a:rPr lang="en-US" sz="900" b="0" i="0" u="none" strike="noStrike" noProof="0">
                          <a:solidFill>
                            <a:schemeClr val="tx1"/>
                          </a:solidFill>
                          <a:effectLst/>
                          <a:latin typeface="Calibri"/>
                          <a:ea typeface="Calibri"/>
                          <a:cs typeface="Calibri"/>
                        </a:rPr>
                        <a:t>I can support inferences with relevant </a:t>
                      </a:r>
                      <a:r>
                        <a:rPr lang="en-US" sz="900" b="1" i="0" u="none" strike="noStrike" noProof="0">
                          <a:solidFill>
                            <a:schemeClr val="tx1"/>
                          </a:solidFill>
                          <a:effectLst/>
                          <a:latin typeface="Calibri"/>
                          <a:ea typeface="Calibri"/>
                          <a:cs typeface="Calibri"/>
                        </a:rPr>
                        <a:t>references </a:t>
                      </a:r>
                      <a:r>
                        <a:rPr lang="en-US" sz="900" b="0" i="0" u="none" strike="noStrike" noProof="0">
                          <a:solidFill>
                            <a:schemeClr val="tx1"/>
                          </a:solidFill>
                          <a:effectLst/>
                          <a:latin typeface="Calibri"/>
                          <a:ea typeface="Calibri"/>
                          <a:cs typeface="Calibri"/>
                        </a:rPr>
                        <a:t>correctly.</a:t>
                      </a:r>
                    </a:p>
                    <a:p>
                      <a:pPr marL="171450" lvl="0" indent="-171450">
                        <a:lnSpc>
                          <a:spcPts val="1400"/>
                        </a:lnSpc>
                        <a:spcAft>
                          <a:spcPts val="0"/>
                        </a:spcAft>
                        <a:buFont typeface="Arial" panose="020B0604020202020204" pitchFamily="34" charset="0"/>
                        <a:buChar char="•"/>
                      </a:pPr>
                      <a:r>
                        <a:rPr lang="en-US" sz="900" b="1">
                          <a:solidFill>
                            <a:schemeClr val="tx1"/>
                          </a:solidFill>
                          <a:effectLst/>
                          <a:latin typeface="+mn-lt"/>
                          <a:ea typeface="MS Mincho"/>
                          <a:cs typeface="Calibri Bold Italic"/>
                        </a:rPr>
                        <a:t>Explain: </a:t>
                      </a:r>
                      <a:r>
                        <a:rPr lang="en-US" sz="900">
                          <a:solidFill>
                            <a:schemeClr val="tx1"/>
                          </a:solidFill>
                          <a:effectLst/>
                          <a:latin typeface="+mn-lt"/>
                          <a:ea typeface="MS Mincho"/>
                          <a:cs typeface="Calibri Bold Italic"/>
                        </a:rPr>
                        <a:t>I can </a:t>
                      </a:r>
                      <a:r>
                        <a:rPr lang="en-US" sz="900" b="1">
                          <a:solidFill>
                            <a:schemeClr val="tx1"/>
                          </a:solidFill>
                          <a:effectLst/>
                          <a:latin typeface="+mn-lt"/>
                          <a:ea typeface="MS Mincho"/>
                          <a:cs typeface="Calibri Bold Italic"/>
                        </a:rPr>
                        <a:t>explain </a:t>
                      </a:r>
                      <a:r>
                        <a:rPr lang="en-US" sz="900">
                          <a:solidFill>
                            <a:schemeClr val="tx1"/>
                          </a:solidFill>
                          <a:effectLst/>
                          <a:latin typeface="+mn-lt"/>
                          <a:ea typeface="MS Mincho"/>
                          <a:cs typeface="Calibri Bold Italic"/>
                        </a:rPr>
                        <a:t>inferences based on evidence and I can</a:t>
                      </a:r>
                      <a:r>
                        <a:rPr lang="en-US" sz="900" b="0" i="0" u="none" strike="noStrike" noProof="0">
                          <a:solidFill>
                            <a:schemeClr val="tx1"/>
                          </a:solidFill>
                          <a:effectLst/>
                          <a:latin typeface="Calibri"/>
                          <a:ea typeface="Calibri"/>
                          <a:cs typeface="Calibri"/>
                        </a:rPr>
                        <a:t> </a:t>
                      </a:r>
                      <a:r>
                        <a:rPr lang="en-US" sz="900" b="1" i="0" u="none" strike="noStrike" noProof="0">
                          <a:solidFill>
                            <a:schemeClr val="tx1"/>
                          </a:solidFill>
                          <a:effectLst/>
                          <a:latin typeface="Calibri"/>
                          <a:ea typeface="Calibri"/>
                          <a:cs typeface="Calibri"/>
                        </a:rPr>
                        <a:t>explain</a:t>
                      </a:r>
                      <a:r>
                        <a:rPr lang="en-US" sz="900" b="0" i="0" u="none" strike="noStrike" noProof="0">
                          <a:solidFill>
                            <a:schemeClr val="tx1"/>
                          </a:solidFill>
                          <a:effectLst/>
                          <a:latin typeface="Calibri"/>
                          <a:ea typeface="Calibri"/>
                          <a:cs typeface="Calibri"/>
                        </a:rPr>
                        <a:t> the effect of writers' methods. </a:t>
                      </a:r>
                      <a:endParaRPr lang="en-US"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r>
                        <a:rPr lang="en-US" sz="900" b="1">
                          <a:solidFill>
                            <a:schemeClr val="tx1"/>
                          </a:solidFill>
                          <a:effectLst/>
                          <a:latin typeface="+mn-lt"/>
                          <a:ea typeface="MS Mincho"/>
                          <a:cs typeface="Times New Roman"/>
                        </a:rPr>
                        <a:t>Technique: </a:t>
                      </a:r>
                      <a:r>
                        <a:rPr lang="en-US" sz="900">
                          <a:solidFill>
                            <a:schemeClr val="tx1"/>
                          </a:solidFill>
                          <a:effectLst/>
                          <a:latin typeface="+mn-lt"/>
                          <a:ea typeface="MS Mincho"/>
                          <a:cs typeface="Times New Roman"/>
                        </a:rPr>
                        <a:t>I can correctly identify literary </a:t>
                      </a:r>
                      <a:r>
                        <a:rPr lang="en-US" sz="900" b="1">
                          <a:solidFill>
                            <a:schemeClr val="tx1"/>
                          </a:solidFill>
                          <a:effectLst/>
                          <a:latin typeface="+mn-lt"/>
                          <a:ea typeface="MS Mincho"/>
                          <a:cs typeface="Times New Roman"/>
                        </a:rPr>
                        <a:t>techniques</a:t>
                      </a:r>
                      <a:r>
                        <a:rPr lang="en-US" sz="900">
                          <a:solidFill>
                            <a:schemeClr val="tx1"/>
                          </a:solidFill>
                          <a:effectLst/>
                          <a:latin typeface="+mn-lt"/>
                          <a:ea typeface="MS Mincho"/>
                          <a:cs typeface="Times New Roman"/>
                        </a:rPr>
                        <a:t>.</a:t>
                      </a:r>
                      <a:endParaRPr lang="en-US"/>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Link: </a:t>
                      </a:r>
                      <a:r>
                        <a:rPr lang="en-US" sz="900" b="0" i="0" u="none" strike="noStrike" noProof="0">
                          <a:solidFill>
                            <a:schemeClr val="tx1"/>
                          </a:solidFill>
                          <a:effectLst/>
                          <a:latin typeface="Calibri"/>
                          <a:ea typeface="Calibri"/>
                          <a:cs typeface="Calibri"/>
                        </a:rPr>
                        <a:t>I can make simple comments </a:t>
                      </a:r>
                      <a:r>
                        <a:rPr lang="en-US" sz="900" b="1" i="0" u="none" strike="noStrike" noProof="0">
                          <a:solidFill>
                            <a:schemeClr val="tx1"/>
                          </a:solidFill>
                          <a:effectLst/>
                          <a:latin typeface="Calibri"/>
                          <a:ea typeface="Calibri"/>
                          <a:cs typeface="Calibri"/>
                        </a:rPr>
                        <a:t>linking</a:t>
                      </a:r>
                      <a:r>
                        <a:rPr lang="en-US" sz="900" b="0" i="0" u="none" strike="noStrike" noProof="0">
                          <a:solidFill>
                            <a:schemeClr val="tx1"/>
                          </a:solidFill>
                          <a:effectLst/>
                          <a:latin typeface="Calibri"/>
                          <a:ea typeface="Calibri"/>
                          <a:cs typeface="Calibri"/>
                        </a:rPr>
                        <a:t> to the writers' meaning.</a:t>
                      </a:r>
                      <a:endParaRPr lang="en-US" sz="900">
                        <a:solidFill>
                          <a:schemeClr val="tx1"/>
                        </a:solidFill>
                        <a:effectLst/>
                        <a:latin typeface="+mn-lt"/>
                        <a:ea typeface="MS Mincho"/>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Point:</a:t>
                      </a:r>
                      <a:r>
                        <a:rPr lang="en-US" sz="900" b="0" i="0" u="none" strike="noStrike" noProof="0">
                          <a:solidFill>
                            <a:schemeClr val="tx1"/>
                          </a:solidFill>
                          <a:effectLst/>
                          <a:latin typeface="Calibri"/>
                          <a:ea typeface="Calibri"/>
                          <a:cs typeface="Calibri"/>
                        </a:rPr>
                        <a:t> I can create a clear </a:t>
                      </a:r>
                      <a:r>
                        <a:rPr lang="en-US" sz="900" b="1" i="0" u="none" strike="noStrike" noProof="0">
                          <a:solidFill>
                            <a:schemeClr val="tx1"/>
                          </a:solidFill>
                          <a:effectLst/>
                          <a:latin typeface="Calibri"/>
                          <a:ea typeface="Calibri"/>
                          <a:cs typeface="Calibri"/>
                        </a:rPr>
                        <a:t>point </a:t>
                      </a:r>
                      <a:r>
                        <a:rPr lang="en-US" sz="900" b="0" i="0" u="none" strike="noStrike" noProof="0">
                          <a:solidFill>
                            <a:schemeClr val="tx1"/>
                          </a:solidFill>
                          <a:effectLst/>
                          <a:latin typeface="Calibri"/>
                          <a:ea typeface="Calibri"/>
                          <a:cs typeface="Calibri"/>
                        </a:rPr>
                        <a:t>in a topic sentence using key words which shows my understanding of the task.</a:t>
                      </a:r>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Reference: </a:t>
                      </a:r>
                      <a:r>
                        <a:rPr lang="en-US" sz="900" b="0" i="0" u="none" strike="noStrike" noProof="0">
                          <a:solidFill>
                            <a:schemeClr val="tx1"/>
                          </a:solidFill>
                          <a:effectLst/>
                          <a:latin typeface="Calibri"/>
                          <a:ea typeface="Calibri"/>
                          <a:cs typeface="Calibri"/>
                        </a:rPr>
                        <a:t> I can support inferences with precise, carefully chosen </a:t>
                      </a:r>
                      <a:r>
                        <a:rPr lang="en-US" sz="900" b="1" i="0" u="none" strike="noStrike" noProof="0">
                          <a:solidFill>
                            <a:schemeClr val="tx1"/>
                          </a:solidFill>
                          <a:effectLst/>
                          <a:latin typeface="Calibri"/>
                          <a:ea typeface="Calibri"/>
                          <a:cs typeface="Calibri"/>
                        </a:rPr>
                        <a:t>references.</a:t>
                      </a:r>
                      <a:endParaRPr lang="en-US" sz="900" b="0" i="0" u="none" strike="noStrike" noProof="0">
                        <a:solidFill>
                          <a:schemeClr val="tx1"/>
                        </a:solidFill>
                        <a:effectLst/>
                        <a:latin typeface="Calibri"/>
                        <a:ea typeface="Calibri"/>
                        <a:cs typeface="Calibri"/>
                      </a:endParaRPr>
                    </a:p>
                    <a:p>
                      <a:pPr marL="171450" indent="-171450">
                        <a:lnSpc>
                          <a:spcPts val="1400"/>
                        </a:lnSpc>
                        <a:spcAft>
                          <a:spcPts val="0"/>
                        </a:spcAft>
                        <a:buFont typeface="Arial" panose="020B0604020202020204" pitchFamily="34" charset="0"/>
                        <a:buChar char="•"/>
                      </a:pPr>
                      <a:r>
                        <a:rPr lang="en-US" sz="900" b="1">
                          <a:solidFill>
                            <a:schemeClr val="tx1"/>
                          </a:solidFill>
                          <a:effectLst/>
                          <a:latin typeface="+mn-lt"/>
                          <a:ea typeface="MS Mincho"/>
                          <a:cs typeface="Calibri Bold Italic"/>
                        </a:rPr>
                        <a:t>Explain: </a:t>
                      </a:r>
                      <a:r>
                        <a:rPr lang="en-US" sz="900">
                          <a:solidFill>
                            <a:schemeClr val="tx1"/>
                          </a:solidFill>
                          <a:effectLst/>
                          <a:latin typeface="+mn-lt"/>
                          <a:ea typeface="MS Mincho"/>
                          <a:cs typeface="Calibri Bold Italic"/>
                        </a:rPr>
                        <a:t>I can </a:t>
                      </a:r>
                      <a:r>
                        <a:rPr lang="en-US" sz="900" b="1">
                          <a:solidFill>
                            <a:schemeClr val="tx1"/>
                          </a:solidFill>
                          <a:effectLst/>
                          <a:latin typeface="+mn-lt"/>
                          <a:ea typeface="MS Mincho"/>
                          <a:cs typeface="Calibri Bold Italic"/>
                        </a:rPr>
                        <a:t>explain </a:t>
                      </a:r>
                      <a:r>
                        <a:rPr lang="en-US" sz="900">
                          <a:solidFill>
                            <a:schemeClr val="tx1"/>
                          </a:solidFill>
                          <a:effectLst/>
                          <a:latin typeface="+mn-lt"/>
                          <a:ea typeface="MS Mincho"/>
                          <a:cs typeface="Calibri Bold Italic"/>
                        </a:rPr>
                        <a:t>different meanings and effects </a:t>
                      </a:r>
                      <a:r>
                        <a:rPr lang="en-US" sz="900" b="0" i="0" u="none" strike="noStrike" noProof="0">
                          <a:solidFill>
                            <a:schemeClr val="tx1"/>
                          </a:solidFill>
                          <a:effectLst/>
                          <a:latin typeface="Calibri"/>
                          <a:ea typeface="Calibri"/>
                          <a:cs typeface="Calibri"/>
                        </a:rPr>
                        <a:t>of writers' methods.</a:t>
                      </a:r>
                    </a:p>
                    <a:p>
                      <a:pPr marL="17145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Technique: </a:t>
                      </a:r>
                      <a:r>
                        <a:rPr lang="en-US" sz="900" b="0" i="0" u="none" strike="noStrike" noProof="0">
                          <a:solidFill>
                            <a:schemeClr val="tx1"/>
                          </a:solidFill>
                          <a:effectLst/>
                          <a:latin typeface="Calibri"/>
                          <a:ea typeface="Calibri"/>
                          <a:cs typeface="Calibri"/>
                        </a:rPr>
                        <a:t>I can identify a range of literary </a:t>
                      </a:r>
                      <a:r>
                        <a:rPr lang="en-US" sz="900" b="1" i="0" u="none" strike="noStrike" noProof="0">
                          <a:solidFill>
                            <a:schemeClr val="tx1"/>
                          </a:solidFill>
                          <a:effectLst/>
                          <a:latin typeface="Calibri"/>
                          <a:ea typeface="Calibri"/>
                          <a:cs typeface="Calibri"/>
                        </a:rPr>
                        <a:t>techniques</a:t>
                      </a:r>
                      <a:r>
                        <a:rPr lang="en-US" sz="900" b="0" i="0" u="none" strike="noStrike" noProof="0">
                          <a:solidFill>
                            <a:schemeClr val="tx1"/>
                          </a:solidFill>
                          <a:effectLst/>
                          <a:latin typeface="Calibri"/>
                          <a:ea typeface="Calibri"/>
                          <a:cs typeface="Calibri"/>
                        </a:rPr>
                        <a:t> effectively.</a:t>
                      </a:r>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Link: </a:t>
                      </a:r>
                      <a:r>
                        <a:rPr lang="en-US" sz="900" b="0" i="0" u="none" strike="noStrike" noProof="0">
                          <a:solidFill>
                            <a:schemeClr val="tx1"/>
                          </a:solidFill>
                          <a:effectLst/>
                          <a:latin typeface="Calibri"/>
                          <a:ea typeface="Calibri"/>
                          <a:cs typeface="Calibri"/>
                        </a:rPr>
                        <a:t>I can make a range of comments </a:t>
                      </a:r>
                      <a:r>
                        <a:rPr lang="en-US" sz="900" b="1" i="0" u="none" strike="noStrike" noProof="0">
                          <a:solidFill>
                            <a:schemeClr val="tx1"/>
                          </a:solidFill>
                          <a:effectLst/>
                          <a:latin typeface="Calibri"/>
                          <a:ea typeface="Calibri"/>
                          <a:cs typeface="Calibri"/>
                        </a:rPr>
                        <a:t>linking</a:t>
                      </a:r>
                      <a:r>
                        <a:rPr lang="en-US" sz="900" b="0" i="0" u="none" strike="noStrike" noProof="0">
                          <a:solidFill>
                            <a:schemeClr val="tx1"/>
                          </a:solidFill>
                          <a:effectLst/>
                          <a:latin typeface="Calibri"/>
                          <a:ea typeface="Calibri"/>
                          <a:cs typeface="Calibri"/>
                        </a:rPr>
                        <a:t> to the writers' meaning and context.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2445104"/>
                  </a:ext>
                </a:extLst>
              </a:tr>
              <a:tr h="136381">
                <a:tc gridSpan="3">
                  <a:txBody>
                    <a:bodyPr/>
                    <a:lstStyle/>
                    <a:p>
                      <a:pPr>
                        <a:spcAft>
                          <a:spcPts val="0"/>
                        </a:spcAft>
                      </a:pPr>
                      <a:r>
                        <a:rPr lang="en-GB" sz="900" b="1">
                          <a:solidFill>
                            <a:schemeClr val="tx1"/>
                          </a:solidFill>
                          <a:effectLst/>
                          <a:latin typeface="+mn-lt"/>
                          <a:ea typeface="MS Mincho"/>
                          <a:cs typeface="Calibri"/>
                        </a:rPr>
                        <a:t>Creative writing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171450" indent="-171450">
                        <a:lnSpc>
                          <a:spcPts val="1400"/>
                        </a:lnSpc>
                        <a:spcAft>
                          <a:spcPts val="1200"/>
                        </a:spcAft>
                        <a:buFont typeface="Arial" panose="020B0604020202020204" pitchFamily="34" charset="0"/>
                        <a:buChar char="•"/>
                      </a:pPr>
                      <a:endParaRPr lang="en-GB" sz="1000">
                        <a:effectLst/>
                        <a:latin typeface="Cambria" panose="02040503050406030204" pitchFamily="18" charset="0"/>
                        <a:ea typeface="MS Mincho" panose="020B0400000000000000" pitchFamily="49" charset="-128"/>
                        <a:cs typeface="Times New Roman" panose="02020603050405020304" pitchFamily="18" charset="0"/>
                      </a:endParaRPr>
                    </a:p>
                  </a:txBody>
                  <a:tcPr marL="68580" marR="68580" marT="0" marB="0"/>
                </a:tc>
                <a:tc hMerge="1">
                  <a:txBody>
                    <a:bodyPr/>
                    <a:lstStyle/>
                    <a:p>
                      <a:pPr marL="171450" indent="-171450">
                        <a:lnSpc>
                          <a:spcPts val="1400"/>
                        </a:lnSpc>
                        <a:spcAft>
                          <a:spcPts val="1200"/>
                        </a:spcAft>
                        <a:buFont typeface="Arial" panose="020B0604020202020204" pitchFamily="34" charset="0"/>
                        <a:buChar char="•"/>
                      </a:pPr>
                      <a:endParaRPr lang="en-GB" sz="1000">
                        <a:effectLst/>
                        <a:latin typeface="Cambria" panose="02040503050406030204" pitchFamily="18" charset="0"/>
                        <a:ea typeface="MS Mincho" panose="020B0400000000000000"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888807730"/>
                  </a:ext>
                </a:extLst>
              </a:tr>
              <a:tr h="2440524">
                <a:tc>
                  <a:txBody>
                    <a:bodyPr/>
                    <a:lstStyle/>
                    <a:p>
                      <a:pPr marL="171450" indent="-171450">
                        <a:lnSpc>
                          <a:spcPct val="100000"/>
                        </a:lnSpc>
                        <a:spcAft>
                          <a:spcPts val="0"/>
                        </a:spcAft>
                        <a:buFont typeface="Arial" panose="020B0604020202020204" pitchFamily="34" charset="0"/>
                        <a:buChar char="•"/>
                      </a:pPr>
                      <a:r>
                        <a:rPr lang="en-US" sz="900" b="1">
                          <a:solidFill>
                            <a:schemeClr val="tx1"/>
                          </a:solidFill>
                          <a:effectLst/>
                          <a:latin typeface="+mn-lt"/>
                          <a:ea typeface="MS Mincho"/>
                          <a:cs typeface="Times New Roman"/>
                        </a:rPr>
                        <a:t>Purpose:</a:t>
                      </a:r>
                      <a:r>
                        <a:rPr lang="en-US" sz="900">
                          <a:solidFill>
                            <a:schemeClr val="tx1"/>
                          </a:solidFill>
                          <a:effectLst/>
                          <a:latin typeface="+mn-lt"/>
                          <a:ea typeface="MS Mincho"/>
                          <a:cs typeface="Times New Roman"/>
                        </a:rPr>
                        <a:t> </a:t>
                      </a:r>
                      <a:r>
                        <a:rPr lang="en-US" sz="900" b="0" i="0" u="none" strike="noStrike" noProof="0">
                          <a:solidFill>
                            <a:schemeClr val="tx1"/>
                          </a:solidFill>
                          <a:effectLst/>
                        </a:rPr>
                        <a:t>I can write sentences linked to task.  </a:t>
                      </a:r>
                      <a:endParaRPr lang="en-US" sz="900">
                        <a:solidFill>
                          <a:schemeClr val="tx1"/>
                        </a:solidFill>
                        <a:effectLst/>
                        <a:latin typeface="+mn-lt"/>
                        <a:ea typeface="MS Mincho"/>
                        <a:cs typeface="Times New Roman"/>
                      </a:endParaRPr>
                    </a:p>
                    <a:p>
                      <a:pPr marL="171450" lvl="0" indent="-171450">
                        <a:lnSpc>
                          <a:spcPct val="100000"/>
                        </a:lnSpc>
                        <a:buFont typeface="Arial" panose="020B0604020202020204" pitchFamily="34" charset="0"/>
                        <a:buChar char="•"/>
                      </a:pPr>
                      <a:r>
                        <a:rPr lang="en-US" sz="900" b="1" kern="1200">
                          <a:solidFill>
                            <a:schemeClr val="tx1"/>
                          </a:solidFill>
                          <a:effectLst/>
                          <a:latin typeface="+mn-lt"/>
                          <a:ea typeface="+mn-ea"/>
                          <a:cs typeface="+mn-cs"/>
                        </a:rPr>
                        <a:t>Vocabulary: </a:t>
                      </a:r>
                      <a:r>
                        <a:rPr lang="en-US" sz="900" b="0" i="0" u="none" strike="noStrike" kern="1200" noProof="0">
                          <a:solidFill>
                            <a:schemeClr val="tx1"/>
                          </a:solidFill>
                          <a:effectLst/>
                          <a:latin typeface="Calibri"/>
                          <a:ea typeface="Calibri"/>
                          <a:cs typeface="Calibri"/>
                        </a:rPr>
                        <a:t>I can use simple vocabulary. </a:t>
                      </a:r>
                      <a:endParaRPr lang="en-US" sz="900" b="1" kern="1200">
                        <a:solidFill>
                          <a:schemeClr val="tx1"/>
                        </a:solidFill>
                        <a:effectLst/>
                        <a:latin typeface="+mn-lt"/>
                        <a:ea typeface="+mn-ea"/>
                        <a:cs typeface="+mn-cs"/>
                      </a:endParaRPr>
                    </a:p>
                    <a:p>
                      <a:pPr marL="171450" lvl="0" indent="-171450">
                        <a:lnSpc>
                          <a:spcPct val="100000"/>
                        </a:lnSpc>
                        <a:buFont typeface="Arial" panose="020B0604020202020204" pitchFamily="34" charset="0"/>
                        <a:buChar char="•"/>
                      </a:pPr>
                      <a:r>
                        <a:rPr lang="en-US" sz="900" b="1" kern="1200">
                          <a:solidFill>
                            <a:schemeClr val="tx1"/>
                          </a:solidFill>
                          <a:effectLst/>
                          <a:latin typeface="+mn-lt"/>
                          <a:ea typeface="+mn-ea"/>
                          <a:cs typeface="+mn-cs"/>
                        </a:rPr>
                        <a:t>Structural features: </a:t>
                      </a:r>
                      <a:r>
                        <a:rPr lang="en-US" sz="900" b="0" i="0" u="none" strike="noStrike" kern="1200" noProof="0">
                          <a:solidFill>
                            <a:schemeClr val="tx1"/>
                          </a:solidFill>
                          <a:effectLst/>
                        </a:rPr>
                        <a:t>I can write a paragraph.</a:t>
                      </a:r>
                      <a:endParaRPr lang="en-US" sz="900" b="1" kern="1200">
                        <a:solidFill>
                          <a:schemeClr val="tx1"/>
                        </a:solidFill>
                        <a:effectLst/>
                      </a:endParaRPr>
                    </a:p>
                    <a:p>
                      <a:pPr marL="171450" lvl="0" indent="-171450">
                        <a:lnSpc>
                          <a:spcPct val="100000"/>
                        </a:lnSpc>
                        <a:buFont typeface="Arial" panose="020B0604020202020204" pitchFamily="34" charset="0"/>
                        <a:buChar char="•"/>
                      </a:pPr>
                      <a:r>
                        <a:rPr lang="en-US" sz="900" b="1" kern="1200">
                          <a:solidFill>
                            <a:schemeClr val="tx1"/>
                          </a:solidFill>
                          <a:effectLst/>
                          <a:latin typeface="+mn-lt"/>
                          <a:ea typeface="+mn-ea"/>
                          <a:cs typeface="+mn-cs"/>
                        </a:rPr>
                        <a:t>Spelling: </a:t>
                      </a:r>
                      <a:r>
                        <a:rPr lang="en-US" sz="900" b="0" i="0" u="none" strike="noStrike" kern="1200" noProof="0">
                          <a:solidFill>
                            <a:schemeClr val="tx1"/>
                          </a:solidFill>
                          <a:effectLst/>
                          <a:latin typeface="Calibri"/>
                          <a:ea typeface="Calibri"/>
                          <a:cs typeface="Calibri"/>
                        </a:rPr>
                        <a:t>I can spell frequently-used words.</a:t>
                      </a:r>
                    </a:p>
                    <a:p>
                      <a:pPr marL="171450" lvl="0" indent="-171450">
                        <a:lnSpc>
                          <a:spcPct val="100000"/>
                        </a:lnSpc>
                        <a:buFont typeface="Arial" panose="020B0604020202020204" pitchFamily="34" charset="0"/>
                        <a:buChar char="•"/>
                      </a:pPr>
                      <a:r>
                        <a:rPr lang="en-US" sz="900" b="1" kern="1200">
                          <a:solidFill>
                            <a:schemeClr val="tx1"/>
                          </a:solidFill>
                          <a:effectLst/>
                          <a:latin typeface="+mn-lt"/>
                          <a:ea typeface="+mn-ea"/>
                          <a:cs typeface="+mn-cs"/>
                        </a:rPr>
                        <a:t>Sentences: </a:t>
                      </a:r>
                      <a:r>
                        <a:rPr lang="en-US" sz="900" b="0" i="0" u="none" strike="noStrike" kern="1200" noProof="0">
                          <a:solidFill>
                            <a:schemeClr val="tx1"/>
                          </a:solidFill>
                          <a:effectLst/>
                          <a:latin typeface="Calibri"/>
                          <a:ea typeface="Calibri"/>
                          <a:cs typeface="Calibri"/>
                        </a:rPr>
                        <a:t>I can write simple and compound sentences.</a:t>
                      </a:r>
                      <a:endParaRPr lang="en-US"/>
                    </a:p>
                    <a:p>
                      <a:pPr marL="171450" lvl="0" indent="-171450">
                        <a:lnSpc>
                          <a:spcPct val="100000"/>
                        </a:lnSpc>
                        <a:buFont typeface="Arial" panose="020B0604020202020204" pitchFamily="34" charset="0"/>
                        <a:buChar char="•"/>
                      </a:pPr>
                      <a:r>
                        <a:rPr lang="en-US" sz="900" b="1" kern="1200">
                          <a:solidFill>
                            <a:schemeClr val="tx1"/>
                          </a:solidFill>
                          <a:effectLst/>
                          <a:latin typeface="+mn-lt"/>
                          <a:ea typeface="+mn-ea"/>
                          <a:cs typeface="+mn-cs"/>
                        </a:rPr>
                        <a:t>Punctuation: </a:t>
                      </a:r>
                      <a:r>
                        <a:rPr lang="en-US" sz="900" b="0" i="0" u="none" strike="noStrike" kern="1200" noProof="0">
                          <a:solidFill>
                            <a:schemeClr val="tx1"/>
                          </a:solidFill>
                          <a:effectLst/>
                        </a:rPr>
                        <a:t>I can attempt to use full stops and capital letters. </a:t>
                      </a:r>
                      <a:endParaRPr lang="en-US" sz="900" b="0" i="0" u="none" strike="noStrike" kern="1200" noProof="0">
                        <a:solidFill>
                          <a:schemeClr val="tx1"/>
                        </a:solidFill>
                        <a:effectLst/>
                        <a:latin typeface="Calibri"/>
                        <a:ea typeface="Calibri"/>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Purpose: </a:t>
                      </a:r>
                      <a:r>
                        <a:rPr lang="en-US" sz="900" b="0" i="0" u="none" strike="noStrike" kern="1200" noProof="0">
                          <a:solidFill>
                            <a:schemeClr val="tx1"/>
                          </a:solidFill>
                          <a:effectLst/>
                        </a:rPr>
                        <a:t>I can write sentences that show some awareness of purpose.</a:t>
                      </a:r>
                      <a:endParaRPr lang="en-US" sz="1100"/>
                    </a:p>
                    <a:p>
                      <a:pPr marL="285750" lvl="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Literary devices: </a:t>
                      </a:r>
                      <a:r>
                        <a:rPr lang="en-GB" sz="900" b="0" i="0" u="none" strike="noStrike" kern="1200" noProof="0">
                          <a:solidFill>
                            <a:schemeClr val="tx1"/>
                          </a:solidFill>
                          <a:effectLst/>
                          <a:latin typeface="Calibri"/>
                          <a:ea typeface="Calibri"/>
                          <a:cs typeface="Calibri"/>
                        </a:rPr>
                        <a:t>I can use a range of literary devices. </a:t>
                      </a:r>
                      <a:endParaRPr lang="en-US" sz="900" b="0" i="0" u="none" strike="noStrike" kern="1200" noProof="0">
                        <a:solidFill>
                          <a:schemeClr val="tx1"/>
                        </a:solidFill>
                        <a:effectLst/>
                      </a:endParaRPr>
                    </a:p>
                    <a:p>
                      <a:pPr marL="285750" lvl="0" indent="-285750">
                        <a:lnSpc>
                          <a:spcPct val="100000"/>
                        </a:lnSpc>
                        <a:spcAft>
                          <a:spcPts val="0"/>
                        </a:spcAft>
                        <a:buFont typeface="Arial" panose="020B0604020202020204" pitchFamily="34" charset="0"/>
                        <a:buChar char="•"/>
                      </a:pPr>
                      <a:r>
                        <a:rPr lang="en-GB" sz="900" b="1" i="0" u="none" strike="noStrike" kern="1200" noProof="0">
                          <a:solidFill>
                            <a:schemeClr val="tx1"/>
                          </a:solidFill>
                          <a:effectLst/>
                          <a:latin typeface="Calibri"/>
                          <a:ea typeface="Calibri"/>
                          <a:cs typeface="Calibri"/>
                        </a:rPr>
                        <a:t>Vocabulary:</a:t>
                      </a:r>
                      <a:r>
                        <a:rPr lang="en-GB" sz="900" b="0" i="0" u="none" strike="noStrike" kern="1200" noProof="0">
                          <a:solidFill>
                            <a:schemeClr val="tx1"/>
                          </a:solidFill>
                          <a:effectLst/>
                          <a:latin typeface="Calibri"/>
                          <a:ea typeface="Calibri"/>
                          <a:cs typeface="Calibri"/>
                        </a:rPr>
                        <a:t> </a:t>
                      </a:r>
                      <a:r>
                        <a:rPr lang="en-GB" sz="900" b="0" i="0" u="none" strike="noStrike" kern="1200" noProof="0">
                          <a:solidFill>
                            <a:schemeClr val="tx1"/>
                          </a:solidFill>
                          <a:effectLst/>
                        </a:rPr>
                        <a:t>I can choose sometimes choose words for effect.</a:t>
                      </a:r>
                      <a:endParaRPr lang="en-US" sz="900" b="0" i="0" u="none" strike="noStrike" kern="1200" noProof="0">
                        <a:solidFill>
                          <a:schemeClr val="tx1"/>
                        </a:solidFill>
                        <a:effectLst/>
                      </a:endParaRPr>
                    </a:p>
                    <a:p>
                      <a:pPr marL="28575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Structural features: </a:t>
                      </a:r>
                      <a:r>
                        <a:rPr lang="en-US" sz="900" b="0" i="0" u="none" strike="noStrike" kern="1200" noProof="0">
                          <a:solidFill>
                            <a:schemeClr val="tx1"/>
                          </a:solidFill>
                          <a:effectLst/>
                        </a:rPr>
                        <a:t>I can use paragraphs to group ideas.</a:t>
                      </a:r>
                    </a:p>
                    <a:p>
                      <a:pPr marL="285750" lvl="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Spelling: </a:t>
                      </a:r>
                      <a:r>
                        <a:rPr lang="en-US" sz="900" b="0" i="0" u="none" strike="noStrike" kern="1200" noProof="0">
                          <a:solidFill>
                            <a:schemeClr val="tx1"/>
                          </a:solidFill>
                          <a:effectLst/>
                          <a:latin typeface="Calibri"/>
                          <a:ea typeface="Calibri"/>
                          <a:cs typeface="Calibri"/>
                        </a:rPr>
                        <a:t>I can spell less frequently-used words correctly.</a:t>
                      </a:r>
                      <a:endParaRPr lang="en-GB" sz="900" kern="1200">
                        <a:solidFill>
                          <a:schemeClr val="tx1"/>
                        </a:solidFill>
                        <a:effectLst/>
                        <a:latin typeface="+mn-lt"/>
                        <a:ea typeface="+mn-ea"/>
                        <a:cs typeface="+mn-cs"/>
                      </a:endParaRPr>
                    </a:p>
                    <a:p>
                      <a:pPr marL="285750" lvl="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Punctuation: </a:t>
                      </a:r>
                      <a:r>
                        <a:rPr lang="en-US" sz="900" b="0" i="0" u="none" strike="noStrike" kern="1200" noProof="0">
                          <a:solidFill>
                            <a:schemeClr val="tx1"/>
                          </a:solidFill>
                          <a:effectLst/>
                        </a:rPr>
                        <a:t>I can use full stops, commas, and capital letters correctly.</a:t>
                      </a:r>
                      <a:endParaRPr lang="en-GB" sz="900" b="0" i="0" u="none" strike="noStrike" kern="1200" noProof="0">
                        <a:solidFill>
                          <a:schemeClr val="tx1"/>
                        </a:solidFill>
                        <a:effectLst/>
                        <a:latin typeface="Calibri"/>
                        <a:ea typeface="Calibri"/>
                        <a:cs typeface="Calibri"/>
                      </a:endParaRPr>
                    </a:p>
                    <a:p>
                      <a:pPr marL="285750" lvl="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Sentences: </a:t>
                      </a:r>
                      <a:r>
                        <a:rPr lang="en-US" sz="900" b="0" i="0" u="none" strike="noStrike" kern="1200" noProof="0">
                          <a:solidFill>
                            <a:schemeClr val="tx1"/>
                          </a:solidFill>
                          <a:effectLst/>
                          <a:latin typeface="Calibri"/>
                          <a:ea typeface="Calibri"/>
                          <a:cs typeface="Calibri"/>
                        </a:rPr>
                        <a:t>I can write simple, compound, and complex sentences.</a:t>
                      </a:r>
                      <a:endParaRPr lang="en-GB" sz="900" b="0" i="0" u="none" strike="noStrike" kern="1200" noProof="0">
                        <a:solidFill>
                          <a:schemeClr val="tx1"/>
                        </a:solidFill>
                        <a:effectLst/>
                        <a:latin typeface="Calibri"/>
                        <a:ea typeface="Calibri"/>
                        <a:cs typeface="Calibri"/>
                      </a:endParaRPr>
                    </a:p>
                    <a:p>
                      <a:pPr marL="285750" lvl="0" indent="-285750">
                        <a:lnSpc>
                          <a:spcPct val="100000"/>
                        </a:lnSpc>
                        <a:spcAft>
                          <a:spcPts val="0"/>
                        </a:spcAft>
                        <a:buFont typeface="Arial" panose="020B0604020202020204" pitchFamily="34" charset="0"/>
                        <a:buChar char="•"/>
                      </a:pPr>
                      <a:endParaRPr lang="en-GB" sz="900" b="0" i="0" u="none" strike="noStrike" kern="1200" noProof="0">
                        <a:solidFill>
                          <a:schemeClr val="tx1"/>
                        </a:solidFill>
                        <a:effectLst/>
                        <a:latin typeface="Calibri"/>
                        <a:ea typeface="Calibri"/>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spcAft>
                          <a:spcPts val="0"/>
                        </a:spcAft>
                        <a:buFont typeface="Arial" panose="020B0604020202020204" pitchFamily="34" charset="0"/>
                        <a:buChar char="•"/>
                      </a:pPr>
                      <a:r>
                        <a:rPr lang="en-GB" sz="900" b="1">
                          <a:solidFill>
                            <a:schemeClr val="tx1"/>
                          </a:solidFill>
                          <a:effectLst/>
                          <a:latin typeface="+mn-lt"/>
                          <a:ea typeface="MS Mincho"/>
                          <a:cs typeface="Times New Roman"/>
                        </a:rPr>
                        <a:t>Purpose: </a:t>
                      </a:r>
                      <a:r>
                        <a:rPr lang="en-GB" sz="900">
                          <a:solidFill>
                            <a:schemeClr val="tx1"/>
                          </a:solidFill>
                          <a:effectLst/>
                          <a:latin typeface="+mn-lt"/>
                          <a:ea typeface="MS Mincho"/>
                          <a:cs typeface="Times New Roman"/>
                        </a:rPr>
                        <a:t> </a:t>
                      </a:r>
                      <a:r>
                        <a:rPr lang="en-GB" sz="900" b="0" i="0" u="none" strike="noStrike" noProof="0">
                          <a:solidFill>
                            <a:schemeClr val="tx1"/>
                          </a:solidFill>
                          <a:effectLst/>
                        </a:rPr>
                        <a:t>I can write sentences that are consistently matched to purpose.</a:t>
                      </a:r>
                      <a:endParaRPr lang="en-GB" sz="900" b="0" i="0" u="none" strike="noStrike" noProof="0">
                        <a:solidFill>
                          <a:schemeClr val="tx1"/>
                        </a:solidFill>
                        <a:effectLst/>
                        <a:latin typeface="Calibri"/>
                        <a:ea typeface="Calibri"/>
                        <a:cs typeface="Calibri"/>
                      </a:endParaRPr>
                    </a:p>
                    <a:p>
                      <a:pPr marL="171450" lvl="0" indent="-171450">
                        <a:spcAft>
                          <a:spcPts val="0"/>
                        </a:spcAft>
                        <a:buFont typeface="Arial" panose="020B0604020202020204" pitchFamily="34" charset="0"/>
                        <a:buChar char="•"/>
                      </a:pPr>
                      <a:r>
                        <a:rPr lang="en-GB" sz="900" b="1">
                          <a:solidFill>
                            <a:schemeClr val="tx1"/>
                          </a:solidFill>
                          <a:effectLst/>
                          <a:latin typeface="+mn-lt"/>
                          <a:ea typeface="MS Mincho"/>
                          <a:cs typeface="Times New Roman"/>
                        </a:rPr>
                        <a:t>Literary devices: </a:t>
                      </a:r>
                      <a:r>
                        <a:rPr lang="en-US" sz="900" b="0" i="0" u="none" strike="noStrike" noProof="0">
                          <a:solidFill>
                            <a:schemeClr val="tx1"/>
                          </a:solidFill>
                          <a:effectLst/>
                        </a:rPr>
                        <a:t>I can use multiple literary devices for effect. </a:t>
                      </a:r>
                    </a:p>
                    <a:p>
                      <a:pPr marL="171450" lvl="0" indent="-171450">
                        <a:spcAft>
                          <a:spcPts val="0"/>
                        </a:spcAft>
                        <a:buFont typeface="Arial" panose="020B0604020202020204" pitchFamily="34" charset="0"/>
                        <a:buChar char="•"/>
                      </a:pPr>
                      <a:r>
                        <a:rPr lang="en-GB" sz="900" b="1" i="0" u="none" strike="noStrike" noProof="0">
                          <a:solidFill>
                            <a:schemeClr val="tx1"/>
                          </a:solidFill>
                          <a:effectLst/>
                          <a:latin typeface="Calibri"/>
                          <a:ea typeface="Calibri"/>
                          <a:cs typeface="Calibri"/>
                        </a:rPr>
                        <a:t>Vocabulary:</a:t>
                      </a:r>
                      <a:r>
                        <a:rPr lang="en-GB" sz="900" b="0" i="0" u="none" strike="noStrike" noProof="0">
                          <a:solidFill>
                            <a:schemeClr val="tx1"/>
                          </a:solidFill>
                          <a:effectLst/>
                          <a:latin typeface="Calibri"/>
                          <a:ea typeface="Calibri"/>
                          <a:cs typeface="Calibri"/>
                        </a:rPr>
                        <a:t> I can use complex vocabulary with confidence. </a:t>
                      </a:r>
                    </a:p>
                    <a:p>
                      <a:pPr marL="171450" lvl="0" indent="-171450">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Structural features: </a:t>
                      </a:r>
                      <a:r>
                        <a:rPr lang="en-GB" sz="900" b="0" i="0" u="none" strike="noStrike" noProof="0">
                          <a:solidFill>
                            <a:schemeClr val="tx1"/>
                          </a:solidFill>
                          <a:effectLst/>
                          <a:latin typeface="Calibri"/>
                          <a:ea typeface="Calibri"/>
                          <a:cs typeface="Calibri"/>
                        </a:rPr>
                        <a:t>I can use paragraphs to organise ideas with links across paragraphs. </a:t>
                      </a:r>
                    </a:p>
                    <a:p>
                      <a:pPr marL="171450" lvl="0" indent="-171450">
                        <a:spcAft>
                          <a:spcPts val="0"/>
                        </a:spcAft>
                        <a:buFont typeface="Arial" panose="020B0604020202020204" pitchFamily="34" charset="0"/>
                        <a:buChar char="•"/>
                      </a:pPr>
                      <a:r>
                        <a:rPr lang="en-GB" sz="900" b="1" i="0" u="none" strike="noStrike" noProof="0">
                          <a:solidFill>
                            <a:schemeClr val="tx1"/>
                          </a:solidFill>
                          <a:effectLst/>
                          <a:latin typeface="Calibri"/>
                          <a:ea typeface="Calibri"/>
                          <a:cs typeface="Calibri"/>
                        </a:rPr>
                        <a:t>Spelling: </a:t>
                      </a:r>
                      <a:r>
                        <a:rPr lang="en-GB" sz="900" b="0" i="0" u="none" strike="noStrike" noProof="0">
                          <a:solidFill>
                            <a:schemeClr val="tx1"/>
                          </a:solidFill>
                          <a:effectLst/>
                          <a:latin typeface="Calibri"/>
                          <a:ea typeface="Calibri"/>
                          <a:cs typeface="Calibri"/>
                        </a:rPr>
                        <a:t>I can spell advanced words correctly. </a:t>
                      </a:r>
                      <a:endParaRPr lang="en-GB" b="1"/>
                    </a:p>
                    <a:p>
                      <a:pPr marL="171450" indent="-171450">
                        <a:spcAft>
                          <a:spcPts val="0"/>
                        </a:spcAft>
                        <a:buFont typeface="Arial" panose="020B0604020202020204" pitchFamily="34" charset="0"/>
                        <a:buChar char="•"/>
                      </a:pPr>
                      <a:r>
                        <a:rPr lang="en-GB" sz="900" b="1">
                          <a:solidFill>
                            <a:schemeClr val="tx1"/>
                          </a:solidFill>
                          <a:effectLst/>
                          <a:latin typeface="+mn-lt"/>
                          <a:ea typeface="MS Mincho"/>
                          <a:cs typeface="Times New Roman"/>
                        </a:rPr>
                        <a:t>Punctuation</a:t>
                      </a:r>
                      <a:r>
                        <a:rPr lang="en-GB" sz="900">
                          <a:solidFill>
                            <a:schemeClr val="tx1"/>
                          </a:solidFill>
                          <a:effectLst/>
                          <a:latin typeface="+mn-lt"/>
                          <a:ea typeface="MS Mincho"/>
                          <a:cs typeface="Times New Roman"/>
                        </a:rPr>
                        <a:t>: I can use accurate and varied punctuation.</a:t>
                      </a:r>
                    </a:p>
                    <a:p>
                      <a:pPr marL="171450" lvl="0" indent="-171450">
                        <a:spcAft>
                          <a:spcPts val="0"/>
                        </a:spcAft>
                        <a:buFont typeface="Arial" panose="020B0604020202020204" pitchFamily="34" charset="0"/>
                        <a:buChar char="•"/>
                      </a:pPr>
                      <a:r>
                        <a:rPr lang="en-GB" sz="900" b="1" i="0" u="none" strike="noStrike" noProof="0">
                          <a:solidFill>
                            <a:schemeClr val="tx1"/>
                          </a:solidFill>
                          <a:effectLst/>
                          <a:latin typeface="Calibri"/>
                          <a:ea typeface="Calibri"/>
                          <a:cs typeface="Calibri"/>
                        </a:rPr>
                        <a:t>Sentences:</a:t>
                      </a:r>
                      <a:r>
                        <a:rPr lang="en-GB" sz="900" b="0" i="0" u="none" strike="noStrike" noProof="0">
                          <a:solidFill>
                            <a:schemeClr val="tx1"/>
                          </a:solidFill>
                          <a:effectLst/>
                          <a:latin typeface="Calibri"/>
                          <a:ea typeface="Calibri"/>
                          <a:cs typeface="Calibri"/>
                        </a:rPr>
                        <a:t> I can use a wide range of sentences types with varied openings.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78869647"/>
                  </a:ext>
                </a:extLst>
              </a:tr>
            </a:tbl>
          </a:graphicData>
        </a:graphic>
      </p:graphicFrame>
      <p:pic>
        <p:nvPicPr>
          <p:cNvPr id="11" name="Picture 5" descr="A picture containing logo&#10;&#10;Description automatically generated">
            <a:extLst>
              <a:ext uri="{FF2B5EF4-FFF2-40B4-BE49-F238E27FC236}">
                <a16:creationId xmlns:a16="http://schemas.microsoft.com/office/drawing/2014/main" id="{1A90A914-FCF4-4186-9111-D6F2BB95A7B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325598" y="8667789"/>
            <a:ext cx="1361478" cy="347764"/>
          </a:xfrm>
          <a:prstGeom prst="rect">
            <a:avLst/>
          </a:prstGeom>
        </p:spPr>
      </p:pic>
    </p:spTree>
    <p:extLst>
      <p:ext uri="{BB962C8B-B14F-4D97-AF65-F5344CB8AC3E}">
        <p14:creationId xmlns:p14="http://schemas.microsoft.com/office/powerpoint/2010/main" val="1235740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21A87-1105-417A-A005-BFA3D15E3E16}"/>
              </a:ext>
            </a:extLst>
          </p:cNvPr>
          <p:cNvSpPr>
            <a:spLocks noGrp="1"/>
          </p:cNvSpPr>
          <p:nvPr>
            <p:ph type="title"/>
          </p:nvPr>
        </p:nvSpPr>
        <p:spPr>
          <a:xfrm>
            <a:off x="234176" y="486837"/>
            <a:ext cx="6356195" cy="1040880"/>
          </a:xfrm>
          <a:ln>
            <a:solidFill>
              <a:schemeClr val="tx1"/>
            </a:solidFill>
          </a:ln>
        </p:spPr>
        <p:txBody>
          <a:bodyPr>
            <a:normAutofit/>
          </a:bodyPr>
          <a:lstStyle/>
          <a:p>
            <a:r>
              <a:rPr lang="en-GB"/>
              <a:t>Topic: Greek Mythology</a:t>
            </a:r>
            <a:br>
              <a:rPr lang="en-GB"/>
            </a:br>
            <a:r>
              <a:rPr lang="en-GB" sz="2200" i="1"/>
              <a:t>Autumn Term 1 Golden Nuggets and Work Hard</a:t>
            </a:r>
          </a:p>
        </p:txBody>
      </p:sp>
      <p:graphicFrame>
        <p:nvGraphicFramePr>
          <p:cNvPr id="4" name="Content Placeholder 3">
            <a:extLst>
              <a:ext uri="{FF2B5EF4-FFF2-40B4-BE49-F238E27FC236}">
                <a16:creationId xmlns:a16="http://schemas.microsoft.com/office/drawing/2014/main" id="{EB3B03C3-3BBC-4A1B-877C-70BE28835194}"/>
              </a:ext>
            </a:extLst>
          </p:cNvPr>
          <p:cNvGraphicFramePr>
            <a:graphicFrameLocks noGrp="1"/>
          </p:cNvGraphicFramePr>
          <p:nvPr>
            <p:ph idx="1"/>
            <p:extLst>
              <p:ext uri="{D42A27DB-BD31-4B8C-83A1-F6EECF244321}">
                <p14:modId xmlns:p14="http://schemas.microsoft.com/office/powerpoint/2010/main" val="2599067873"/>
              </p:ext>
            </p:extLst>
          </p:nvPr>
        </p:nvGraphicFramePr>
        <p:xfrm>
          <a:off x="234176" y="1728850"/>
          <a:ext cx="6356195" cy="7328457"/>
        </p:xfrm>
        <a:graphic>
          <a:graphicData uri="http://schemas.openxmlformats.org/drawingml/2006/table">
            <a:tbl>
              <a:tblPr firstRow="1" bandRow="1">
                <a:tableStyleId>{5C22544A-7EE6-4342-B048-85BDC9FD1C3A}</a:tableStyleId>
              </a:tblPr>
              <a:tblGrid>
                <a:gridCol w="749582">
                  <a:extLst>
                    <a:ext uri="{9D8B030D-6E8A-4147-A177-3AD203B41FA5}">
                      <a16:colId xmlns:a16="http://schemas.microsoft.com/office/drawing/2014/main" val="518191240"/>
                    </a:ext>
                  </a:extLst>
                </a:gridCol>
                <a:gridCol w="2599537">
                  <a:extLst>
                    <a:ext uri="{9D8B030D-6E8A-4147-A177-3AD203B41FA5}">
                      <a16:colId xmlns:a16="http://schemas.microsoft.com/office/drawing/2014/main" val="1227018231"/>
                    </a:ext>
                  </a:extLst>
                </a:gridCol>
                <a:gridCol w="3007076">
                  <a:extLst>
                    <a:ext uri="{9D8B030D-6E8A-4147-A177-3AD203B41FA5}">
                      <a16:colId xmlns:a16="http://schemas.microsoft.com/office/drawing/2014/main" val="2891100115"/>
                    </a:ext>
                  </a:extLst>
                </a:gridCol>
              </a:tblGrid>
              <a:tr h="571315">
                <a:tc>
                  <a:txBody>
                    <a:bodyPr/>
                    <a:lstStyle/>
                    <a:p>
                      <a:pPr algn="ctr"/>
                      <a:endParaRPr lang="en-GB">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GB">
                          <a:solidFill>
                            <a:schemeClr val="tx1"/>
                          </a:solidFill>
                        </a:rPr>
                        <a:t>Golden Nugget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GB">
                          <a:solidFill>
                            <a:schemeClr val="tx1"/>
                          </a:solidFill>
                        </a:rPr>
                        <a:t>Work Hard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91062025"/>
                  </a:ext>
                </a:extLst>
              </a:tr>
              <a:tr h="330041">
                <a:tc rowSpan="3">
                  <a:txBody>
                    <a:bodyPr/>
                    <a:lstStyle/>
                    <a:p>
                      <a:pPr algn="ctr"/>
                      <a:r>
                        <a:rPr lang="en-GB">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900" b="1" kern="1200">
                          <a:solidFill>
                            <a:schemeClr val="tx1"/>
                          </a:solidFill>
                          <a:effectLst/>
                          <a:latin typeface="Calibri"/>
                          <a:ea typeface="Calibri"/>
                          <a:cs typeface="Calibri"/>
                        </a:rPr>
                        <a:t>Emerging (catching up): </a:t>
                      </a:r>
                      <a:r>
                        <a:rPr lang="en-GB" sz="900" b="0" i="0" u="none" strike="noStrike" kern="1200" noProof="0">
                          <a:solidFill>
                            <a:schemeClr val="tx1"/>
                          </a:solidFill>
                          <a:effectLst/>
                          <a:latin typeface="Calibri"/>
                          <a:ea typeface="Calibri"/>
                          <a:cs typeface="Calibri"/>
                        </a:rPr>
                        <a:t>To learn about Greek myths and their history. </a:t>
                      </a:r>
                      <a:endParaRPr lang="en-GB" sz="900" b="1" kern="1200">
                        <a:solidFill>
                          <a:schemeClr val="tx1"/>
                        </a:solidFill>
                        <a:effectLst/>
                        <a:latin typeface="Calibri"/>
                        <a:ea typeface="Calibri"/>
                        <a:cs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0" cap="flat" cmpd="sng" algn="ctr">
                      <a:noFill/>
                      <a:prstDash val="solid"/>
                      <a:round/>
                      <a:headEnd type="none" w="med" len="med"/>
                      <a:tailEnd type="none" w="med" len="med"/>
                    </a:lnB>
                    <a:noFill/>
                  </a:tcPr>
                </a:tc>
                <a:tc rowSpan="3">
                  <a:txBody>
                    <a:bodyPr/>
                    <a:lstStyle/>
                    <a:p>
                      <a:pPr algn="l" fontAlgn="b"/>
                      <a:r>
                        <a:rPr lang="en-GB" sz="1350" kern="1200">
                          <a:solidFill>
                            <a:schemeClr val="tx1"/>
                          </a:solidFill>
                          <a:effectLst/>
                          <a:latin typeface="+mn-lt"/>
                          <a:ea typeface="+mn-ea"/>
                          <a:cs typeface="+mn-cs"/>
                        </a:rPr>
                        <a:t>Big Write: Creative Writing on describing a Greek monster/god </a:t>
                      </a:r>
                      <a:endParaRPr lang="en-GB" sz="1100" b="0" i="0" u="none" strike="noStrike">
                        <a:solidFill>
                          <a:schemeClr val="tx1"/>
                        </a:solidFill>
                        <a:effectLst/>
                        <a:latin typeface="Calibri" panose="020F0502020204030204" pitchFamily="34" charset="0"/>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7403369"/>
                  </a:ext>
                </a:extLst>
              </a:tr>
              <a:tr h="239661">
                <a:tc vMerge="1">
                  <a:txBody>
                    <a:bodyPr/>
                    <a:lstStyle/>
                    <a:p>
                      <a:pPr algn="ctr"/>
                      <a:endParaRPr lang="en-GB">
                        <a:solidFill>
                          <a:schemeClr val="tx1"/>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buNone/>
                      </a:pPr>
                      <a:r>
                        <a:rPr lang="en-GB" sz="900" b="1" i="0" u="none" strike="noStrike" kern="1200" noProof="0">
                          <a:solidFill>
                            <a:schemeClr val="tx1"/>
                          </a:solidFill>
                          <a:effectLst/>
                          <a:latin typeface="Calibri"/>
                          <a:ea typeface="Calibri"/>
                          <a:cs typeface="Calibri"/>
                        </a:rPr>
                        <a:t>Achieving (keeping up):</a:t>
                      </a:r>
                      <a:r>
                        <a:rPr lang="en-GB" sz="900" b="0" i="0" u="none" strike="noStrike" kern="1200" noProof="0">
                          <a:solidFill>
                            <a:schemeClr val="tx1"/>
                          </a:solidFill>
                          <a:effectLst/>
                          <a:latin typeface="Calibri"/>
                          <a:ea typeface="Calibri"/>
                          <a:cs typeface="Calibri"/>
                        </a:rPr>
                        <a:t> To understand the conventions and history of Greek Myths</a:t>
                      </a:r>
                      <a:endParaRPr lang="en-US" sz="900">
                        <a:latin typeface="Calibri"/>
                        <a:ea typeface="Calibri"/>
                        <a:cs typeface="Calibri"/>
                      </a:endParaRPr>
                    </a:p>
                  </a:txBody>
                  <a:tcPr marL="9524" marR="9524" marT="9524" anchor="ctr">
                    <a:lnL w="12700">
                      <a:solidFill>
                        <a:schemeClr val="tx1"/>
                      </a:solidFill>
                    </a:lnL>
                    <a:lnR w="12700">
                      <a:solidFill>
                        <a:schemeClr val="tx1"/>
                      </a:solidFill>
                    </a:lnR>
                    <a:lnT w="0">
                      <a:noFill/>
                    </a:lnT>
                    <a:lnB w="0">
                      <a:noFill/>
                    </a:lnB>
                    <a:noFill/>
                  </a:tcPr>
                </a:tc>
                <a:tc vMerge="1">
                  <a:txBody>
                    <a:bodyPr/>
                    <a:lstStyle/>
                    <a:p>
                      <a:pPr algn="l" fontAlgn="b"/>
                      <a:endParaRPr lang="en-GB" sz="1100" b="0" i="0" u="none" strike="noStrike">
                        <a:solidFill>
                          <a:schemeClr val="tx1"/>
                        </a:solidFill>
                        <a:effectLst/>
                        <a:latin typeface="Calibri" panose="020F0502020204030204" pitchFamily="34" charset="0"/>
                      </a:endParaRPr>
                    </a:p>
                  </a:txBody>
                  <a:tcPr marL="9524" marR="9524" marT="9524"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554748815"/>
                  </a:ext>
                </a:extLst>
              </a:tr>
              <a:tr h="561473">
                <a:tc vMerge="1">
                  <a:txBody>
                    <a:bodyPr/>
                    <a:lstStyle/>
                    <a:p>
                      <a:pPr algn="ctr"/>
                      <a:endParaRPr lang="en-GB">
                        <a:solidFill>
                          <a:schemeClr val="tx1"/>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buNone/>
                      </a:pPr>
                      <a:r>
                        <a:rPr lang="en-GB" sz="900" b="1" kern="1200">
                          <a:solidFill>
                            <a:schemeClr val="tx1"/>
                          </a:solidFill>
                          <a:effectLst/>
                          <a:latin typeface="Calibri"/>
                          <a:ea typeface="Calibri"/>
                          <a:cs typeface="Calibri"/>
                        </a:rPr>
                        <a:t>Excelling (going beyond): </a:t>
                      </a:r>
                      <a:r>
                        <a:rPr lang="en-GB" sz="900" b="0" i="0" u="none" strike="noStrike" kern="1200" noProof="0">
                          <a:solidFill>
                            <a:schemeClr val="tx1"/>
                          </a:solidFill>
                          <a:effectLst/>
                          <a:latin typeface="Calibri"/>
                          <a:ea typeface="Calibri"/>
                          <a:cs typeface="Calibri"/>
                        </a:rPr>
                        <a:t>To comprehend the conventions and social relevance of Greek mythology. </a:t>
                      </a:r>
                      <a:endParaRPr lang="en-US" sz="900">
                        <a:latin typeface="Calibri"/>
                        <a:ea typeface="Calibri"/>
                        <a:cs typeface="Calibri"/>
                      </a:endParaRPr>
                    </a:p>
                  </a:txBody>
                  <a:tcPr marL="9524" marR="9524" marT="9524" anchor="ctr">
                    <a:lnL w="12700">
                      <a:solidFill>
                        <a:schemeClr val="tx1"/>
                      </a:solidFill>
                    </a:lnL>
                    <a:lnR w="12700">
                      <a:solidFill>
                        <a:schemeClr val="tx1"/>
                      </a:solidFill>
                    </a:lnR>
                    <a:lnT w="0">
                      <a:noFill/>
                    </a:lnT>
                    <a:lnB w="12700">
                      <a:solidFill>
                        <a:schemeClr val="tx1"/>
                      </a:solidFill>
                    </a:lnB>
                    <a:noFill/>
                  </a:tcPr>
                </a:tc>
                <a:tc vMerge="1">
                  <a:txBody>
                    <a:bodyPr/>
                    <a:lstStyle/>
                    <a:p>
                      <a:pPr algn="l" fontAlgn="b"/>
                      <a:endParaRPr lang="en-GB" sz="1100" b="0" i="0" u="none" strike="noStrike">
                        <a:solidFill>
                          <a:schemeClr val="tx1"/>
                        </a:solidFill>
                        <a:effectLst/>
                        <a:latin typeface="Calibri" panose="020F0502020204030204" pitchFamily="34" charset="0"/>
                      </a:endParaRPr>
                    </a:p>
                  </a:txBody>
                  <a:tcPr marL="9524" marR="9524" marT="9524"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1498488127"/>
                  </a:ext>
                </a:extLst>
              </a:tr>
              <a:tr h="249543">
                <a:tc rowSpan="3">
                  <a:txBody>
                    <a:bodyPr/>
                    <a:lstStyle/>
                    <a:p>
                      <a:pPr algn="ctr"/>
                      <a:r>
                        <a:rPr lang="en-GB">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a:lnSpc>
                          <a:spcPct val="100000"/>
                        </a:lnSpc>
                        <a:spcBef>
                          <a:spcPts val="0"/>
                        </a:spcBef>
                        <a:spcAft>
                          <a:spcPts val="0"/>
                        </a:spcAft>
                        <a:buNone/>
                      </a:pPr>
                      <a:r>
                        <a:rPr lang="en-GB" sz="900" b="1" i="0" u="none" strike="noStrike" kern="1200" noProof="0">
                          <a:solidFill>
                            <a:schemeClr val="tx1"/>
                          </a:solidFill>
                          <a:effectLst/>
                          <a:latin typeface="Calibri"/>
                          <a:ea typeface="Calibri"/>
                          <a:cs typeface="Calibri"/>
                        </a:rPr>
                        <a:t>Emerging (catching up): </a:t>
                      </a:r>
                      <a:r>
                        <a:rPr lang="en-GB" sz="900" b="0" i="0" u="none" strike="noStrike" kern="1200" noProof="0">
                          <a:solidFill>
                            <a:schemeClr val="tx1"/>
                          </a:solidFill>
                          <a:effectLst/>
                          <a:latin typeface="Calibri"/>
                          <a:ea typeface="Calibri"/>
                          <a:cs typeface="Calibri"/>
                        </a:rPr>
                        <a:t>To understand how Odysseus is not a perfect hero.</a:t>
                      </a:r>
                      <a:endParaRPr lang="en-US" sz="900">
                        <a:latin typeface="Calibri"/>
                        <a:ea typeface="Calibri"/>
                        <a:cs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0" cap="flat" cmpd="sng" algn="ctr">
                      <a:noFill/>
                      <a:prstDash val="solid"/>
                      <a:round/>
                      <a:headEnd type="none" w="med" len="med"/>
                      <a:tailEnd type="none" w="med" len="med"/>
                    </a:lnB>
                    <a:noFill/>
                  </a:tcPr>
                </a:tc>
                <a:tc rowSpan="3">
                  <a:txBody>
                    <a:bodyPr/>
                    <a:lstStyle/>
                    <a:p>
                      <a:pPr marL="0" marR="0" lvl="0" indent="0" algn="l" rtl="0" eaLnBrk="1" fontAlgn="b" latinLnBrk="0" hangingPunct="1">
                        <a:lnSpc>
                          <a:spcPct val="100000"/>
                        </a:lnSpc>
                        <a:spcBef>
                          <a:spcPts val="0"/>
                        </a:spcBef>
                        <a:spcAft>
                          <a:spcPts val="0"/>
                        </a:spcAft>
                        <a:buClrTx/>
                        <a:buSzTx/>
                        <a:buFontTx/>
                        <a:buNone/>
                      </a:pPr>
                      <a:r>
                        <a:rPr lang="en-GB" sz="1400" kern="1200">
                          <a:solidFill>
                            <a:schemeClr val="tx1"/>
                          </a:solidFill>
                          <a:effectLst/>
                          <a:latin typeface="Calibri"/>
                          <a:ea typeface="+mn-ea"/>
                          <a:cs typeface="Calibri"/>
                        </a:rPr>
                        <a:t>Big Write: How does Homer present Odysseus?</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7274203"/>
                  </a:ext>
                </a:extLst>
              </a:tr>
              <a:tr h="249543">
                <a:tc vMerge="1">
                  <a:txBody>
                    <a:bodyPr/>
                    <a:lstStyle/>
                    <a:p>
                      <a:pPr algn="ctr"/>
                      <a:endParaRPr lang="en-GB">
                        <a:solidFill>
                          <a:schemeClr val="tx1"/>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lgn="l">
                        <a:lnSpc>
                          <a:spcPct val="100000"/>
                        </a:lnSpc>
                        <a:spcBef>
                          <a:spcPts val="0"/>
                        </a:spcBef>
                        <a:spcAft>
                          <a:spcPts val="0"/>
                        </a:spcAft>
                        <a:buNone/>
                      </a:pPr>
                      <a:r>
                        <a:rPr lang="en-GB" sz="900" b="1" i="0" u="none" strike="noStrike" kern="1200" noProof="0">
                          <a:solidFill>
                            <a:schemeClr val="tx1"/>
                          </a:solidFill>
                          <a:effectLst/>
                          <a:latin typeface="Calibri"/>
                          <a:ea typeface="Calibri"/>
                          <a:cs typeface="Calibri"/>
                        </a:rPr>
                        <a:t>Achieving:</a:t>
                      </a:r>
                      <a:r>
                        <a:rPr lang="en-GB" sz="900" b="0" i="0" u="none" strike="noStrike" kern="1200" noProof="0">
                          <a:solidFill>
                            <a:schemeClr val="tx1"/>
                          </a:solidFill>
                          <a:effectLst/>
                          <a:latin typeface="Calibri"/>
                          <a:ea typeface="Calibri"/>
                          <a:cs typeface="Calibri"/>
                        </a:rPr>
                        <a:t> To understand how Odysseus is shown as a hero with weaknesses. </a:t>
                      </a:r>
                      <a:endParaRPr lang="en-US" sz="900">
                        <a:latin typeface="Calibri"/>
                        <a:ea typeface="Calibri"/>
                        <a:cs typeface="Calibri"/>
                      </a:endParaRPr>
                    </a:p>
                  </a:txBody>
                  <a:tcPr marL="9524" marR="9524" marT="9524" anchor="ctr">
                    <a:lnL w="12700">
                      <a:solidFill>
                        <a:schemeClr val="tx1"/>
                      </a:solidFill>
                    </a:lnL>
                    <a:lnR w="12700">
                      <a:solidFill>
                        <a:schemeClr val="tx1"/>
                      </a:solidFill>
                    </a:lnR>
                    <a:lnT w="0">
                      <a:noFill/>
                    </a:lnT>
                    <a:lnB w="0">
                      <a:noFill/>
                    </a:lnB>
                    <a:noFill/>
                  </a:tcPr>
                </a:tc>
                <a:tc vMerge="1">
                  <a:txBody>
                    <a:bodyPr/>
                    <a:lstStyle/>
                    <a:p>
                      <a:pPr marL="0" marR="0" lvl="0" indent="0" algn="l" defTabSz="685800" rtl="0" eaLnBrk="1" fontAlgn="b" latinLnBrk="0" hangingPunct="1">
                        <a:lnSpc>
                          <a:spcPct val="100000"/>
                        </a:lnSpc>
                        <a:spcBef>
                          <a:spcPts val="0"/>
                        </a:spcBef>
                        <a:spcAft>
                          <a:spcPts val="0"/>
                        </a:spcAft>
                        <a:buClrTx/>
                        <a:buSzTx/>
                        <a:buFontTx/>
                        <a:buNone/>
                        <a:tabLst/>
                        <a:defRPr/>
                      </a:pPr>
                      <a:endParaRPr lang="en-GB" sz="1400" b="0" i="0" u="none" strike="noStrike">
                        <a:solidFill>
                          <a:schemeClr val="tx1"/>
                        </a:solidFill>
                        <a:effectLst/>
                        <a:latin typeface="Calibri"/>
                        <a:cs typeface="Calibri"/>
                      </a:endParaRPr>
                    </a:p>
                  </a:txBody>
                  <a:tcPr marL="9524" marR="9524" marT="9524"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944952928"/>
                  </a:ext>
                </a:extLst>
              </a:tr>
              <a:tr h="249543">
                <a:tc vMerge="1">
                  <a:txBody>
                    <a:bodyPr/>
                    <a:lstStyle/>
                    <a:p>
                      <a:pPr algn="ctr"/>
                      <a:endParaRPr lang="en-GB">
                        <a:solidFill>
                          <a:schemeClr val="tx1"/>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marL="0" lvl="0" indent="0" algn="l">
                        <a:lnSpc>
                          <a:spcPct val="100000"/>
                        </a:lnSpc>
                        <a:spcBef>
                          <a:spcPts val="0"/>
                        </a:spcBef>
                        <a:spcAft>
                          <a:spcPts val="0"/>
                        </a:spcAft>
                        <a:buNone/>
                      </a:pPr>
                      <a:r>
                        <a:rPr lang="en-GB" sz="900" b="1" kern="1200">
                          <a:solidFill>
                            <a:schemeClr val="tx1"/>
                          </a:solidFill>
                          <a:effectLst/>
                          <a:latin typeface="Calibri"/>
                          <a:ea typeface="Calibri"/>
                          <a:cs typeface="Calibri"/>
                        </a:rPr>
                        <a:t>Excelling: </a:t>
                      </a:r>
                      <a:r>
                        <a:rPr lang="en-GB" sz="900" b="0" i="0" u="none" strike="noStrike" kern="1200" noProof="0">
                          <a:solidFill>
                            <a:schemeClr val="tx1"/>
                          </a:solidFill>
                          <a:effectLst/>
                          <a:latin typeface="Calibri"/>
                          <a:ea typeface="Calibri"/>
                          <a:cs typeface="Calibri"/>
                        </a:rPr>
                        <a:t>To analyse how Odysseus is portrayed as a flawed and imperfect hero. </a:t>
                      </a:r>
                      <a:endParaRPr lang="en-GB" sz="900" b="1" kern="1200">
                        <a:solidFill>
                          <a:schemeClr val="tx1"/>
                        </a:solidFill>
                        <a:effectLst/>
                        <a:latin typeface="Calibri"/>
                        <a:ea typeface="Calibri"/>
                        <a:cs typeface="Calibri"/>
                      </a:endParaRPr>
                    </a:p>
                  </a:txBody>
                  <a:tcPr marL="9524" marR="9524" marT="9524" anchor="ctr">
                    <a:lnL w="12700">
                      <a:solidFill>
                        <a:schemeClr val="tx1"/>
                      </a:solidFill>
                    </a:lnL>
                    <a:lnR w="12700">
                      <a:solidFill>
                        <a:schemeClr val="tx1"/>
                      </a:solidFill>
                    </a:lnR>
                    <a:lnT w="0">
                      <a:noFill/>
                    </a:lnT>
                    <a:lnB w="12700">
                      <a:solidFill>
                        <a:schemeClr val="tx1"/>
                      </a:solidFill>
                    </a:lnB>
                    <a:noFill/>
                  </a:tcPr>
                </a:tc>
                <a:tc vMerge="1">
                  <a:txBody>
                    <a:bodyPr/>
                    <a:lstStyle/>
                    <a:p>
                      <a:pPr marL="0" marR="0" lvl="0" indent="0" algn="l" defTabSz="685800" rtl="0" eaLnBrk="1" fontAlgn="b" latinLnBrk="0" hangingPunct="1">
                        <a:lnSpc>
                          <a:spcPct val="100000"/>
                        </a:lnSpc>
                        <a:spcBef>
                          <a:spcPts val="0"/>
                        </a:spcBef>
                        <a:spcAft>
                          <a:spcPts val="0"/>
                        </a:spcAft>
                        <a:buClrTx/>
                        <a:buSzTx/>
                        <a:buFontTx/>
                        <a:buNone/>
                        <a:tabLst/>
                        <a:defRPr/>
                      </a:pPr>
                      <a:endParaRPr lang="en-GB" sz="1400" b="0" i="0" u="none" strike="noStrike">
                        <a:solidFill>
                          <a:schemeClr val="tx1"/>
                        </a:solidFill>
                        <a:effectLst/>
                        <a:latin typeface="Calibri"/>
                        <a:cs typeface="Calibri"/>
                      </a:endParaRPr>
                    </a:p>
                  </a:txBody>
                  <a:tcPr marL="9524" marR="9524" marT="9524"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4030357234"/>
                  </a:ext>
                </a:extLst>
              </a:tr>
              <a:tr h="343122">
                <a:tc rowSpan="3">
                  <a:txBody>
                    <a:bodyPr/>
                    <a:lstStyle/>
                    <a:p>
                      <a:pPr algn="ctr"/>
                      <a:r>
                        <a:rPr lang="en-GB">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900" b="1" i="0" u="none" strike="noStrike" kern="1200" noProof="0">
                          <a:solidFill>
                            <a:schemeClr val="tx1"/>
                          </a:solidFill>
                          <a:effectLst/>
                          <a:latin typeface="Calibri"/>
                          <a:ea typeface="Calibri"/>
                          <a:cs typeface="Calibri"/>
                        </a:rPr>
                        <a:t>Emerging (catching up): </a:t>
                      </a:r>
                      <a:r>
                        <a:rPr lang="en-GB" sz="900" b="0" i="0" u="none" strike="noStrike" kern="1200" noProof="0">
                          <a:solidFill>
                            <a:schemeClr val="tx1"/>
                          </a:solidFill>
                          <a:effectLst/>
                          <a:latin typeface="Calibri"/>
                          <a:ea typeface="Calibri"/>
                          <a:cs typeface="Calibri"/>
                        </a:rPr>
                        <a:t>To understand how the </a:t>
                      </a:r>
                      <a:r>
                        <a:rPr lang="en-GB" sz="900" b="0" i="0" u="none" strike="noStrike" kern="1200" noProof="0" err="1">
                          <a:solidFill>
                            <a:schemeClr val="tx1"/>
                          </a:solidFill>
                          <a:effectLst/>
                          <a:latin typeface="Calibri"/>
                          <a:ea typeface="Calibri"/>
                          <a:cs typeface="Calibri"/>
                        </a:rPr>
                        <a:t>Laestrygonians</a:t>
                      </a:r>
                      <a:r>
                        <a:rPr lang="en-GB" sz="900" b="0" i="0" u="none" strike="noStrike" kern="1200" noProof="0">
                          <a:solidFill>
                            <a:schemeClr val="tx1"/>
                          </a:solidFill>
                          <a:effectLst/>
                          <a:latin typeface="Calibri"/>
                          <a:ea typeface="Calibri"/>
                          <a:cs typeface="Calibri"/>
                        </a:rPr>
                        <a:t> are shown as animal-like.</a:t>
                      </a:r>
                      <a:endParaRPr lang="en-GB" sz="900" b="0" i="0" u="none" strike="noStrike" kern="1200">
                        <a:solidFill>
                          <a:schemeClr val="tx1"/>
                        </a:solidFill>
                        <a:effectLst/>
                        <a:latin typeface="Calibri"/>
                        <a:ea typeface="Calibri"/>
                        <a:cs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0" cap="flat" cmpd="sng" algn="ctr">
                      <a:noFill/>
                      <a:prstDash val="solid"/>
                      <a:round/>
                      <a:headEnd type="none" w="med" len="med"/>
                      <a:tailEnd type="none" w="med" len="med"/>
                    </a:lnB>
                    <a:noFill/>
                  </a:tcPr>
                </a:tc>
                <a:tc rowSpan="3">
                  <a:txBody>
                    <a:bodyPr/>
                    <a:lstStyle/>
                    <a:p>
                      <a:pPr algn="l" fontAlgn="b"/>
                      <a:r>
                        <a:rPr lang="en-GB" sz="1350" kern="1200">
                          <a:solidFill>
                            <a:schemeClr val="tx1"/>
                          </a:solidFill>
                          <a:effectLst/>
                          <a:latin typeface="+mn-lt"/>
                          <a:ea typeface="+mn-ea"/>
                          <a:cs typeface="+mn-cs"/>
                        </a:rPr>
                        <a:t>Big Write: How does Homer present the </a:t>
                      </a:r>
                      <a:r>
                        <a:rPr lang="en-GB" sz="1350" kern="1200" err="1">
                          <a:solidFill>
                            <a:schemeClr val="tx1"/>
                          </a:solidFill>
                          <a:effectLst/>
                          <a:latin typeface="+mn-lt"/>
                          <a:ea typeface="+mn-ea"/>
                          <a:cs typeface="+mn-cs"/>
                        </a:rPr>
                        <a:t>Laestrygonians</a:t>
                      </a:r>
                      <a:r>
                        <a:rPr lang="en-GB" sz="1350" kern="1200">
                          <a:solidFill>
                            <a:schemeClr val="tx1"/>
                          </a:solidFill>
                          <a:effectLst/>
                          <a:latin typeface="+mn-lt"/>
                          <a:ea typeface="+mn-ea"/>
                          <a:cs typeface="+mn-cs"/>
                        </a:rPr>
                        <a:t>?</a:t>
                      </a:r>
                      <a:endParaRPr lang="en-GB" sz="1100" b="0" i="0" u="none" strike="noStrike">
                        <a:solidFill>
                          <a:schemeClr val="tx1"/>
                        </a:solidFill>
                        <a:effectLst/>
                        <a:latin typeface="Calibri" panose="020F0502020204030204" pitchFamily="34" charset="0"/>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04642"/>
                  </a:ext>
                </a:extLst>
              </a:tr>
              <a:tr h="343122">
                <a:tc vMerge="1">
                  <a:txBody>
                    <a:bodyPr/>
                    <a:lstStyle/>
                    <a:p>
                      <a:pPr algn="ctr"/>
                      <a:endParaRPr lang="en-GB">
                        <a:solidFill>
                          <a:schemeClr val="tx1"/>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lgn="l">
                        <a:buNone/>
                      </a:pPr>
                      <a:r>
                        <a:rPr lang="en-GB" sz="900" b="1" i="0" u="none" strike="noStrike" kern="1200" noProof="0">
                          <a:solidFill>
                            <a:schemeClr val="tx1"/>
                          </a:solidFill>
                          <a:effectLst/>
                          <a:latin typeface="Calibri"/>
                          <a:ea typeface="Calibri"/>
                          <a:cs typeface="Calibri"/>
                        </a:rPr>
                        <a:t>Achieving (keeping up): </a:t>
                      </a:r>
                      <a:r>
                        <a:rPr lang="en-GB" sz="900" b="0" i="0" u="none" strike="noStrike" kern="1200" noProof="0">
                          <a:solidFill>
                            <a:schemeClr val="tx1"/>
                          </a:solidFill>
                          <a:effectLst/>
                          <a:latin typeface="Calibri"/>
                          <a:ea typeface="Calibri"/>
                          <a:cs typeface="Calibri"/>
                        </a:rPr>
                        <a:t>To understand how the </a:t>
                      </a:r>
                      <a:r>
                        <a:rPr lang="en-GB" sz="900" b="0" i="0" u="none" strike="noStrike" kern="1200" noProof="0" err="1">
                          <a:solidFill>
                            <a:schemeClr val="tx1"/>
                          </a:solidFill>
                          <a:effectLst/>
                          <a:latin typeface="Calibri"/>
                          <a:ea typeface="Calibri"/>
                          <a:cs typeface="Calibri"/>
                        </a:rPr>
                        <a:t>Laestregonians</a:t>
                      </a:r>
                      <a:r>
                        <a:rPr lang="en-GB" sz="900" b="0" i="0" u="none" strike="noStrike" kern="1200" noProof="0">
                          <a:solidFill>
                            <a:schemeClr val="tx1"/>
                          </a:solidFill>
                          <a:effectLst/>
                          <a:latin typeface="Calibri"/>
                          <a:ea typeface="Calibri"/>
                          <a:cs typeface="Calibri"/>
                        </a:rPr>
                        <a:t> are presented as animalistic. </a:t>
                      </a:r>
                      <a:endParaRPr lang="en-US" sz="900">
                        <a:latin typeface="Calibri"/>
                        <a:ea typeface="Calibri"/>
                        <a:cs typeface="Calibri"/>
                      </a:endParaRPr>
                    </a:p>
                  </a:txBody>
                  <a:tcPr marL="9524" marR="9524" marT="9524" anchor="ctr">
                    <a:lnL w="12700">
                      <a:solidFill>
                        <a:schemeClr val="tx1"/>
                      </a:solidFill>
                    </a:lnL>
                    <a:lnR w="12700">
                      <a:solidFill>
                        <a:schemeClr val="tx1"/>
                      </a:solidFill>
                    </a:lnR>
                    <a:lnT w="0">
                      <a:noFill/>
                    </a:lnT>
                    <a:lnB w="0">
                      <a:noFill/>
                    </a:lnB>
                    <a:noFill/>
                  </a:tcPr>
                </a:tc>
                <a:tc vMerge="1">
                  <a:txBody>
                    <a:bodyPr/>
                    <a:lstStyle/>
                    <a:p>
                      <a:pPr algn="l" fontAlgn="b"/>
                      <a:endParaRPr lang="en-GB" sz="1100" b="0" i="0" u="none" strike="noStrike">
                        <a:solidFill>
                          <a:schemeClr val="tx1"/>
                        </a:solidFill>
                        <a:effectLst/>
                        <a:latin typeface="Calibri" panose="020F0502020204030204" pitchFamily="34" charset="0"/>
                      </a:endParaRPr>
                    </a:p>
                  </a:txBody>
                  <a:tcPr marL="9524" marR="9524" marT="9524"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2641562053"/>
                  </a:ext>
                </a:extLst>
              </a:tr>
              <a:tr h="343122">
                <a:tc vMerge="1">
                  <a:txBody>
                    <a:bodyPr/>
                    <a:lstStyle/>
                    <a:p>
                      <a:pPr algn="ctr"/>
                      <a:endParaRPr lang="en-GB">
                        <a:solidFill>
                          <a:schemeClr val="tx1"/>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lgn="l">
                        <a:buNone/>
                      </a:pPr>
                      <a:r>
                        <a:rPr lang="en-GB" sz="900" b="1" i="0" u="none" strike="noStrike" kern="1200" noProof="0">
                          <a:solidFill>
                            <a:schemeClr val="tx1"/>
                          </a:solidFill>
                          <a:effectLst/>
                          <a:latin typeface="Calibri"/>
                          <a:ea typeface="Calibri"/>
                          <a:cs typeface="Calibri"/>
                        </a:rPr>
                        <a:t>Excelling (going beyond):  </a:t>
                      </a:r>
                      <a:r>
                        <a:rPr lang="en-GB" sz="900" b="0" i="0" u="none" strike="noStrike" kern="1200" noProof="0">
                          <a:solidFill>
                            <a:schemeClr val="tx1"/>
                          </a:solidFill>
                          <a:effectLst/>
                          <a:latin typeface="Calibri"/>
                          <a:ea typeface="Calibri"/>
                          <a:cs typeface="Calibri"/>
                        </a:rPr>
                        <a:t>To analyse how the </a:t>
                      </a:r>
                      <a:r>
                        <a:rPr lang="en-GB" sz="900" b="0" i="0" u="none" strike="noStrike" kern="1200" noProof="0" err="1">
                          <a:solidFill>
                            <a:schemeClr val="tx1"/>
                          </a:solidFill>
                          <a:effectLst/>
                          <a:latin typeface="Calibri"/>
                          <a:ea typeface="Calibri"/>
                          <a:cs typeface="Calibri"/>
                        </a:rPr>
                        <a:t>Laestrygonians</a:t>
                      </a:r>
                      <a:r>
                        <a:rPr lang="en-GB" sz="900" b="0" i="0" u="none" strike="noStrike" kern="1200" noProof="0">
                          <a:solidFill>
                            <a:schemeClr val="tx1"/>
                          </a:solidFill>
                          <a:effectLst/>
                          <a:latin typeface="Calibri"/>
                          <a:ea typeface="Calibri"/>
                          <a:cs typeface="Calibri"/>
                        </a:rPr>
                        <a:t> are depicted as animalistic in nature. </a:t>
                      </a:r>
                    </a:p>
                  </a:txBody>
                  <a:tcPr marL="9524" marR="9524" marT="9524" anchor="ctr">
                    <a:lnL w="12700">
                      <a:solidFill>
                        <a:schemeClr val="tx1"/>
                      </a:solidFill>
                    </a:lnL>
                    <a:lnR w="12700">
                      <a:solidFill>
                        <a:schemeClr val="tx1"/>
                      </a:solidFill>
                    </a:lnR>
                    <a:lnT w="0">
                      <a:noFill/>
                    </a:lnT>
                    <a:lnB w="12700">
                      <a:solidFill>
                        <a:schemeClr val="tx1"/>
                      </a:solidFill>
                    </a:lnB>
                    <a:noFill/>
                  </a:tcPr>
                </a:tc>
                <a:tc vMerge="1">
                  <a:txBody>
                    <a:bodyPr/>
                    <a:lstStyle/>
                    <a:p>
                      <a:pPr algn="l" fontAlgn="b"/>
                      <a:endParaRPr lang="en-GB" sz="1100" b="0" i="0" u="none" strike="noStrike">
                        <a:solidFill>
                          <a:schemeClr val="tx1"/>
                        </a:solidFill>
                        <a:effectLst/>
                        <a:latin typeface="Calibri" panose="020F0502020204030204" pitchFamily="34" charset="0"/>
                      </a:endParaRPr>
                    </a:p>
                  </a:txBody>
                  <a:tcPr marL="9524" marR="9524" marT="9524"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370340869"/>
                  </a:ext>
                </a:extLst>
              </a:tr>
              <a:tr h="343122">
                <a:tc rowSpan="3">
                  <a:txBody>
                    <a:bodyPr/>
                    <a:lstStyle/>
                    <a:p>
                      <a:pPr algn="ctr"/>
                      <a:r>
                        <a:rPr lang="en-GB">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900" b="1" i="0" u="none" strike="noStrike" kern="1200" noProof="0">
                          <a:solidFill>
                            <a:schemeClr val="tx1"/>
                          </a:solidFill>
                          <a:effectLst/>
                          <a:latin typeface="Calibri"/>
                          <a:ea typeface="Calibri"/>
                          <a:cs typeface="Calibri"/>
                        </a:rPr>
                        <a:t>Emerging (catching up):  </a:t>
                      </a:r>
                      <a:r>
                        <a:rPr lang="en-GB" sz="900" b="0" i="0" u="none" strike="noStrike" kern="1200" noProof="0">
                          <a:solidFill>
                            <a:schemeClr val="tx1"/>
                          </a:solidFill>
                          <a:effectLst/>
                          <a:latin typeface="Calibri"/>
                          <a:ea typeface="Calibri"/>
                          <a:cs typeface="Calibri"/>
                        </a:rPr>
                        <a:t>To understand how sensory imagery can be used to create atmosphere.</a:t>
                      </a:r>
                      <a:endParaRPr lang="en-US" sz="900">
                        <a:latin typeface="Calibri"/>
                        <a:ea typeface="Calibri"/>
                        <a:cs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0" cap="flat" cmpd="sng" algn="ctr">
                      <a:noFill/>
                      <a:prstDash val="solid"/>
                      <a:round/>
                      <a:headEnd type="none" w="med" len="med"/>
                      <a:tailEnd type="none" w="med" len="med"/>
                    </a:lnB>
                    <a:noFill/>
                  </a:tcPr>
                </a:tc>
                <a:tc rowSpan="3">
                  <a:txBody>
                    <a:bodyPr/>
                    <a:lstStyle/>
                    <a:p>
                      <a:pPr algn="l" fontAlgn="b"/>
                      <a:r>
                        <a:rPr lang="en-GB" sz="1350" kern="1200">
                          <a:solidFill>
                            <a:schemeClr val="tx1"/>
                          </a:solidFill>
                          <a:effectLst/>
                          <a:latin typeface="+mn-lt"/>
                          <a:ea typeface="+mn-ea"/>
                          <a:cs typeface="+mn-cs"/>
                        </a:rPr>
                        <a:t>Big Write: Descriptive writing on Circe’s lab s</a:t>
                      </a:r>
                      <a:r>
                        <a:rPr lang="en-GB" sz="1400" b="0" i="0" u="none" strike="noStrike" kern="1200" noProof="0">
                          <a:solidFill>
                            <a:schemeClr val="tx1"/>
                          </a:solidFill>
                          <a:effectLst/>
                          <a:latin typeface="Calibri"/>
                          <a:ea typeface="Calibri"/>
                          <a:cs typeface="Calibri"/>
                        </a:rPr>
                        <a:t>howing how sensory imagery can be used to create atmosphere. </a:t>
                      </a:r>
                      <a:endParaRPr lang="en-GB"/>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6820331"/>
                  </a:ext>
                </a:extLst>
              </a:tr>
              <a:tr h="343122">
                <a:tc vMerge="1">
                  <a:txBody>
                    <a:bodyPr/>
                    <a:lstStyle/>
                    <a:p>
                      <a:pPr algn="ctr"/>
                      <a:endParaRPr lang="en-GB">
                        <a:solidFill>
                          <a:schemeClr val="tx1"/>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lgn="l">
                        <a:buNone/>
                      </a:pPr>
                      <a:r>
                        <a:rPr lang="en-GB" sz="900" b="1" i="0" u="none" strike="noStrike" kern="1200" noProof="0">
                          <a:solidFill>
                            <a:schemeClr val="tx1"/>
                          </a:solidFill>
                          <a:effectLst/>
                          <a:latin typeface="Calibri"/>
                          <a:ea typeface="Calibri"/>
                          <a:cs typeface="Calibri"/>
                        </a:rPr>
                        <a:t>Achieving (keeping up): </a:t>
                      </a:r>
                      <a:r>
                        <a:rPr lang="en-GB" sz="900" b="0" i="0" u="none" strike="noStrike" kern="1200" noProof="0">
                          <a:solidFill>
                            <a:schemeClr val="tx1"/>
                          </a:solidFill>
                          <a:effectLst/>
                          <a:latin typeface="Calibri"/>
                          <a:ea typeface="Calibri"/>
                          <a:cs typeface="Calibri"/>
                        </a:rPr>
                        <a:t>To understand how sensory imagery is used to build atmosphere. </a:t>
                      </a:r>
                      <a:endParaRPr lang="en-US" sz="900">
                        <a:latin typeface="Calibri"/>
                        <a:ea typeface="Calibri"/>
                        <a:cs typeface="Calibri"/>
                      </a:endParaRPr>
                    </a:p>
                  </a:txBody>
                  <a:tcPr marL="9524" marR="9524" marT="9524" anchor="ctr">
                    <a:lnL w="12700">
                      <a:solidFill>
                        <a:schemeClr val="tx1"/>
                      </a:solidFill>
                    </a:lnL>
                    <a:lnR w="12700">
                      <a:solidFill>
                        <a:schemeClr val="tx1"/>
                      </a:solidFill>
                    </a:lnR>
                    <a:lnT w="0">
                      <a:noFill/>
                    </a:lnT>
                    <a:lnB w="0">
                      <a:noFill/>
                    </a:lnB>
                    <a:noFill/>
                  </a:tcPr>
                </a:tc>
                <a:tc vMerge="1">
                  <a:txBody>
                    <a:bodyPr/>
                    <a:lstStyle/>
                    <a:p>
                      <a:pPr lvl="0" algn="l">
                        <a:buNone/>
                      </a:pPr>
                      <a:endParaRPr lang="en-GB"/>
                    </a:p>
                  </a:txBody>
                  <a:tcPr marL="9524" marR="9524" marT="9524"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705148747"/>
                  </a:ext>
                </a:extLst>
              </a:tr>
              <a:tr h="343122">
                <a:tc vMerge="1">
                  <a:txBody>
                    <a:bodyPr/>
                    <a:lstStyle/>
                    <a:p>
                      <a:pPr algn="ctr"/>
                      <a:endParaRPr lang="en-GB">
                        <a:solidFill>
                          <a:schemeClr val="tx1"/>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lgn="l">
                        <a:buNone/>
                      </a:pPr>
                      <a:r>
                        <a:rPr lang="en-GB" sz="900" b="1" i="0" u="none" strike="noStrike" kern="1200" noProof="0">
                          <a:solidFill>
                            <a:schemeClr val="tx1"/>
                          </a:solidFill>
                          <a:effectLst/>
                          <a:latin typeface="Calibri"/>
                          <a:ea typeface="Calibri"/>
                          <a:cs typeface="Calibri"/>
                        </a:rPr>
                        <a:t>Excelling (going beyond): </a:t>
                      </a:r>
                      <a:r>
                        <a:rPr lang="en-GB" sz="900" b="0" i="0" u="none" strike="noStrike" kern="1200" noProof="0">
                          <a:solidFill>
                            <a:schemeClr val="tx1"/>
                          </a:solidFill>
                          <a:effectLst/>
                          <a:latin typeface="Calibri"/>
                          <a:ea typeface="Calibri"/>
                          <a:cs typeface="Calibri"/>
                        </a:rPr>
                        <a:t>To analyse how sensory imagery contributes to the creation of atmosphere. </a:t>
                      </a:r>
                      <a:endParaRPr lang="en-US" sz="900">
                        <a:latin typeface="Calibri"/>
                        <a:ea typeface="Calibri"/>
                        <a:cs typeface="Calibri"/>
                      </a:endParaRPr>
                    </a:p>
                  </a:txBody>
                  <a:tcPr marL="9524" marR="9524" marT="9524" anchor="ctr">
                    <a:lnL w="12700">
                      <a:solidFill>
                        <a:schemeClr val="tx1"/>
                      </a:solidFill>
                    </a:lnL>
                    <a:lnR w="12700">
                      <a:solidFill>
                        <a:schemeClr val="tx1"/>
                      </a:solidFill>
                    </a:lnR>
                    <a:lnT w="0">
                      <a:noFill/>
                    </a:lnT>
                    <a:lnB w="12700">
                      <a:solidFill>
                        <a:schemeClr val="tx1"/>
                      </a:solidFill>
                    </a:lnB>
                    <a:noFill/>
                  </a:tcPr>
                </a:tc>
                <a:tc vMerge="1">
                  <a:txBody>
                    <a:bodyPr/>
                    <a:lstStyle/>
                    <a:p>
                      <a:pPr lvl="0" algn="l">
                        <a:buNone/>
                      </a:pPr>
                      <a:endParaRPr lang="en-GB"/>
                    </a:p>
                  </a:txBody>
                  <a:tcPr marL="9524" marR="9524" marT="9524"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031812189"/>
                  </a:ext>
                </a:extLst>
              </a:tr>
              <a:tr h="360947">
                <a:tc rowSpan="3">
                  <a:txBody>
                    <a:bodyPr/>
                    <a:lstStyle/>
                    <a:p>
                      <a:pPr algn="ctr"/>
                      <a:r>
                        <a:rPr lang="en-GB">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900" b="1" i="0" u="none" strike="noStrike" kern="1200" noProof="0">
                          <a:solidFill>
                            <a:schemeClr val="tx1"/>
                          </a:solidFill>
                          <a:effectLst/>
                          <a:latin typeface="Calibri"/>
                          <a:ea typeface="Calibri"/>
                          <a:cs typeface="Calibri"/>
                        </a:rPr>
                        <a:t>Emerging (catching up): </a:t>
                      </a:r>
                      <a:r>
                        <a:rPr lang="en-GB" sz="900" b="0" i="0" u="none" strike="noStrike" kern="1200" noProof="0">
                          <a:solidFill>
                            <a:schemeClr val="tx1"/>
                          </a:solidFill>
                          <a:effectLst/>
                          <a:latin typeface="Calibri"/>
                          <a:ea typeface="Calibri"/>
                          <a:cs typeface="Calibri"/>
                        </a:rPr>
                        <a:t>To understand how Odysseus is shown as a leader. </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0" cap="flat" cmpd="sng" algn="ctr">
                      <a:noFill/>
                      <a:prstDash val="solid"/>
                      <a:round/>
                      <a:headEnd type="none" w="med" len="med"/>
                      <a:tailEnd type="none" w="med" len="med"/>
                    </a:lnB>
                    <a:noFill/>
                  </a:tcPr>
                </a:tc>
                <a:tc rowSpan="3">
                  <a:txBody>
                    <a:bodyPr/>
                    <a:lstStyle/>
                    <a:p>
                      <a:pPr marL="0" marR="0" lvl="0" indent="0" algn="l">
                        <a:lnSpc>
                          <a:spcPct val="100000"/>
                        </a:lnSpc>
                        <a:spcBef>
                          <a:spcPts val="0"/>
                        </a:spcBef>
                        <a:spcAft>
                          <a:spcPts val="0"/>
                        </a:spcAft>
                        <a:buClrTx/>
                        <a:buSzTx/>
                        <a:buFontTx/>
                        <a:buNone/>
                      </a:pPr>
                      <a:r>
                        <a:rPr lang="en-GB" sz="1350" kern="1200">
                          <a:solidFill>
                            <a:schemeClr val="tx1"/>
                          </a:solidFill>
                          <a:effectLst/>
                          <a:latin typeface="+mn-lt"/>
                          <a:ea typeface="+mn-ea"/>
                          <a:cs typeface="+mn-cs"/>
                        </a:rPr>
                        <a:t>Big Write: How does Homer present Odysseus as a leader?​</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092060"/>
                  </a:ext>
                </a:extLst>
              </a:tr>
              <a:tr h="360947">
                <a:tc vMerge="1">
                  <a:txBody>
                    <a:bodyPr/>
                    <a:lstStyle/>
                    <a:p>
                      <a:pPr algn="ctr"/>
                      <a:endParaRPr lang="en-GB">
                        <a:solidFill>
                          <a:schemeClr val="tx1"/>
                        </a:solidFill>
                      </a:endParaRP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noFill/>
                  </a:tcPr>
                </a:tc>
                <a:tc>
                  <a:txBody>
                    <a:bodyPr/>
                    <a:lstStyle/>
                    <a:p>
                      <a:pPr lvl="0" algn="l">
                        <a:buNone/>
                      </a:pPr>
                      <a:r>
                        <a:rPr lang="en-GB" sz="900" b="1" i="0" u="none" strike="noStrike" kern="1200" noProof="0">
                          <a:solidFill>
                            <a:schemeClr val="tx1"/>
                          </a:solidFill>
                          <a:effectLst/>
                          <a:latin typeface="Calibri"/>
                          <a:ea typeface="Calibri"/>
                          <a:cs typeface="Calibri"/>
                        </a:rPr>
                        <a:t>Achieving (keeping up): </a:t>
                      </a:r>
                      <a:r>
                        <a:rPr lang="en-GB" sz="900" b="0" i="0" u="none" strike="noStrike" kern="1200" noProof="0">
                          <a:solidFill>
                            <a:schemeClr val="tx1"/>
                          </a:solidFill>
                          <a:effectLst/>
                          <a:latin typeface="Calibri"/>
                          <a:ea typeface="Calibri"/>
                          <a:cs typeface="Calibri"/>
                        </a:rPr>
                        <a:t>To understand how Odysseus is presented as a strong leader. </a:t>
                      </a:r>
                      <a:endParaRPr lang="en-US" sz="900">
                        <a:latin typeface="Calibri"/>
                        <a:ea typeface="Calibri"/>
                        <a:cs typeface="Calibri"/>
                      </a:endParaRPr>
                    </a:p>
                  </a:txBody>
                  <a:tcPr marL="9524" marR="9524" marT="95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cap="flat" cmpd="sng" algn="ctr">
                      <a:noFill/>
                      <a:prstDash val="solid"/>
                      <a:round/>
                      <a:headEnd type="none" w="med" len="med"/>
                      <a:tailEnd type="none" w="med" len="med"/>
                    </a:lnT>
                    <a:lnB w="0">
                      <a:noFill/>
                    </a:lnB>
                    <a:noFill/>
                  </a:tcPr>
                </a:tc>
                <a:tc vMerge="1">
                  <a:txBody>
                    <a:bodyPr/>
                    <a:lstStyle/>
                    <a:p>
                      <a:pPr marL="0" marR="0" lvl="0" indent="0" algn="l" defTabSz="685800">
                        <a:lnSpc>
                          <a:spcPct val="100000"/>
                        </a:lnSpc>
                        <a:spcBef>
                          <a:spcPts val="0"/>
                        </a:spcBef>
                        <a:spcAft>
                          <a:spcPts val="0"/>
                        </a:spcAft>
                        <a:buClrTx/>
                        <a:buSzTx/>
                        <a:buFontTx/>
                        <a:buNone/>
                        <a:tabLst/>
                        <a:defRPr/>
                      </a:pPr>
                      <a:endParaRPr lang="en-GB" sz="1350" kern="1200">
                        <a:solidFill>
                          <a:schemeClr val="tx1"/>
                        </a:solidFill>
                        <a:effectLst/>
                        <a:latin typeface="+mn-lt"/>
                        <a:ea typeface="+mn-ea"/>
                        <a:cs typeface="+mn-cs"/>
                      </a:endParaRPr>
                    </a:p>
                  </a:txBody>
                  <a:tcPr marL="9524" marR="9524" marT="9524"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noFill/>
                  </a:tcPr>
                </a:tc>
                <a:extLst>
                  <a:ext uri="{0D108BD9-81ED-4DB2-BD59-A6C34878D82A}">
                    <a16:rowId xmlns:a16="http://schemas.microsoft.com/office/drawing/2014/main" val="951002538"/>
                  </a:ext>
                </a:extLst>
              </a:tr>
              <a:tr h="467894">
                <a:tc vMerge="1">
                  <a:txBody>
                    <a:bodyPr/>
                    <a:lstStyle/>
                    <a:p>
                      <a:pPr algn="ctr"/>
                      <a:endParaRPr lang="en-GB">
                        <a:solidFill>
                          <a:schemeClr val="tx1"/>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lgn="l">
                        <a:buNone/>
                      </a:pPr>
                      <a:r>
                        <a:rPr lang="en-GB" sz="900" b="1" i="0" u="none" strike="noStrike" kern="1200" noProof="0">
                          <a:solidFill>
                            <a:schemeClr val="tx1"/>
                          </a:solidFill>
                          <a:effectLst/>
                          <a:latin typeface="Calibri"/>
                          <a:ea typeface="Calibri"/>
                          <a:cs typeface="Calibri"/>
                        </a:rPr>
                        <a:t>Excelling (going beyond):  </a:t>
                      </a:r>
                      <a:r>
                        <a:rPr lang="en-GB" sz="900" b="0" i="0" u="none" strike="noStrike" kern="1200" noProof="0">
                          <a:solidFill>
                            <a:schemeClr val="tx1"/>
                          </a:solidFill>
                          <a:effectLst/>
                          <a:latin typeface="Calibri"/>
                          <a:ea typeface="Calibri"/>
                          <a:cs typeface="Calibri"/>
                        </a:rPr>
                        <a:t>To analyse how Odysseus is portrayed as an effective and influential leader. </a:t>
                      </a:r>
                      <a:endParaRPr lang="en-US" sz="900">
                        <a:latin typeface="Calibri"/>
                        <a:ea typeface="Calibri"/>
                        <a:cs typeface="Calibri"/>
                      </a:endParaRPr>
                    </a:p>
                  </a:txBody>
                  <a:tcPr marL="9524" marR="9524" marT="9524" anchor="ctr">
                    <a:lnL w="12700">
                      <a:solidFill>
                        <a:schemeClr val="tx1"/>
                      </a:solidFill>
                    </a:lnL>
                    <a:lnR w="12700">
                      <a:solidFill>
                        <a:schemeClr val="tx1"/>
                      </a:solidFill>
                    </a:lnR>
                    <a:lnT w="0">
                      <a:noFill/>
                    </a:lnT>
                    <a:lnB w="12700">
                      <a:solidFill>
                        <a:schemeClr val="tx1"/>
                      </a:solidFill>
                    </a:lnB>
                    <a:noFill/>
                  </a:tcPr>
                </a:tc>
                <a:tc vMerge="1">
                  <a:txBody>
                    <a:bodyPr/>
                    <a:lstStyle/>
                    <a:p>
                      <a:pPr marL="0" marR="0" lvl="0" indent="0" algn="l" defTabSz="685800">
                        <a:lnSpc>
                          <a:spcPct val="100000"/>
                        </a:lnSpc>
                        <a:spcBef>
                          <a:spcPts val="0"/>
                        </a:spcBef>
                        <a:spcAft>
                          <a:spcPts val="0"/>
                        </a:spcAft>
                        <a:buClrTx/>
                        <a:buSzTx/>
                        <a:buFontTx/>
                        <a:buNone/>
                        <a:tabLst/>
                        <a:defRPr/>
                      </a:pPr>
                      <a:endParaRPr lang="en-GB" sz="1350" kern="1200">
                        <a:solidFill>
                          <a:schemeClr val="tx1"/>
                        </a:solidFill>
                        <a:effectLst/>
                        <a:latin typeface="+mn-lt"/>
                        <a:ea typeface="+mn-ea"/>
                        <a:cs typeface="+mn-cs"/>
                      </a:endParaRPr>
                    </a:p>
                  </a:txBody>
                  <a:tcPr marL="9524" marR="9524" marT="9524"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509921617"/>
                  </a:ext>
                </a:extLst>
              </a:tr>
              <a:tr h="365403">
                <a:tc rowSpan="3">
                  <a:txBody>
                    <a:bodyPr/>
                    <a:lstStyle/>
                    <a:p>
                      <a:pPr algn="ctr"/>
                      <a:r>
                        <a:rPr lang="en-GB">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900" b="1" i="0" u="none" strike="noStrike" noProof="0">
                          <a:solidFill>
                            <a:schemeClr val="tx1"/>
                          </a:solidFill>
                          <a:effectLst/>
                          <a:latin typeface="Calibri"/>
                          <a:ea typeface="Calibri"/>
                          <a:cs typeface="Calibri"/>
                        </a:rPr>
                        <a:t>Emerging (catching up): </a:t>
                      </a:r>
                      <a:r>
                        <a:rPr lang="en-GB" sz="900" b="0" i="0" u="none" strike="noStrike" noProof="0">
                          <a:solidFill>
                            <a:schemeClr val="tx1"/>
                          </a:solidFill>
                          <a:effectLst/>
                          <a:latin typeface="Calibri"/>
                          <a:ea typeface="Calibri"/>
                          <a:cs typeface="Calibri"/>
                        </a:rPr>
                        <a:t>How does Homer show Odysseus?</a:t>
                      </a:r>
                      <a:endParaRPr lang="en-US" sz="900">
                        <a:latin typeface="Calibri"/>
                        <a:ea typeface="Calibri"/>
                        <a:cs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0" cap="flat" cmpd="sng" algn="ctr">
                      <a:noFill/>
                      <a:prstDash val="solid"/>
                      <a:round/>
                      <a:headEnd type="none" w="med" len="med"/>
                      <a:tailEnd type="none" w="med" len="med"/>
                    </a:lnB>
                    <a:noFill/>
                  </a:tcPr>
                </a:tc>
                <a:tc rowSpan="3">
                  <a:txBody>
                    <a:bodyPr/>
                    <a:lstStyle/>
                    <a:p>
                      <a:pPr lvl="0" algn="l">
                        <a:lnSpc>
                          <a:spcPct val="100000"/>
                        </a:lnSpc>
                        <a:spcBef>
                          <a:spcPts val="0"/>
                        </a:spcBef>
                        <a:spcAft>
                          <a:spcPts val="0"/>
                        </a:spcAft>
                        <a:buNone/>
                      </a:pPr>
                      <a:r>
                        <a:rPr lang="en-GB" sz="1400" b="0" i="0" u="none" strike="noStrike" kern="1200" noProof="0">
                          <a:solidFill>
                            <a:schemeClr val="tx1"/>
                          </a:solidFill>
                          <a:effectLst/>
                          <a:latin typeface="Calibri"/>
                          <a:ea typeface="Calibri"/>
                          <a:cs typeface="Calibri"/>
                        </a:rPr>
                        <a:t>Big Write: How does Homer present Odysseus’ character throughout the Odyssey?</a:t>
                      </a:r>
                      <a:endParaRPr lang="en-GB" sz="1400" b="0" i="0" u="none" strike="noStrike" kern="1200" noProof="0">
                        <a:solidFill>
                          <a:srgbClr val="000000"/>
                        </a:solidFill>
                        <a:effectLst/>
                        <a:latin typeface="Calibri"/>
                        <a:ea typeface="Calibri"/>
                        <a:cs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266877"/>
                  </a:ext>
                </a:extLst>
              </a:tr>
              <a:tr h="365403">
                <a:tc vMerge="1">
                  <a:txBody>
                    <a:bodyPr/>
                    <a:lstStyle/>
                    <a:p>
                      <a:pPr algn="ctr"/>
                      <a:endParaRPr lang="en-GB">
                        <a:solidFill>
                          <a:schemeClr val="tx1"/>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lgn="l">
                        <a:buNone/>
                      </a:pPr>
                      <a:r>
                        <a:rPr lang="en-GB" sz="900" b="1" i="0" u="none" strike="noStrike" noProof="0">
                          <a:solidFill>
                            <a:schemeClr val="tx1"/>
                          </a:solidFill>
                          <a:effectLst/>
                          <a:latin typeface="Calibri"/>
                          <a:ea typeface="Calibri"/>
                          <a:cs typeface="Calibri"/>
                        </a:rPr>
                        <a:t>Achieving (keeping up): </a:t>
                      </a:r>
                      <a:r>
                        <a:rPr lang="en-GB" sz="900" b="0" i="0" u="none" strike="noStrike" noProof="0">
                          <a:solidFill>
                            <a:schemeClr val="tx1"/>
                          </a:solidFill>
                          <a:effectLst/>
                          <a:latin typeface="Calibri"/>
                          <a:ea typeface="Calibri"/>
                          <a:cs typeface="Calibri"/>
                        </a:rPr>
                        <a:t>How does Homer present Odysseus as a character?</a:t>
                      </a:r>
                      <a:endParaRPr lang="en-US" sz="900">
                        <a:latin typeface="Calibri"/>
                        <a:ea typeface="Calibri"/>
                        <a:cs typeface="Calibri"/>
                      </a:endParaRPr>
                    </a:p>
                    <a:p>
                      <a:pPr lvl="0" algn="l">
                        <a:buNone/>
                      </a:pPr>
                      <a:endParaRPr lang="en-GB" sz="900" b="1" i="0" u="none" strike="noStrike" noProof="0">
                        <a:solidFill>
                          <a:schemeClr val="tx1"/>
                        </a:solidFill>
                        <a:effectLst/>
                        <a:latin typeface="Calibri"/>
                        <a:ea typeface="Calibri"/>
                        <a:cs typeface="Calibri"/>
                      </a:endParaRPr>
                    </a:p>
                  </a:txBody>
                  <a:tcPr marL="9524" marR="9524" marT="9524" anchor="ctr">
                    <a:lnL w="12700">
                      <a:solidFill>
                        <a:schemeClr val="tx1"/>
                      </a:solidFill>
                    </a:lnL>
                    <a:lnR w="12700">
                      <a:solidFill>
                        <a:schemeClr val="tx1"/>
                      </a:solidFill>
                    </a:lnR>
                    <a:lnT w="0">
                      <a:noFill/>
                    </a:lnT>
                    <a:lnB w="0">
                      <a:noFill/>
                    </a:lnB>
                    <a:noFill/>
                  </a:tcPr>
                </a:tc>
                <a:tc vMerge="1">
                  <a:txBody>
                    <a:bodyPr/>
                    <a:lstStyle/>
                    <a:p>
                      <a:pPr algn="l" fontAlgn="b"/>
                      <a:endParaRPr lang="en-GB" sz="1100" b="0" i="0" u="none" strike="noStrike">
                        <a:solidFill>
                          <a:schemeClr val="tx1"/>
                        </a:solidFill>
                        <a:effectLst/>
                        <a:latin typeface="Calibri" panose="020F0502020204030204" pitchFamily="34" charset="0"/>
                      </a:endParaRPr>
                    </a:p>
                  </a:txBody>
                  <a:tcPr marL="9524" marR="9524" marT="9524"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1235768514"/>
                  </a:ext>
                </a:extLst>
              </a:tr>
              <a:tr h="365403">
                <a:tc vMerge="1">
                  <a:txBody>
                    <a:bodyPr/>
                    <a:lstStyle/>
                    <a:p>
                      <a:pPr algn="ctr"/>
                      <a:endParaRPr lang="en-GB">
                        <a:solidFill>
                          <a:schemeClr val="tx1"/>
                        </a:solidFill>
                      </a:endParaRP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lgn="l">
                        <a:buNone/>
                      </a:pPr>
                      <a:r>
                        <a:rPr lang="en-GB" sz="900" b="1" i="0" u="none" strike="noStrike" noProof="0">
                          <a:solidFill>
                            <a:schemeClr val="tx1"/>
                          </a:solidFill>
                          <a:effectLst/>
                          <a:latin typeface="Calibri"/>
                          <a:ea typeface="Calibri"/>
                          <a:cs typeface="Calibri"/>
                        </a:rPr>
                        <a:t>Excelling (going beyond): </a:t>
                      </a:r>
                      <a:r>
                        <a:rPr lang="en-GB" sz="900" b="0" i="0" u="none" strike="noStrike" noProof="0">
                          <a:solidFill>
                            <a:schemeClr val="tx1"/>
                          </a:solidFill>
                          <a:effectLst/>
                          <a:latin typeface="Calibri"/>
                          <a:ea typeface="Calibri"/>
                          <a:cs typeface="Calibri"/>
                        </a:rPr>
                        <a:t>How does Homer portray the complexities character of Odysseus?</a:t>
                      </a:r>
                      <a:endParaRPr lang="en-US" sz="900">
                        <a:latin typeface="Calibri"/>
                        <a:ea typeface="Calibri"/>
                        <a:cs typeface="Calibri"/>
                      </a:endParaRPr>
                    </a:p>
                    <a:p>
                      <a:pPr lvl="0" algn="l">
                        <a:buNone/>
                      </a:pPr>
                      <a:endParaRPr lang="en-US" sz="900">
                        <a:latin typeface="Calibri"/>
                        <a:ea typeface="Calibri"/>
                        <a:cs typeface="Calibri"/>
                      </a:endParaRPr>
                    </a:p>
                  </a:txBody>
                  <a:tcPr marL="9524" marR="9524" marT="9524" anchor="ctr">
                    <a:lnL w="12700">
                      <a:solidFill>
                        <a:schemeClr val="tx1"/>
                      </a:solidFill>
                    </a:lnL>
                    <a:lnR w="12700">
                      <a:solidFill>
                        <a:schemeClr val="tx1"/>
                      </a:solidFill>
                    </a:lnR>
                    <a:lnT w="0">
                      <a:noFill/>
                    </a:lnT>
                    <a:lnB w="12700">
                      <a:solidFill>
                        <a:schemeClr val="tx1"/>
                      </a:solidFill>
                    </a:lnB>
                    <a:noFill/>
                  </a:tcPr>
                </a:tc>
                <a:tc vMerge="1">
                  <a:txBody>
                    <a:bodyPr/>
                    <a:lstStyle/>
                    <a:p>
                      <a:pPr algn="l" fontAlgn="b"/>
                      <a:endParaRPr lang="en-GB" sz="1100" b="0" i="0" u="none" strike="noStrike">
                        <a:solidFill>
                          <a:schemeClr val="tx1"/>
                        </a:solidFill>
                        <a:effectLst/>
                        <a:latin typeface="Calibri" panose="020F0502020204030204" pitchFamily="34" charset="0"/>
                      </a:endParaRPr>
                    </a:p>
                  </a:txBody>
                  <a:tcPr marL="9524" marR="9524" marT="9524"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931078484"/>
                  </a:ext>
                </a:extLst>
              </a:tr>
            </a:tbl>
          </a:graphicData>
        </a:graphic>
      </p:graphicFrame>
      <p:sp>
        <p:nvSpPr>
          <p:cNvPr id="5" name="Rectangle: Rounded Corners 4">
            <a:extLst>
              <a:ext uri="{FF2B5EF4-FFF2-40B4-BE49-F238E27FC236}">
                <a16:creationId xmlns:a16="http://schemas.microsoft.com/office/drawing/2014/main" id="{19B8ABD5-75B7-4F82-BF17-FA6842E90CBD}"/>
              </a:ext>
            </a:extLst>
          </p:cNvPr>
          <p:cNvSpPr/>
          <p:nvPr/>
        </p:nvSpPr>
        <p:spPr>
          <a:xfrm>
            <a:off x="92597" y="92597"/>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71880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19B8ABD5-75B7-4F82-BF17-FA6842E90CBD}"/>
              </a:ext>
            </a:extLst>
          </p:cNvPr>
          <p:cNvSpPr/>
          <p:nvPr/>
        </p:nvSpPr>
        <p:spPr>
          <a:xfrm>
            <a:off x="80372" y="104822"/>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a:ea typeface="Calibri"/>
              <a:cs typeface="Calibri"/>
            </a:endParaRPr>
          </a:p>
          <a:p>
            <a:pPr algn="ctr"/>
            <a:endParaRPr lang="en-GB"/>
          </a:p>
        </p:txBody>
      </p:sp>
      <p:sp>
        <p:nvSpPr>
          <p:cNvPr id="2" name="Title 1">
            <a:extLst>
              <a:ext uri="{FF2B5EF4-FFF2-40B4-BE49-F238E27FC236}">
                <a16:creationId xmlns:a16="http://schemas.microsoft.com/office/drawing/2014/main" id="{30821A87-1105-417A-A005-BFA3D15E3E16}"/>
              </a:ext>
            </a:extLst>
          </p:cNvPr>
          <p:cNvSpPr>
            <a:spLocks noGrp="1"/>
          </p:cNvSpPr>
          <p:nvPr>
            <p:ph type="title"/>
          </p:nvPr>
        </p:nvSpPr>
        <p:spPr>
          <a:xfrm>
            <a:off x="234176" y="486837"/>
            <a:ext cx="6356195" cy="1040880"/>
          </a:xfrm>
          <a:ln>
            <a:solidFill>
              <a:schemeClr val="tx1"/>
            </a:solidFill>
          </a:ln>
        </p:spPr>
        <p:txBody>
          <a:bodyPr>
            <a:normAutofit/>
          </a:bodyPr>
          <a:lstStyle/>
          <a:p>
            <a:r>
              <a:rPr lang="en-GB"/>
              <a:t>Topic: Medieval Texts</a:t>
            </a:r>
            <a:br>
              <a:rPr lang="en-GB"/>
            </a:br>
            <a:r>
              <a:rPr lang="en-GB" sz="2200" i="1"/>
              <a:t>Autumn Term 2 Golden Nuggets and Work Hard</a:t>
            </a:r>
          </a:p>
        </p:txBody>
      </p:sp>
      <p:graphicFrame>
        <p:nvGraphicFramePr>
          <p:cNvPr id="4" name="Content Placeholder 3">
            <a:extLst>
              <a:ext uri="{FF2B5EF4-FFF2-40B4-BE49-F238E27FC236}">
                <a16:creationId xmlns:a16="http://schemas.microsoft.com/office/drawing/2014/main" id="{EB3B03C3-3BBC-4A1B-877C-70BE28835194}"/>
              </a:ext>
            </a:extLst>
          </p:cNvPr>
          <p:cNvGraphicFramePr>
            <a:graphicFrameLocks noGrp="1"/>
          </p:cNvGraphicFramePr>
          <p:nvPr>
            <p:ph idx="1"/>
            <p:extLst>
              <p:ext uri="{D42A27DB-BD31-4B8C-83A1-F6EECF244321}">
                <p14:modId xmlns:p14="http://schemas.microsoft.com/office/powerpoint/2010/main" val="966134685"/>
              </p:ext>
            </p:extLst>
          </p:nvPr>
        </p:nvGraphicFramePr>
        <p:xfrm>
          <a:off x="234176" y="1604804"/>
          <a:ext cx="6358081" cy="6731174"/>
        </p:xfrm>
        <a:graphic>
          <a:graphicData uri="http://schemas.openxmlformats.org/drawingml/2006/table">
            <a:tbl>
              <a:tblPr firstRow="1" bandRow="1">
                <a:tableStyleId>{5C22544A-7EE6-4342-B048-85BDC9FD1C3A}</a:tableStyleId>
              </a:tblPr>
              <a:tblGrid>
                <a:gridCol w="749582">
                  <a:extLst>
                    <a:ext uri="{9D8B030D-6E8A-4147-A177-3AD203B41FA5}">
                      <a16:colId xmlns:a16="http://schemas.microsoft.com/office/drawing/2014/main" val="518191240"/>
                    </a:ext>
                  </a:extLst>
                </a:gridCol>
                <a:gridCol w="2599536">
                  <a:extLst>
                    <a:ext uri="{9D8B030D-6E8A-4147-A177-3AD203B41FA5}">
                      <a16:colId xmlns:a16="http://schemas.microsoft.com/office/drawing/2014/main" val="1227018231"/>
                    </a:ext>
                  </a:extLst>
                </a:gridCol>
                <a:gridCol w="3008963">
                  <a:extLst>
                    <a:ext uri="{9D8B030D-6E8A-4147-A177-3AD203B41FA5}">
                      <a16:colId xmlns:a16="http://schemas.microsoft.com/office/drawing/2014/main" val="2891100115"/>
                    </a:ext>
                  </a:extLst>
                </a:gridCol>
              </a:tblGrid>
              <a:tr h="806564">
                <a:tc>
                  <a:txBody>
                    <a:bodyPr/>
                    <a:lstStyle/>
                    <a:p>
                      <a:pPr algn="ctr"/>
                      <a:endParaRPr lang="en-GB">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GB">
                          <a:solidFill>
                            <a:schemeClr val="tx1"/>
                          </a:solidFill>
                        </a:rPr>
                        <a:t>Golden Nugget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GB">
                          <a:solidFill>
                            <a:schemeClr val="tx1"/>
                          </a:solidFill>
                        </a:rPr>
                        <a:t>Work Hard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91062025"/>
                  </a:ext>
                </a:extLst>
              </a:tr>
              <a:tr h="332114">
                <a:tc rowSpan="3">
                  <a:txBody>
                    <a:bodyPr/>
                    <a:lstStyle/>
                    <a:p>
                      <a:pPr algn="ctr"/>
                      <a:r>
                        <a:rPr lang="en-GB">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kern="1200" noProof="0">
                          <a:solidFill>
                            <a:srgbClr val="000000"/>
                          </a:solidFill>
                          <a:effectLst/>
                          <a:latin typeface="Calibri"/>
                          <a:ea typeface="Calibri"/>
                          <a:cs typeface="Calibri"/>
                        </a:rPr>
                        <a:t>Emerging (catching up)</a:t>
                      </a:r>
                      <a:r>
                        <a:rPr lang="en-GB" sz="1000" b="0" i="0" u="none" strike="noStrike" kern="1200" noProof="0">
                          <a:solidFill>
                            <a:srgbClr val="000000"/>
                          </a:solidFill>
                          <a:effectLst/>
                          <a:latin typeface="Calibri"/>
                          <a:ea typeface="Calibri"/>
                          <a:cs typeface="Calibri"/>
                        </a:rPr>
                        <a:t>: </a:t>
                      </a:r>
                      <a:r>
                        <a:rPr lang="en-GB" sz="800" b="0" i="0" u="none" strike="noStrike" kern="1200" noProof="0">
                          <a:solidFill>
                            <a:srgbClr val="000000"/>
                          </a:solidFill>
                          <a:effectLst/>
                          <a:latin typeface="Segoe UI"/>
                          <a:ea typeface="+mn-ea"/>
                          <a:cs typeface="Segoe UI"/>
                        </a:rPr>
                        <a:t>To learn about the Medieval period and epic stories.</a:t>
                      </a:r>
                      <a:endParaRPr lang="en-GB" sz="900" b="0" i="0" u="none" strike="noStrike" kern="1200" noProof="0">
                        <a:solidFill>
                          <a:schemeClr val="dk1"/>
                        </a:solidFill>
                        <a:effectLst/>
                        <a:latin typeface="Segoe UI"/>
                        <a:ea typeface="+mn-ea"/>
                        <a:cs typeface="Segoe U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0" cap="flat" cmpd="sng" algn="ctr">
                      <a:noFill/>
                      <a:prstDash val="solid"/>
                      <a:round/>
                      <a:headEnd type="none" w="med" len="med"/>
                      <a:tailEnd type="none" w="med" len="med"/>
                    </a:lnB>
                    <a:noFill/>
                  </a:tcPr>
                </a:tc>
                <a:tc rowSpan="3">
                  <a:txBody>
                    <a:bodyPr/>
                    <a:lstStyle/>
                    <a:p>
                      <a:pPr algn="l" fontAlgn="b"/>
                      <a:r>
                        <a:rPr lang="en-GB" sz="1350" kern="1200">
                          <a:solidFill>
                            <a:schemeClr val="dk1"/>
                          </a:solidFill>
                          <a:effectLst/>
                          <a:latin typeface="+mn-lt"/>
                          <a:ea typeface="+mn-ea"/>
                          <a:cs typeface="+mn-cs"/>
                        </a:rPr>
                        <a:t>Big Write: How is Grendel characterised?​</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7403369"/>
                  </a:ext>
                </a:extLst>
              </a:tr>
              <a:tr h="332114">
                <a:tc vMerge="1">
                  <a:txBody>
                    <a:bodyPr/>
                    <a:lstStyle/>
                    <a:p>
                      <a:pPr algn="ctr"/>
                      <a:endParaRPr lang="en-GB">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kern="1200" noProof="0">
                          <a:solidFill>
                            <a:srgbClr val="000000"/>
                          </a:solidFill>
                          <a:effectLst/>
                          <a:latin typeface="Calibri"/>
                          <a:ea typeface="Calibri"/>
                          <a:cs typeface="Calibri"/>
                        </a:rPr>
                        <a:t>Achieving (keeping up):</a:t>
                      </a:r>
                      <a:r>
                        <a:rPr lang="en-GB" sz="1000" b="0" i="0" u="none" strike="noStrike" kern="1200" noProof="0">
                          <a:solidFill>
                            <a:srgbClr val="000000"/>
                          </a:solidFill>
                          <a:effectLst/>
                          <a:latin typeface="Calibri"/>
                          <a:ea typeface="Calibri"/>
                          <a:cs typeface="Calibri"/>
                        </a:rPr>
                        <a:t> </a:t>
                      </a:r>
                      <a:r>
                        <a:rPr lang="en-GB" sz="800" b="0" i="0" u="none" strike="noStrike" kern="1200" noProof="0">
                          <a:solidFill>
                            <a:srgbClr val="000000"/>
                          </a:solidFill>
                          <a:effectLst/>
                          <a:latin typeface="Segoe UI"/>
                          <a:ea typeface="+mn-ea"/>
                          <a:cs typeface="Segoe UI"/>
                        </a:rPr>
                        <a:t>To understand the context of the Medieval period and the features of epic literature.</a:t>
                      </a:r>
                      <a:endParaRPr lang="en-US"/>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noFill/>
                  </a:tcPr>
                </a:tc>
                <a:tc vMerge="1">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54736441"/>
                  </a:ext>
                </a:extLst>
              </a:tr>
              <a:tr h="441157">
                <a:tc vMerge="1">
                  <a:txBody>
                    <a:bodyPr/>
                    <a:lstStyle/>
                    <a:p>
                      <a:pPr algn="ctr"/>
                      <a:endParaRPr lang="en-GB">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kern="1200" noProof="0">
                          <a:solidFill>
                            <a:srgbClr val="000000"/>
                          </a:solidFill>
                          <a:effectLst/>
                          <a:latin typeface="Calibri"/>
                          <a:ea typeface="Calibri"/>
                          <a:cs typeface="Calibri"/>
                        </a:rPr>
                        <a:t>Excelling (going beyond): </a:t>
                      </a:r>
                      <a:r>
                        <a:rPr lang="en-GB" sz="800" b="0" i="0" u="none" strike="noStrike" kern="1200" noProof="0">
                          <a:solidFill>
                            <a:srgbClr val="000000"/>
                          </a:solidFill>
                          <a:effectLst/>
                          <a:latin typeface="Segoe UI"/>
                          <a:ea typeface="+mn-ea"/>
                          <a:cs typeface="Segoe UI"/>
                        </a:rPr>
                        <a:t>To analyse the historical context of the Medieval period and the conventions of epic literature. </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5987295"/>
                  </a:ext>
                </a:extLst>
              </a:tr>
              <a:tr h="1122947">
                <a:tc>
                  <a:txBody>
                    <a:bodyPr/>
                    <a:lstStyle/>
                    <a:p>
                      <a:pPr algn="ctr"/>
                      <a:r>
                        <a:rPr lang="en-GB">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900" b="1" i="0" u="none" strike="noStrike" kern="1200" noProof="0">
                          <a:solidFill>
                            <a:srgbClr val="000000"/>
                          </a:solidFill>
                          <a:effectLst/>
                          <a:latin typeface="Calibri"/>
                          <a:ea typeface="Calibri"/>
                          <a:cs typeface="Calibri"/>
                        </a:rPr>
                        <a:t>Emerging (catching up)</a:t>
                      </a:r>
                      <a:r>
                        <a:rPr lang="en-GB" sz="900" b="0" i="0" u="none" strike="noStrike" kern="1200" noProof="0">
                          <a:solidFill>
                            <a:srgbClr val="000000"/>
                          </a:solidFill>
                          <a:effectLst/>
                          <a:latin typeface="Calibri"/>
                          <a:ea typeface="Calibri"/>
                          <a:cs typeface="Calibri"/>
                        </a:rPr>
                        <a:t>: </a:t>
                      </a:r>
                      <a:r>
                        <a:rPr lang="en-GB" sz="900" b="0" i="0" u="none" strike="noStrike" kern="1200" noProof="0">
                          <a:solidFill>
                            <a:srgbClr val="000000"/>
                          </a:solidFill>
                          <a:effectLst/>
                          <a:latin typeface="Segoe UI"/>
                          <a:ea typeface="+mn-ea"/>
                          <a:cs typeface="Segoe UI"/>
                        </a:rPr>
                        <a:t>To understand how Beowulf is shown as a hero. </a:t>
                      </a:r>
                    </a:p>
                    <a:p>
                      <a:pPr lvl="0" algn="l">
                        <a:buNone/>
                      </a:pPr>
                      <a:endParaRPr lang="en-GB" sz="900" b="0" i="0" u="none" strike="noStrike" kern="1200" noProof="0">
                        <a:solidFill>
                          <a:srgbClr val="000000"/>
                        </a:solidFill>
                        <a:effectLst/>
                        <a:latin typeface="Segoe UI"/>
                        <a:ea typeface="+mn-ea"/>
                        <a:cs typeface="Segoe UI"/>
                      </a:endParaRPr>
                    </a:p>
                    <a:p>
                      <a:pPr lvl="0" algn="l">
                        <a:buNone/>
                      </a:pPr>
                      <a:r>
                        <a:rPr lang="en-GB" sz="900" b="1" i="0" u="none" strike="noStrike" kern="1200" noProof="0">
                          <a:solidFill>
                            <a:srgbClr val="000000"/>
                          </a:solidFill>
                          <a:effectLst/>
                          <a:latin typeface="Calibri"/>
                          <a:ea typeface="Calibri"/>
                          <a:cs typeface="Calibri"/>
                        </a:rPr>
                        <a:t>Achieving (keeping up):</a:t>
                      </a:r>
                      <a:r>
                        <a:rPr lang="en-GB" sz="900" b="0" i="0" u="none" strike="noStrike" kern="1200" noProof="0">
                          <a:solidFill>
                            <a:srgbClr val="000000"/>
                          </a:solidFill>
                          <a:effectLst/>
                          <a:latin typeface="Calibri"/>
                          <a:ea typeface="Calibri"/>
                          <a:cs typeface="Calibri"/>
                        </a:rPr>
                        <a:t> </a:t>
                      </a:r>
                      <a:r>
                        <a:rPr lang="en-GB" sz="900" b="0" i="0" u="none" strike="noStrike" kern="1200" noProof="0">
                          <a:solidFill>
                            <a:srgbClr val="000000"/>
                          </a:solidFill>
                          <a:effectLst/>
                          <a:latin typeface="Segoe UI"/>
                          <a:ea typeface="+mn-ea"/>
                          <a:cs typeface="Segoe UI"/>
                        </a:rPr>
                        <a:t>To understand how Beowulf is presented as a heroic figure</a:t>
                      </a:r>
                    </a:p>
                    <a:p>
                      <a:pPr lvl="0" algn="l">
                        <a:buNone/>
                      </a:pPr>
                      <a:endParaRPr lang="en-GB" sz="900" b="0" i="0" u="none" strike="noStrike" kern="1200" noProof="0">
                        <a:solidFill>
                          <a:srgbClr val="000000"/>
                        </a:solidFill>
                        <a:effectLst/>
                        <a:latin typeface="Segoe UI"/>
                        <a:ea typeface="+mn-ea"/>
                        <a:cs typeface="Segoe UI"/>
                      </a:endParaRPr>
                    </a:p>
                    <a:p>
                      <a:pPr lvl="0" algn="l">
                        <a:buNone/>
                      </a:pPr>
                      <a:r>
                        <a:rPr lang="en-GB" sz="900" b="1" i="0" u="none" strike="noStrike" kern="1200" noProof="0">
                          <a:solidFill>
                            <a:srgbClr val="000000"/>
                          </a:solidFill>
                          <a:effectLst/>
                          <a:latin typeface="Calibri"/>
                          <a:ea typeface="Calibri"/>
                          <a:cs typeface="Calibri"/>
                        </a:rPr>
                        <a:t>Excelling (going beyond): </a:t>
                      </a:r>
                      <a:r>
                        <a:rPr lang="en-GB" sz="900" b="0" i="0" u="none" strike="noStrike" kern="1200" noProof="0">
                          <a:solidFill>
                            <a:srgbClr val="000000"/>
                          </a:solidFill>
                          <a:effectLst/>
                          <a:latin typeface="Segoe UI"/>
                          <a:ea typeface="+mn-ea"/>
                          <a:cs typeface="Segoe UI"/>
                        </a:rPr>
                        <a:t>To analyse how Beowulf is portrayed as a traditional epic hero.</a:t>
                      </a:r>
                      <a:endParaRPr lang="en-GB" sz="900"/>
                    </a:p>
                  </a:txBody>
                  <a:tcPr marL="9525" marR="9525" marT="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350" kern="1200">
                          <a:solidFill>
                            <a:schemeClr val="dk1"/>
                          </a:solidFill>
                          <a:effectLst/>
                          <a:latin typeface="+mn-lt"/>
                          <a:ea typeface="+mn-ea"/>
                          <a:cs typeface="+mn-cs"/>
                        </a:rPr>
                        <a:t>Big Write: How is Beowulf presented?</a:t>
                      </a:r>
                      <a:endParaRPr lang="en-GB" sz="1100" b="0" i="0" u="none" strike="noStrike">
                        <a:solidFill>
                          <a:srgbClr val="000000"/>
                        </a:solidFill>
                        <a:effectLst/>
                        <a:latin typeface="Calibri" panose="020F0502020204030204" pitchFamily="34" charset="0"/>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7274203"/>
                  </a:ext>
                </a:extLst>
              </a:tr>
              <a:tr h="1281013">
                <a:tc>
                  <a:txBody>
                    <a:bodyPr/>
                    <a:lstStyle/>
                    <a:p>
                      <a:pPr algn="ctr"/>
                      <a:r>
                        <a:rPr lang="en-GB">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900" b="1" i="0" u="none" strike="noStrike" kern="1200" noProof="0">
                          <a:solidFill>
                            <a:srgbClr val="000000"/>
                          </a:solidFill>
                          <a:effectLst/>
                          <a:latin typeface="Calibri"/>
                          <a:ea typeface="Calibri"/>
                          <a:cs typeface="Calibri"/>
                        </a:rPr>
                        <a:t>Emerging (catching up)</a:t>
                      </a:r>
                      <a:r>
                        <a:rPr lang="en-GB" sz="900" b="0" i="0" u="none" strike="noStrike" kern="1200" noProof="0">
                          <a:solidFill>
                            <a:srgbClr val="000000"/>
                          </a:solidFill>
                          <a:effectLst/>
                          <a:latin typeface="Calibri"/>
                          <a:ea typeface="Calibri"/>
                          <a:cs typeface="Calibri"/>
                        </a:rPr>
                        <a:t>: </a:t>
                      </a:r>
                      <a:r>
                        <a:rPr lang="en-GB" sz="900" b="0" i="0" u="none" strike="noStrike" kern="1200" noProof="0">
                          <a:solidFill>
                            <a:srgbClr val="000000"/>
                          </a:solidFill>
                          <a:effectLst/>
                          <a:latin typeface="Segoe UI"/>
                          <a:ea typeface="+mn-ea"/>
                          <a:cs typeface="Segoe UI"/>
                        </a:rPr>
                        <a:t>To understand how a scary feeling is created. </a:t>
                      </a:r>
                    </a:p>
                    <a:p>
                      <a:pPr lvl="0" algn="l">
                        <a:buNone/>
                      </a:pPr>
                      <a:endParaRPr lang="en-GB" sz="900" b="0" i="0" u="none" strike="noStrike" kern="1200" noProof="0">
                        <a:solidFill>
                          <a:srgbClr val="000000"/>
                        </a:solidFill>
                        <a:effectLst/>
                        <a:latin typeface="Segoe UI"/>
                        <a:ea typeface="+mn-ea"/>
                        <a:cs typeface="Segoe UI"/>
                      </a:endParaRPr>
                    </a:p>
                    <a:p>
                      <a:pPr lvl="0" algn="l">
                        <a:buNone/>
                      </a:pPr>
                      <a:r>
                        <a:rPr lang="en-GB" sz="900" b="1" i="0" u="none" strike="noStrike" kern="1200" noProof="0">
                          <a:solidFill>
                            <a:srgbClr val="000000"/>
                          </a:solidFill>
                          <a:effectLst/>
                          <a:latin typeface="Calibri"/>
                          <a:ea typeface="Calibri"/>
                          <a:cs typeface="Calibri"/>
                        </a:rPr>
                        <a:t>Achieving (keeping up):</a:t>
                      </a:r>
                      <a:r>
                        <a:rPr lang="en-GB" sz="900" b="0" i="0" u="none" strike="noStrike" kern="1200" noProof="0">
                          <a:solidFill>
                            <a:srgbClr val="000000"/>
                          </a:solidFill>
                          <a:effectLst/>
                          <a:latin typeface="Calibri"/>
                          <a:ea typeface="Calibri"/>
                          <a:cs typeface="Calibri"/>
                        </a:rPr>
                        <a:t> </a:t>
                      </a:r>
                      <a:r>
                        <a:rPr lang="en-GB" sz="900" b="0" i="0" u="none" strike="noStrike" kern="1200" noProof="0">
                          <a:solidFill>
                            <a:srgbClr val="000000"/>
                          </a:solidFill>
                          <a:effectLst/>
                          <a:latin typeface="Segoe UI"/>
                          <a:ea typeface="+mn-ea"/>
                          <a:cs typeface="Segoe UI"/>
                        </a:rPr>
                        <a:t>To understand how an atmosphere of fear is created.</a:t>
                      </a:r>
                    </a:p>
                    <a:p>
                      <a:pPr lvl="0" algn="l">
                        <a:buNone/>
                      </a:pPr>
                      <a:endParaRPr lang="en-GB" sz="900" b="0" i="0" u="none" strike="noStrike" kern="1200" noProof="0">
                        <a:solidFill>
                          <a:srgbClr val="000000"/>
                        </a:solidFill>
                        <a:effectLst/>
                        <a:latin typeface="Segoe UI"/>
                        <a:ea typeface="+mn-ea"/>
                        <a:cs typeface="Segoe UI"/>
                      </a:endParaRPr>
                    </a:p>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Excelling (going beyond): </a:t>
                      </a:r>
                      <a:r>
                        <a:rPr lang="en-GB" sz="900" b="0" i="0" u="none" strike="noStrike" kern="1200" noProof="0">
                          <a:solidFill>
                            <a:srgbClr val="000000"/>
                          </a:solidFill>
                          <a:effectLst/>
                          <a:latin typeface="Segoe UI"/>
                          <a:ea typeface="+mn-ea"/>
                          <a:cs typeface="Segoe UI"/>
                        </a:rPr>
                        <a:t>To analyse how an atmosphere of terror is constructed. </a:t>
                      </a:r>
                    </a:p>
                    <a:p>
                      <a:pPr lvl="0" algn="l">
                        <a:buNone/>
                      </a:pPr>
                      <a:endParaRPr lang="en-GB" sz="1000" b="0" i="0" u="none" strike="noStrike" kern="1200" noProof="0">
                        <a:solidFill>
                          <a:srgbClr val="000000"/>
                        </a:solidFill>
                        <a:effectLst/>
                        <a:latin typeface="Segoe UI"/>
                        <a:ea typeface="+mn-ea"/>
                        <a:cs typeface="Segoe U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buNone/>
                      </a:pPr>
                      <a:r>
                        <a:rPr lang="en-GB" sz="1350" kern="1200">
                          <a:solidFill>
                            <a:schemeClr val="dk1"/>
                          </a:solidFill>
                          <a:effectLst/>
                          <a:latin typeface="+mn-lt"/>
                          <a:ea typeface="+mn-ea"/>
                          <a:cs typeface="+mn-cs"/>
                        </a:rPr>
                        <a:t>Big Write: How does the writer’s tone emphasise Grendel’s terrifying rule?</a:t>
                      </a:r>
                    </a:p>
                    <a:p>
                      <a:endParaRPr lang="en-GB" sz="1350" kern="1200">
                        <a:solidFill>
                          <a:schemeClr val="dk1"/>
                        </a:solidFill>
                        <a:effectLst/>
                        <a:latin typeface="+mn-lt"/>
                        <a:ea typeface="+mn-ea"/>
                        <a:cs typeface="+mn-cs"/>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04642"/>
                  </a:ext>
                </a:extLst>
              </a:tr>
              <a:tr h="490263">
                <a:tc rowSpan="2">
                  <a:txBody>
                    <a:bodyPr/>
                    <a:lstStyle/>
                    <a:p>
                      <a:pPr algn="ctr"/>
                      <a:r>
                        <a:rPr lang="en-GB">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800" b="1" i="0" u="none" strike="noStrike" noProof="0">
                          <a:solidFill>
                            <a:srgbClr val="000000"/>
                          </a:solidFill>
                          <a:effectLst/>
                          <a:latin typeface="Segoe UI"/>
                          <a:cs typeface="Segoe UI"/>
                        </a:rPr>
                        <a:t>AP1</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0" cap="flat" cmpd="sng" algn="ctr">
                      <a:noFill/>
                      <a:prstDash val="solid"/>
                      <a:round/>
                      <a:headEnd type="none" w="med" len="med"/>
                      <a:tailEnd type="none" w="med" len="med"/>
                    </a:lnB>
                    <a:noFill/>
                  </a:tcPr>
                </a:tc>
                <a:tc rowSpan="2">
                  <a:txBody>
                    <a:bodyPr/>
                    <a:lstStyle/>
                    <a:p>
                      <a:pPr algn="l" fontAlgn="b"/>
                      <a:endParaRPr lang="en-GB" sz="1350" kern="1200">
                        <a:solidFill>
                          <a:schemeClr val="dk1"/>
                        </a:solidFill>
                        <a:effectLst/>
                        <a:latin typeface="+mn-lt"/>
                        <a:ea typeface="+mn-ea"/>
                        <a:cs typeface="+mn-cs"/>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6820331"/>
                  </a:ext>
                </a:extLst>
              </a:tr>
              <a:tr h="187157">
                <a:tc vMerge="1">
                  <a:txBody>
                    <a:bodyPr/>
                    <a:lstStyle/>
                    <a:p>
                      <a:pPr algn="ctr"/>
                      <a:endParaRPr lang="en-GB">
                        <a:solidFill>
                          <a:schemeClr val="tx1"/>
                        </a:solidFill>
                      </a:endParaRP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noFill/>
                  </a:tcPr>
                </a:tc>
                <a:tc>
                  <a:txBody>
                    <a:bodyPr/>
                    <a:lstStyle/>
                    <a:p>
                      <a:pPr lvl="0" algn="l">
                        <a:buNone/>
                      </a:pPr>
                      <a:endParaRPr lang="en-GB" sz="900" b="0" i="0" u="none" strike="noStrike" noProof="0">
                        <a:solidFill>
                          <a:srgbClr val="000000"/>
                        </a:solidFill>
                        <a:effectLst/>
                        <a:latin typeface="Segoe UI"/>
                        <a:cs typeface="Segoe UI"/>
                      </a:endParaRPr>
                    </a:p>
                  </a:txBody>
                  <a:tcPr marL="9524" marR="9524" marT="9524" anchor="ctr">
                    <a:lnL w="12700">
                      <a:solidFill>
                        <a:schemeClr val="tx1"/>
                      </a:solidFill>
                    </a:lnL>
                    <a:lnR w="12700">
                      <a:solidFill>
                        <a:schemeClr val="tx1"/>
                      </a:solidFill>
                    </a:lnR>
                    <a:lnT w="0" cap="flat" cmpd="sng" algn="ctr">
                      <a:noFill/>
                      <a:prstDash val="solid"/>
                      <a:round/>
                      <a:headEnd type="none" w="med" len="med"/>
                      <a:tailEnd type="none" w="med" len="med"/>
                    </a:lnT>
                    <a:lnB w="12700">
                      <a:solidFill>
                        <a:schemeClr val="tx1"/>
                      </a:solidFill>
                    </a:lnB>
                    <a:noFill/>
                  </a:tcPr>
                </a:tc>
                <a:tc vMerge="1">
                  <a:txBody>
                    <a:bodyPr/>
                    <a:lstStyle/>
                    <a:p>
                      <a:pPr algn="l" fontAlgn="b"/>
                      <a:endParaRPr lang="en-GB" sz="1100" b="0" i="0" u="none" strike="noStrike">
                        <a:solidFill>
                          <a:srgbClr val="000000"/>
                        </a:solidFill>
                        <a:effectLst/>
                        <a:latin typeface="Calibri" panose="020F0502020204030204" pitchFamily="34" charset="0"/>
                      </a:endParaRPr>
                    </a:p>
                  </a:txBody>
                  <a:tcPr marL="9524" marR="9524" marT="9524"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noFill/>
                  </a:tcPr>
                </a:tc>
                <a:extLst>
                  <a:ext uri="{0D108BD9-81ED-4DB2-BD59-A6C34878D82A}">
                    <a16:rowId xmlns:a16="http://schemas.microsoft.com/office/drawing/2014/main" val="1501087700"/>
                  </a:ext>
                </a:extLst>
              </a:tr>
              <a:tr h="294105">
                <a:tc>
                  <a:txBody>
                    <a:bodyPr/>
                    <a:lstStyle/>
                    <a:p>
                      <a:pPr algn="ctr"/>
                      <a:r>
                        <a:rPr lang="en-GB">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lvl="0" algn="l">
                        <a:buNone/>
                      </a:pPr>
                      <a:r>
                        <a:rPr lang="en-GB" sz="1350" b="0" i="0" u="none" strike="noStrike" kern="1200">
                          <a:solidFill>
                            <a:schemeClr val="dk1"/>
                          </a:solidFill>
                          <a:effectLst/>
                          <a:latin typeface="+mn-lt"/>
                          <a:ea typeface="+mn-ea"/>
                          <a:cs typeface="+mn-cs"/>
                        </a:rPr>
                        <a:t>DIRT WEEK  -   Understanding and responding to feedback</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092060"/>
                  </a:ext>
                </a:extLst>
              </a:tr>
              <a:tr h="980529">
                <a:tc>
                  <a:txBody>
                    <a:bodyPr/>
                    <a:lstStyle/>
                    <a:p>
                      <a:pPr algn="ctr"/>
                      <a:r>
                        <a:rPr lang="en-GB">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endParaRPr lang="en-US" sz="900"/>
                    </a:p>
                    <a:p>
                      <a:pPr lvl="0" algn="l">
                        <a:lnSpc>
                          <a:spcPct val="100000"/>
                        </a:lnSpc>
                        <a:spcBef>
                          <a:spcPts val="0"/>
                        </a:spcBef>
                        <a:spcAft>
                          <a:spcPts val="0"/>
                        </a:spcAft>
                        <a:buNone/>
                      </a:pPr>
                      <a:r>
                        <a:rPr lang="en-GB" sz="900" b="1" i="0" u="none" strike="noStrike" kern="1200" noProof="0">
                          <a:solidFill>
                            <a:schemeClr val="dk1"/>
                          </a:solidFill>
                          <a:effectLst/>
                        </a:rPr>
                        <a:t>Emerging (catching up): </a:t>
                      </a:r>
                      <a:r>
                        <a:rPr lang="en-GB" sz="900" b="0" i="0" u="none" strike="noStrike" kern="1200" noProof="0">
                          <a:solidFill>
                            <a:schemeClr val="dk1"/>
                          </a:solidFill>
                          <a:effectLst/>
                        </a:rPr>
                        <a:t>To understand how words can create clear pictures. </a:t>
                      </a:r>
                      <a:endParaRPr lang="en-GB" sz="900"/>
                    </a:p>
                    <a:p>
                      <a:pPr lvl="0" algn="l">
                        <a:lnSpc>
                          <a:spcPct val="100000"/>
                        </a:lnSpc>
                        <a:spcBef>
                          <a:spcPts val="0"/>
                        </a:spcBef>
                        <a:spcAft>
                          <a:spcPts val="0"/>
                        </a:spcAft>
                        <a:buNone/>
                      </a:pPr>
                      <a:endParaRPr lang="en-GB" sz="900"/>
                    </a:p>
                    <a:p>
                      <a:pPr lvl="0" algn="l">
                        <a:lnSpc>
                          <a:spcPct val="100000"/>
                        </a:lnSpc>
                        <a:spcBef>
                          <a:spcPts val="0"/>
                        </a:spcBef>
                        <a:spcAft>
                          <a:spcPts val="0"/>
                        </a:spcAft>
                        <a:buNone/>
                      </a:pPr>
                      <a:r>
                        <a:rPr lang="en-GB" sz="900" b="1" i="0" u="none" strike="noStrike" kern="1200" noProof="0">
                          <a:solidFill>
                            <a:schemeClr val="dk1"/>
                          </a:solidFill>
                          <a:effectLst/>
                        </a:rPr>
                        <a:t>Achieving (keeping up): </a:t>
                      </a:r>
                      <a:r>
                        <a:rPr lang="en-GB" sz="900" b="0" i="0" u="none" strike="noStrike" kern="1200" noProof="0">
                          <a:solidFill>
                            <a:schemeClr val="dk1"/>
                          </a:solidFill>
                          <a:effectLst/>
                        </a:rPr>
                        <a:t>To understand how language is used to create vivid imagery. </a:t>
                      </a:r>
                      <a:endParaRPr lang="en-GB" sz="900"/>
                    </a:p>
                    <a:p>
                      <a:pPr lvl="0" algn="l">
                        <a:lnSpc>
                          <a:spcPct val="100000"/>
                        </a:lnSpc>
                        <a:spcBef>
                          <a:spcPts val="0"/>
                        </a:spcBef>
                        <a:spcAft>
                          <a:spcPts val="0"/>
                        </a:spcAft>
                        <a:buNone/>
                      </a:pPr>
                      <a:endParaRPr lang="en-GB" sz="900"/>
                    </a:p>
                    <a:p>
                      <a:pPr lvl="0" algn="l">
                        <a:lnSpc>
                          <a:spcPct val="100000"/>
                        </a:lnSpc>
                        <a:spcBef>
                          <a:spcPts val="0"/>
                        </a:spcBef>
                        <a:spcAft>
                          <a:spcPts val="0"/>
                        </a:spcAft>
                        <a:buNone/>
                      </a:pPr>
                      <a:r>
                        <a:rPr lang="en-GB" sz="900" b="1" i="0" u="none" strike="noStrike" kern="1200" noProof="0">
                          <a:solidFill>
                            <a:schemeClr val="dk1"/>
                          </a:solidFill>
                          <a:effectLst/>
                        </a:rPr>
                        <a:t>Excelling (going beyond):</a:t>
                      </a:r>
                      <a:r>
                        <a:rPr lang="en-GB" sz="900" b="0" i="0" u="none" strike="noStrike" kern="1200" noProof="0">
                          <a:solidFill>
                            <a:schemeClr val="dk1"/>
                          </a:solidFill>
                          <a:effectLst/>
                        </a:rPr>
                        <a:t> To analyse how language is used to construct vivid and evocative imagery. </a:t>
                      </a:r>
                      <a:endParaRPr lang="en-GB" sz="7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400" b="0" i="0" u="none" strike="noStrike" kern="1200" noProof="0">
                          <a:solidFill>
                            <a:schemeClr val="dk1"/>
                          </a:solidFill>
                          <a:effectLst/>
                          <a:latin typeface="Calibri"/>
                          <a:ea typeface="Calibri"/>
                          <a:cs typeface="Calibri"/>
                        </a:rPr>
                        <a:t>Big Write: Reporting on the battle. </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266877"/>
                  </a:ext>
                </a:extLst>
              </a:tr>
            </a:tbl>
          </a:graphicData>
        </a:graphic>
      </p:graphicFrame>
    </p:spTree>
    <p:extLst>
      <p:ext uri="{BB962C8B-B14F-4D97-AF65-F5344CB8AC3E}">
        <p14:creationId xmlns:p14="http://schemas.microsoft.com/office/powerpoint/2010/main" val="2224665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BC32B-E15B-D18A-F05B-D31EC2E3C908}"/>
            </a:ext>
          </a:extLst>
        </p:cNvPr>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7FE622D3-8A9B-CCDD-A766-F02170EA6092}"/>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10B49C2-F637-21BA-FF74-D37F05592328}"/>
              </a:ext>
            </a:extLst>
          </p:cNvPr>
          <p:cNvSpPr>
            <a:spLocks noGrp="1"/>
          </p:cNvSpPr>
          <p:nvPr>
            <p:ph type="title"/>
          </p:nvPr>
        </p:nvSpPr>
        <p:spPr>
          <a:xfrm>
            <a:off x="304579" y="373116"/>
            <a:ext cx="6243050" cy="920425"/>
          </a:xfrm>
          <a:ln>
            <a:solidFill>
              <a:schemeClr val="tx1"/>
            </a:solidFill>
          </a:ln>
        </p:spPr>
        <p:txBody>
          <a:bodyPr>
            <a:normAutofit fontScale="90000"/>
          </a:bodyPr>
          <a:lstStyle/>
          <a:p>
            <a:r>
              <a:rPr lang="en-GB"/>
              <a:t>How is your progress measured in </a:t>
            </a:r>
            <a:r>
              <a:rPr lang="en-GB" b="1"/>
              <a:t>English</a:t>
            </a:r>
            <a:r>
              <a:rPr lang="en-GB"/>
              <a:t> in Spring Term?</a:t>
            </a:r>
          </a:p>
        </p:txBody>
      </p:sp>
      <p:graphicFrame>
        <p:nvGraphicFramePr>
          <p:cNvPr id="4" name="Content Placeholder 3">
            <a:extLst>
              <a:ext uri="{FF2B5EF4-FFF2-40B4-BE49-F238E27FC236}">
                <a16:creationId xmlns:a16="http://schemas.microsoft.com/office/drawing/2014/main" id="{E3CC0FB9-86F9-70E0-F99C-26A83FFD932E}"/>
              </a:ext>
            </a:extLst>
          </p:cNvPr>
          <p:cNvGraphicFramePr>
            <a:graphicFrameLocks noGrp="1"/>
          </p:cNvGraphicFramePr>
          <p:nvPr>
            <p:ph idx="1"/>
            <p:extLst>
              <p:ext uri="{D42A27DB-BD31-4B8C-83A1-F6EECF244321}">
                <p14:modId xmlns:p14="http://schemas.microsoft.com/office/powerpoint/2010/main" val="1532959693"/>
              </p:ext>
            </p:extLst>
          </p:nvPr>
        </p:nvGraphicFramePr>
        <p:xfrm>
          <a:off x="304578" y="1453515"/>
          <a:ext cx="6243051" cy="1285240"/>
        </p:xfrm>
        <a:graphic>
          <a:graphicData uri="http://schemas.openxmlformats.org/drawingml/2006/table">
            <a:tbl>
              <a:tblPr firstRow="1" bandRow="1">
                <a:tableStyleId>{5C22544A-7EE6-4342-B048-85BDC9FD1C3A}</a:tableStyleId>
              </a:tblPr>
              <a:tblGrid>
                <a:gridCol w="2364026">
                  <a:extLst>
                    <a:ext uri="{9D8B030D-6E8A-4147-A177-3AD203B41FA5}">
                      <a16:colId xmlns:a16="http://schemas.microsoft.com/office/drawing/2014/main" val="932209114"/>
                    </a:ext>
                  </a:extLst>
                </a:gridCol>
                <a:gridCol w="3879025">
                  <a:extLst>
                    <a:ext uri="{9D8B030D-6E8A-4147-A177-3AD203B41FA5}">
                      <a16:colId xmlns:a16="http://schemas.microsoft.com/office/drawing/2014/main" val="3547968821"/>
                    </a:ext>
                  </a:extLst>
                </a:gridCol>
              </a:tblGrid>
              <a:tr h="370840">
                <a:tc gridSpan="2">
                  <a:txBody>
                    <a:bodyPr/>
                    <a:lstStyle/>
                    <a:p>
                      <a:r>
                        <a:rPr lang="en-GB" sz="1200">
                          <a:solidFill>
                            <a:schemeClr val="tx1"/>
                          </a:solidFill>
                        </a:rPr>
                        <a:t>Spring: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hMerge="1">
                  <a:txBody>
                    <a:bodyPr/>
                    <a:lstStyle/>
                    <a:p>
                      <a:endParaRPr lang="en-GB" sz="1200"/>
                    </a:p>
                  </a:txBody>
                  <a:tcPr/>
                </a:tc>
                <a:extLst>
                  <a:ext uri="{0D108BD9-81ED-4DB2-BD59-A6C34878D82A}">
                    <a16:rowId xmlns:a16="http://schemas.microsoft.com/office/drawing/2014/main" val="4062431929"/>
                  </a:ext>
                </a:extLst>
              </a:tr>
              <a:tr h="370840">
                <a:tc>
                  <a:txBody>
                    <a:bodyPr/>
                    <a:lstStyle/>
                    <a:p>
                      <a:r>
                        <a:rPr lang="en-GB" sz="1200">
                          <a:solidFill>
                            <a:schemeClr val="tx1"/>
                          </a:solidFill>
                        </a:rPr>
                        <a:t>Big write: Essay response to the text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lang="en-GB" sz="1200">
                          <a:solidFill>
                            <a:schemeClr val="tx1"/>
                          </a:solidFill>
                        </a:rPr>
                        <a:t>Completed fortnightly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5729166"/>
                  </a:ext>
                </a:extLst>
              </a:tr>
              <a:tr h="370840">
                <a:tc>
                  <a:txBody>
                    <a:bodyPr/>
                    <a:lstStyle/>
                    <a:p>
                      <a:r>
                        <a:rPr lang="en-GB" sz="1200">
                          <a:solidFill>
                            <a:schemeClr val="tx1"/>
                          </a:solidFill>
                        </a:rPr>
                        <a:t>Big write : Creative writing task inspired by the text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lang="en-GB" sz="1200">
                          <a:solidFill>
                            <a:schemeClr val="tx1"/>
                          </a:solidFill>
                        </a:rPr>
                        <a:t>Completed fortnightly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8469122"/>
                  </a:ext>
                </a:extLst>
              </a:tr>
            </a:tbl>
          </a:graphicData>
        </a:graphic>
      </p:graphicFrame>
      <p:graphicFrame>
        <p:nvGraphicFramePr>
          <p:cNvPr id="5" name="Table 4">
            <a:extLst>
              <a:ext uri="{FF2B5EF4-FFF2-40B4-BE49-F238E27FC236}">
                <a16:creationId xmlns:a16="http://schemas.microsoft.com/office/drawing/2014/main" id="{2326D31D-AE95-7605-92EB-0157ADB922C8}"/>
              </a:ext>
            </a:extLst>
          </p:cNvPr>
          <p:cNvGraphicFramePr>
            <a:graphicFrameLocks noGrp="1"/>
          </p:cNvGraphicFramePr>
          <p:nvPr/>
        </p:nvGraphicFramePr>
        <p:xfrm>
          <a:off x="161192" y="2923442"/>
          <a:ext cx="6514149" cy="6014641"/>
        </p:xfrm>
        <a:graphic>
          <a:graphicData uri="http://schemas.openxmlformats.org/drawingml/2006/table">
            <a:tbl>
              <a:tblPr firstRow="1" bandRow="1">
                <a:tableStyleId>{5C22544A-7EE6-4342-B048-85BDC9FD1C3A}</a:tableStyleId>
              </a:tblPr>
              <a:tblGrid>
                <a:gridCol w="2171383">
                  <a:extLst>
                    <a:ext uri="{9D8B030D-6E8A-4147-A177-3AD203B41FA5}">
                      <a16:colId xmlns:a16="http://schemas.microsoft.com/office/drawing/2014/main" val="4109547493"/>
                    </a:ext>
                  </a:extLst>
                </a:gridCol>
                <a:gridCol w="2171383">
                  <a:extLst>
                    <a:ext uri="{9D8B030D-6E8A-4147-A177-3AD203B41FA5}">
                      <a16:colId xmlns:a16="http://schemas.microsoft.com/office/drawing/2014/main" val="1554126141"/>
                    </a:ext>
                  </a:extLst>
                </a:gridCol>
                <a:gridCol w="2171383">
                  <a:extLst>
                    <a:ext uri="{9D8B030D-6E8A-4147-A177-3AD203B41FA5}">
                      <a16:colId xmlns:a16="http://schemas.microsoft.com/office/drawing/2014/main" val="549572572"/>
                    </a:ext>
                  </a:extLst>
                </a:gridCol>
              </a:tblGrid>
              <a:tr h="236874">
                <a:tc>
                  <a:txBody>
                    <a:bodyPr/>
                    <a:lstStyle/>
                    <a:p>
                      <a:r>
                        <a:rPr lang="en-GB" sz="1000">
                          <a:solidFill>
                            <a:schemeClr val="tx1"/>
                          </a:solidFill>
                        </a:rPr>
                        <a:t>Emerging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a:solidFill>
                            <a:schemeClr val="tx1"/>
                          </a:solidFill>
                        </a:rPr>
                        <a:t>Achieving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a:solidFill>
                            <a:schemeClr val="tx1"/>
                          </a:solidFill>
                        </a:rPr>
                        <a:t>Excelling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7644454"/>
                  </a:ext>
                </a:extLst>
              </a:tr>
              <a:tr h="222518">
                <a:tc gridSpan="3">
                  <a:txBody>
                    <a:bodyPr/>
                    <a:lstStyle/>
                    <a:p>
                      <a:r>
                        <a:rPr lang="en-GB" sz="900" b="1">
                          <a:solidFill>
                            <a:schemeClr val="tx1"/>
                          </a:solidFill>
                          <a:latin typeface="+mn-lt"/>
                        </a:rPr>
                        <a:t>Essay Responses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sz="1000"/>
                    </a:p>
                  </a:txBody>
                  <a:tcPr/>
                </a:tc>
                <a:tc hMerge="1">
                  <a:txBody>
                    <a:bodyPr/>
                    <a:lstStyle/>
                    <a:p>
                      <a:endParaRPr lang="en-GB" sz="1000"/>
                    </a:p>
                  </a:txBody>
                  <a:tcPr/>
                </a:tc>
                <a:extLst>
                  <a:ext uri="{0D108BD9-81ED-4DB2-BD59-A6C34878D82A}">
                    <a16:rowId xmlns:a16="http://schemas.microsoft.com/office/drawing/2014/main" val="2129367501"/>
                  </a:ext>
                </a:extLst>
              </a:tr>
              <a:tr h="2964517">
                <a:tc>
                  <a:txBody>
                    <a:bodyPr/>
                    <a:lstStyle/>
                    <a:p>
                      <a:pPr marL="171450" lvl="0" indent="-171450">
                        <a:lnSpc>
                          <a:spcPts val="1400"/>
                        </a:lnSpc>
                        <a:spcAft>
                          <a:spcPts val="0"/>
                        </a:spcAft>
                        <a:buFont typeface="Arial" panose="020B0604020202020204" pitchFamily="34" charset="0"/>
                        <a:buChar char="•"/>
                      </a:pPr>
                      <a:r>
                        <a:rPr lang="en-US" sz="900" b="1">
                          <a:solidFill>
                            <a:schemeClr val="tx1"/>
                          </a:solidFill>
                          <a:effectLst/>
                          <a:latin typeface="+mn-lt"/>
                          <a:ea typeface="MS Mincho"/>
                          <a:cs typeface="Calibri Bold Italic"/>
                        </a:rPr>
                        <a:t>Point: </a:t>
                      </a:r>
                      <a:r>
                        <a:rPr lang="en-US" sz="900">
                          <a:solidFill>
                            <a:schemeClr val="tx1"/>
                          </a:solidFill>
                          <a:effectLst/>
                          <a:latin typeface="+mn-lt"/>
                          <a:ea typeface="MS Mincho"/>
                          <a:cs typeface="Calibri Bold Italic"/>
                        </a:rPr>
                        <a:t>I can attempt to create a </a:t>
                      </a:r>
                      <a:r>
                        <a:rPr lang="en-US" sz="900" b="1">
                          <a:solidFill>
                            <a:schemeClr val="tx1"/>
                          </a:solidFill>
                          <a:effectLst/>
                          <a:latin typeface="+mn-lt"/>
                          <a:ea typeface="MS Mincho"/>
                          <a:cs typeface="Calibri Bold Italic"/>
                        </a:rPr>
                        <a:t>point</a:t>
                      </a:r>
                      <a:r>
                        <a:rPr lang="en-US" sz="900">
                          <a:solidFill>
                            <a:schemeClr val="tx1"/>
                          </a:solidFill>
                          <a:effectLst/>
                          <a:latin typeface="+mn-lt"/>
                          <a:ea typeface="MS Mincho"/>
                          <a:cs typeface="Calibri Bold Italic"/>
                        </a:rPr>
                        <a:t> in a topic sentence.</a:t>
                      </a:r>
                      <a:endParaRPr lang="en-GB"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Reference: </a:t>
                      </a:r>
                      <a:r>
                        <a:rPr lang="en-US" sz="900" b="0" i="0" u="none" strike="noStrike" noProof="0">
                          <a:solidFill>
                            <a:schemeClr val="tx1"/>
                          </a:solidFill>
                          <a:effectLst/>
                          <a:latin typeface="Calibri"/>
                          <a:ea typeface="Calibri"/>
                          <a:cs typeface="Calibri"/>
                        </a:rPr>
                        <a:t>I can attempt to include </a:t>
                      </a:r>
                      <a:r>
                        <a:rPr lang="en-US" sz="900" b="1" i="0" u="none" strike="noStrike" noProof="0">
                          <a:solidFill>
                            <a:schemeClr val="tx1"/>
                          </a:solidFill>
                          <a:effectLst/>
                          <a:latin typeface="Calibri"/>
                          <a:ea typeface="Calibri"/>
                          <a:cs typeface="Calibri"/>
                        </a:rPr>
                        <a:t>references</a:t>
                      </a:r>
                      <a:r>
                        <a:rPr lang="en-US" sz="900" b="0" i="0" u="none" strike="noStrike" noProof="0">
                          <a:solidFill>
                            <a:schemeClr val="tx1"/>
                          </a:solidFill>
                          <a:effectLst/>
                          <a:latin typeface="Calibri"/>
                          <a:ea typeface="Calibri"/>
                          <a:cs typeface="Calibri"/>
                        </a:rPr>
                        <a:t> for ideas. </a:t>
                      </a:r>
                      <a:endParaRPr lang="en-US"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r>
                        <a:rPr lang="en-US" sz="900" b="1">
                          <a:solidFill>
                            <a:schemeClr val="tx1"/>
                          </a:solidFill>
                          <a:effectLst/>
                          <a:latin typeface="+mn-lt"/>
                          <a:ea typeface="MS Mincho"/>
                          <a:cs typeface="Calibri Bold Italic"/>
                        </a:rPr>
                        <a:t>Explain:</a:t>
                      </a:r>
                      <a:r>
                        <a:rPr lang="en-US" sz="900">
                          <a:solidFill>
                            <a:schemeClr val="tx1"/>
                          </a:solidFill>
                          <a:effectLst/>
                          <a:latin typeface="+mn-lt"/>
                          <a:ea typeface="MS Mincho"/>
                          <a:cs typeface="Calibri Bold Italic"/>
                        </a:rPr>
                        <a:t> I can </a:t>
                      </a:r>
                      <a:r>
                        <a:rPr lang="en-US" sz="900" b="0" i="0" u="none" strike="noStrike" noProof="0">
                          <a:solidFill>
                            <a:schemeClr val="tx1"/>
                          </a:solidFill>
                          <a:effectLst/>
                          <a:latin typeface="Calibri"/>
                          <a:ea typeface="Calibri"/>
                          <a:cs typeface="Calibri"/>
                        </a:rPr>
                        <a:t>attempt </a:t>
                      </a:r>
                      <a:r>
                        <a:rPr lang="en-US" sz="900">
                          <a:solidFill>
                            <a:schemeClr val="tx1"/>
                          </a:solidFill>
                          <a:effectLst/>
                          <a:latin typeface="+mn-lt"/>
                          <a:ea typeface="MS Mincho"/>
                          <a:cs typeface="Calibri Bold Italic"/>
                        </a:rPr>
                        <a:t>to </a:t>
                      </a:r>
                      <a:r>
                        <a:rPr lang="en-US" sz="900" b="1">
                          <a:solidFill>
                            <a:schemeClr val="tx1"/>
                          </a:solidFill>
                          <a:effectLst/>
                          <a:latin typeface="+mn-lt"/>
                          <a:ea typeface="MS Mincho"/>
                          <a:cs typeface="Calibri Bold Italic"/>
                        </a:rPr>
                        <a:t>explain </a:t>
                      </a:r>
                      <a:r>
                        <a:rPr lang="en-US" sz="900">
                          <a:solidFill>
                            <a:schemeClr val="tx1"/>
                          </a:solidFill>
                          <a:effectLst/>
                          <a:latin typeface="+mn-lt"/>
                          <a:ea typeface="MS Mincho"/>
                          <a:cs typeface="Calibri Bold Italic"/>
                        </a:rPr>
                        <a:t>the meaning of the text.</a:t>
                      </a:r>
                      <a:endParaRPr lang="en-GB"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Technique:</a:t>
                      </a:r>
                      <a:r>
                        <a:rPr lang="en-US" sz="900" b="0" i="0" u="none" strike="noStrike" noProof="0">
                          <a:solidFill>
                            <a:schemeClr val="tx1"/>
                          </a:solidFill>
                          <a:effectLst/>
                          <a:latin typeface="Calibri"/>
                          <a:ea typeface="Calibri"/>
                          <a:cs typeface="Calibri"/>
                        </a:rPr>
                        <a:t> I can attempt to identify simple </a:t>
                      </a:r>
                      <a:r>
                        <a:rPr lang="en-US" sz="900" b="1" i="0" u="none" strike="noStrike" noProof="0">
                          <a:solidFill>
                            <a:schemeClr val="tx1"/>
                          </a:solidFill>
                          <a:effectLst/>
                          <a:latin typeface="Calibri"/>
                          <a:ea typeface="Calibri"/>
                          <a:cs typeface="Calibri"/>
                        </a:rPr>
                        <a:t>techniques</a:t>
                      </a:r>
                      <a:r>
                        <a:rPr lang="en-US" sz="900" b="0" i="0" u="none" strike="noStrike" noProof="0">
                          <a:solidFill>
                            <a:schemeClr val="tx1"/>
                          </a:solidFill>
                          <a:effectLst/>
                          <a:latin typeface="Calibri"/>
                          <a:ea typeface="Calibri"/>
                          <a:cs typeface="Calibri"/>
                        </a:rPr>
                        <a:t> used by a writer, not always correctly.</a:t>
                      </a:r>
                      <a:endParaRPr lang="en-US" sz="900">
                        <a:solidFill>
                          <a:schemeClr val="tx1"/>
                        </a:solidFill>
                        <a:effectLst/>
                        <a:latin typeface="+mn-lt"/>
                        <a:ea typeface="MS Mincho"/>
                        <a:cs typeface="Calibri Bold Italic"/>
                      </a:endParaRPr>
                    </a:p>
                    <a:p>
                      <a:pPr marL="171450" indent="-171450">
                        <a:lnSpc>
                          <a:spcPts val="1400"/>
                        </a:lnSpc>
                        <a:spcAft>
                          <a:spcPts val="0"/>
                        </a:spcAft>
                        <a:buFont typeface="Arial" panose="020B0604020202020204" pitchFamily="34" charset="0"/>
                        <a:buChar char="•"/>
                      </a:pPr>
                      <a:endParaRPr lang="en-US"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endParaRPr lang="en-US" sz="900">
                        <a:solidFill>
                          <a:schemeClr val="tx1"/>
                        </a:solidFill>
                        <a:effectLst/>
                        <a:latin typeface="+mn-lt"/>
                        <a:ea typeface="MS Mincho"/>
                        <a:cs typeface="Times New Roman"/>
                      </a:endParaRPr>
                    </a:p>
                    <a:p>
                      <a:pPr marL="171450" lvl="0" indent="-171450">
                        <a:spcAft>
                          <a:spcPts val="0"/>
                        </a:spcAft>
                        <a:buFont typeface="Arial" panose="020B0604020202020204" pitchFamily="34" charset="0"/>
                        <a:buChar char="•"/>
                      </a:pPr>
                      <a:endParaRPr lang="en-US" sz="900">
                        <a:solidFill>
                          <a:schemeClr val="tx1"/>
                        </a:solidFill>
                        <a:effectLst/>
                        <a:latin typeface="+mn-lt"/>
                        <a:ea typeface="MS Mincho"/>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Point: </a:t>
                      </a:r>
                      <a:r>
                        <a:rPr lang="en-US" sz="900" b="0" i="0" u="none" strike="noStrike" noProof="0">
                          <a:solidFill>
                            <a:schemeClr val="tx1"/>
                          </a:solidFill>
                          <a:effectLst/>
                          <a:latin typeface="Calibri"/>
                          <a:ea typeface="Calibri"/>
                          <a:cs typeface="Calibri"/>
                        </a:rPr>
                        <a:t>I can create a </a:t>
                      </a:r>
                      <a:r>
                        <a:rPr lang="en-US" sz="900" b="1" i="0" u="none" strike="noStrike" noProof="0">
                          <a:solidFill>
                            <a:schemeClr val="tx1"/>
                          </a:solidFill>
                          <a:effectLst/>
                          <a:latin typeface="Calibri"/>
                          <a:ea typeface="Calibri"/>
                          <a:cs typeface="Calibri"/>
                        </a:rPr>
                        <a:t>point </a:t>
                      </a:r>
                      <a:r>
                        <a:rPr lang="en-US" sz="900" b="0" i="0" u="none" strike="noStrike" noProof="0">
                          <a:solidFill>
                            <a:schemeClr val="tx1"/>
                          </a:solidFill>
                          <a:effectLst/>
                          <a:latin typeface="Calibri"/>
                          <a:ea typeface="Calibri"/>
                          <a:cs typeface="Calibri"/>
                        </a:rPr>
                        <a:t>in a topic sentence using key words from the task.</a:t>
                      </a:r>
                      <a:endParaRPr lang="en-US"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Reference: </a:t>
                      </a:r>
                      <a:r>
                        <a:rPr lang="en-US" sz="900" b="0" i="0" u="none" strike="noStrike" noProof="0">
                          <a:solidFill>
                            <a:schemeClr val="tx1"/>
                          </a:solidFill>
                          <a:effectLst/>
                          <a:latin typeface="Calibri"/>
                          <a:ea typeface="Calibri"/>
                          <a:cs typeface="Calibri"/>
                        </a:rPr>
                        <a:t>I can support inferences with relevant </a:t>
                      </a:r>
                      <a:r>
                        <a:rPr lang="en-US" sz="900" b="1" i="0" u="none" strike="noStrike" noProof="0">
                          <a:solidFill>
                            <a:schemeClr val="tx1"/>
                          </a:solidFill>
                          <a:effectLst/>
                          <a:latin typeface="Calibri"/>
                          <a:ea typeface="Calibri"/>
                          <a:cs typeface="Calibri"/>
                        </a:rPr>
                        <a:t>references </a:t>
                      </a:r>
                      <a:r>
                        <a:rPr lang="en-US" sz="900" b="0" i="0" u="none" strike="noStrike" noProof="0">
                          <a:solidFill>
                            <a:schemeClr val="tx1"/>
                          </a:solidFill>
                          <a:effectLst/>
                          <a:latin typeface="Calibri"/>
                          <a:ea typeface="Calibri"/>
                          <a:cs typeface="Calibri"/>
                        </a:rPr>
                        <a:t>correctly.</a:t>
                      </a:r>
                    </a:p>
                    <a:p>
                      <a:pPr marL="171450" lvl="0" indent="-171450">
                        <a:lnSpc>
                          <a:spcPts val="1400"/>
                        </a:lnSpc>
                        <a:spcAft>
                          <a:spcPts val="0"/>
                        </a:spcAft>
                        <a:buFont typeface="Arial" panose="020B0604020202020204" pitchFamily="34" charset="0"/>
                        <a:buChar char="•"/>
                      </a:pPr>
                      <a:r>
                        <a:rPr lang="en-US" sz="900" b="1">
                          <a:solidFill>
                            <a:schemeClr val="tx1"/>
                          </a:solidFill>
                          <a:effectLst/>
                          <a:latin typeface="+mn-lt"/>
                          <a:ea typeface="MS Mincho"/>
                          <a:cs typeface="Calibri Bold Italic"/>
                        </a:rPr>
                        <a:t>Explain: </a:t>
                      </a:r>
                      <a:r>
                        <a:rPr lang="en-US" sz="900">
                          <a:solidFill>
                            <a:schemeClr val="tx1"/>
                          </a:solidFill>
                          <a:effectLst/>
                          <a:latin typeface="+mn-lt"/>
                          <a:ea typeface="MS Mincho"/>
                          <a:cs typeface="Calibri Bold Italic"/>
                        </a:rPr>
                        <a:t>I can </a:t>
                      </a:r>
                      <a:r>
                        <a:rPr lang="en-US" sz="900" b="1">
                          <a:solidFill>
                            <a:schemeClr val="tx1"/>
                          </a:solidFill>
                          <a:effectLst/>
                          <a:latin typeface="+mn-lt"/>
                          <a:ea typeface="MS Mincho"/>
                          <a:cs typeface="Calibri Bold Italic"/>
                        </a:rPr>
                        <a:t>explain </a:t>
                      </a:r>
                      <a:r>
                        <a:rPr lang="en-US" sz="900">
                          <a:solidFill>
                            <a:schemeClr val="tx1"/>
                          </a:solidFill>
                          <a:effectLst/>
                          <a:latin typeface="+mn-lt"/>
                          <a:ea typeface="MS Mincho"/>
                          <a:cs typeface="Calibri Bold Italic"/>
                        </a:rPr>
                        <a:t>inferences based on evidence and I can</a:t>
                      </a:r>
                      <a:r>
                        <a:rPr lang="en-US" sz="900" b="0" i="0" u="none" strike="noStrike" noProof="0">
                          <a:solidFill>
                            <a:schemeClr val="tx1"/>
                          </a:solidFill>
                          <a:effectLst/>
                          <a:latin typeface="Calibri"/>
                          <a:ea typeface="Calibri"/>
                          <a:cs typeface="Calibri"/>
                        </a:rPr>
                        <a:t> </a:t>
                      </a:r>
                      <a:r>
                        <a:rPr lang="en-US" sz="900" b="1" i="0" u="none" strike="noStrike" noProof="0">
                          <a:solidFill>
                            <a:schemeClr val="tx1"/>
                          </a:solidFill>
                          <a:effectLst/>
                          <a:latin typeface="Calibri"/>
                          <a:ea typeface="Calibri"/>
                          <a:cs typeface="Calibri"/>
                        </a:rPr>
                        <a:t>explain</a:t>
                      </a:r>
                      <a:r>
                        <a:rPr lang="en-US" sz="900" b="0" i="0" u="none" strike="noStrike" noProof="0">
                          <a:solidFill>
                            <a:schemeClr val="tx1"/>
                          </a:solidFill>
                          <a:effectLst/>
                          <a:latin typeface="Calibri"/>
                          <a:ea typeface="Calibri"/>
                          <a:cs typeface="Calibri"/>
                        </a:rPr>
                        <a:t> the effect of writers' methods. </a:t>
                      </a:r>
                      <a:endParaRPr lang="en-US"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r>
                        <a:rPr lang="en-US" sz="900" b="1">
                          <a:solidFill>
                            <a:schemeClr val="tx1"/>
                          </a:solidFill>
                          <a:effectLst/>
                          <a:latin typeface="+mn-lt"/>
                          <a:ea typeface="MS Mincho"/>
                          <a:cs typeface="Times New Roman"/>
                        </a:rPr>
                        <a:t>Technique: </a:t>
                      </a:r>
                      <a:r>
                        <a:rPr lang="en-US" sz="900">
                          <a:solidFill>
                            <a:schemeClr val="tx1"/>
                          </a:solidFill>
                          <a:effectLst/>
                          <a:latin typeface="+mn-lt"/>
                          <a:ea typeface="MS Mincho"/>
                          <a:cs typeface="Times New Roman"/>
                        </a:rPr>
                        <a:t>I can correctly identify literary </a:t>
                      </a:r>
                      <a:r>
                        <a:rPr lang="en-US" sz="900" b="1">
                          <a:solidFill>
                            <a:schemeClr val="tx1"/>
                          </a:solidFill>
                          <a:effectLst/>
                          <a:latin typeface="+mn-lt"/>
                          <a:ea typeface="MS Mincho"/>
                          <a:cs typeface="Times New Roman"/>
                        </a:rPr>
                        <a:t>techniques</a:t>
                      </a:r>
                      <a:r>
                        <a:rPr lang="en-US" sz="900">
                          <a:solidFill>
                            <a:schemeClr val="tx1"/>
                          </a:solidFill>
                          <a:effectLst/>
                          <a:latin typeface="+mn-lt"/>
                          <a:ea typeface="MS Mincho"/>
                          <a:cs typeface="Times New Roman"/>
                        </a:rPr>
                        <a:t>.</a:t>
                      </a:r>
                      <a:endParaRPr lang="en-US"/>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Link: </a:t>
                      </a:r>
                      <a:r>
                        <a:rPr lang="en-US" sz="900" b="0" i="0" u="none" strike="noStrike" noProof="0">
                          <a:solidFill>
                            <a:schemeClr val="tx1"/>
                          </a:solidFill>
                          <a:effectLst/>
                          <a:latin typeface="Calibri"/>
                          <a:ea typeface="Calibri"/>
                          <a:cs typeface="Calibri"/>
                        </a:rPr>
                        <a:t>I can make simple comments </a:t>
                      </a:r>
                      <a:r>
                        <a:rPr lang="en-US" sz="900" b="1" i="0" u="none" strike="noStrike" noProof="0">
                          <a:solidFill>
                            <a:schemeClr val="tx1"/>
                          </a:solidFill>
                          <a:effectLst/>
                          <a:latin typeface="Calibri"/>
                          <a:ea typeface="Calibri"/>
                          <a:cs typeface="Calibri"/>
                        </a:rPr>
                        <a:t>linking</a:t>
                      </a:r>
                      <a:r>
                        <a:rPr lang="en-US" sz="900" b="0" i="0" u="none" strike="noStrike" noProof="0">
                          <a:solidFill>
                            <a:schemeClr val="tx1"/>
                          </a:solidFill>
                          <a:effectLst/>
                          <a:latin typeface="Calibri"/>
                          <a:ea typeface="Calibri"/>
                          <a:cs typeface="Calibri"/>
                        </a:rPr>
                        <a:t> to the writers' meaning.</a:t>
                      </a:r>
                      <a:endParaRPr lang="en-US" sz="900">
                        <a:solidFill>
                          <a:schemeClr val="tx1"/>
                        </a:solidFill>
                        <a:effectLst/>
                        <a:latin typeface="+mn-lt"/>
                        <a:ea typeface="MS Mincho"/>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Point:</a:t>
                      </a:r>
                      <a:r>
                        <a:rPr lang="en-US" sz="900" b="0" i="0" u="none" strike="noStrike" noProof="0">
                          <a:solidFill>
                            <a:schemeClr val="tx1"/>
                          </a:solidFill>
                          <a:effectLst/>
                          <a:latin typeface="Calibri"/>
                          <a:ea typeface="Calibri"/>
                          <a:cs typeface="Calibri"/>
                        </a:rPr>
                        <a:t> I can create a clear </a:t>
                      </a:r>
                      <a:r>
                        <a:rPr lang="en-US" sz="900" b="1" i="0" u="none" strike="noStrike" noProof="0">
                          <a:solidFill>
                            <a:schemeClr val="tx1"/>
                          </a:solidFill>
                          <a:effectLst/>
                          <a:latin typeface="Calibri"/>
                          <a:ea typeface="Calibri"/>
                          <a:cs typeface="Calibri"/>
                        </a:rPr>
                        <a:t>point </a:t>
                      </a:r>
                      <a:r>
                        <a:rPr lang="en-US" sz="900" b="0" i="0" u="none" strike="noStrike" noProof="0">
                          <a:solidFill>
                            <a:schemeClr val="tx1"/>
                          </a:solidFill>
                          <a:effectLst/>
                          <a:latin typeface="Calibri"/>
                          <a:ea typeface="Calibri"/>
                          <a:cs typeface="Calibri"/>
                        </a:rPr>
                        <a:t>in a topic sentence using key words which shows my understanding of the task.</a:t>
                      </a:r>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Reference: </a:t>
                      </a:r>
                      <a:r>
                        <a:rPr lang="en-US" sz="900" b="0" i="0" u="none" strike="noStrike" noProof="0">
                          <a:solidFill>
                            <a:schemeClr val="tx1"/>
                          </a:solidFill>
                          <a:effectLst/>
                          <a:latin typeface="Calibri"/>
                          <a:ea typeface="Calibri"/>
                          <a:cs typeface="Calibri"/>
                        </a:rPr>
                        <a:t> I can support inferences with precise, carefully chosen </a:t>
                      </a:r>
                      <a:r>
                        <a:rPr lang="en-US" sz="900" b="1" i="0" u="none" strike="noStrike" noProof="0">
                          <a:solidFill>
                            <a:schemeClr val="tx1"/>
                          </a:solidFill>
                          <a:effectLst/>
                          <a:latin typeface="Calibri"/>
                          <a:ea typeface="Calibri"/>
                          <a:cs typeface="Calibri"/>
                        </a:rPr>
                        <a:t>references.</a:t>
                      </a:r>
                      <a:endParaRPr lang="en-US" sz="900" b="0" i="0" u="none" strike="noStrike" noProof="0">
                        <a:solidFill>
                          <a:schemeClr val="tx1"/>
                        </a:solidFill>
                        <a:effectLst/>
                        <a:latin typeface="Calibri"/>
                        <a:ea typeface="Calibri"/>
                        <a:cs typeface="Calibri"/>
                      </a:endParaRPr>
                    </a:p>
                    <a:p>
                      <a:pPr marL="171450" indent="-171450">
                        <a:lnSpc>
                          <a:spcPts val="1400"/>
                        </a:lnSpc>
                        <a:spcAft>
                          <a:spcPts val="0"/>
                        </a:spcAft>
                        <a:buFont typeface="Arial" panose="020B0604020202020204" pitchFamily="34" charset="0"/>
                        <a:buChar char="•"/>
                      </a:pPr>
                      <a:r>
                        <a:rPr lang="en-US" sz="900" b="1">
                          <a:solidFill>
                            <a:schemeClr val="tx1"/>
                          </a:solidFill>
                          <a:effectLst/>
                          <a:latin typeface="+mn-lt"/>
                          <a:ea typeface="MS Mincho"/>
                          <a:cs typeface="Calibri Bold Italic"/>
                        </a:rPr>
                        <a:t>Explain: </a:t>
                      </a:r>
                      <a:r>
                        <a:rPr lang="en-US" sz="900">
                          <a:solidFill>
                            <a:schemeClr val="tx1"/>
                          </a:solidFill>
                          <a:effectLst/>
                          <a:latin typeface="+mn-lt"/>
                          <a:ea typeface="MS Mincho"/>
                          <a:cs typeface="Calibri Bold Italic"/>
                        </a:rPr>
                        <a:t>I can </a:t>
                      </a:r>
                      <a:r>
                        <a:rPr lang="en-US" sz="900" b="1">
                          <a:solidFill>
                            <a:schemeClr val="tx1"/>
                          </a:solidFill>
                          <a:effectLst/>
                          <a:latin typeface="+mn-lt"/>
                          <a:ea typeface="MS Mincho"/>
                          <a:cs typeface="Calibri Bold Italic"/>
                        </a:rPr>
                        <a:t>explain </a:t>
                      </a:r>
                      <a:r>
                        <a:rPr lang="en-US" sz="900">
                          <a:solidFill>
                            <a:schemeClr val="tx1"/>
                          </a:solidFill>
                          <a:effectLst/>
                          <a:latin typeface="+mn-lt"/>
                          <a:ea typeface="MS Mincho"/>
                          <a:cs typeface="Calibri Bold Italic"/>
                        </a:rPr>
                        <a:t>different meanings and effects </a:t>
                      </a:r>
                      <a:r>
                        <a:rPr lang="en-US" sz="900" b="0" i="0" u="none" strike="noStrike" noProof="0">
                          <a:solidFill>
                            <a:schemeClr val="tx1"/>
                          </a:solidFill>
                          <a:effectLst/>
                          <a:latin typeface="Calibri"/>
                          <a:ea typeface="Calibri"/>
                          <a:cs typeface="Calibri"/>
                        </a:rPr>
                        <a:t>of writers' methods.</a:t>
                      </a:r>
                    </a:p>
                    <a:p>
                      <a:pPr marL="17145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Technique: </a:t>
                      </a:r>
                      <a:r>
                        <a:rPr lang="en-US" sz="900" b="0" i="0" u="none" strike="noStrike" noProof="0">
                          <a:solidFill>
                            <a:schemeClr val="tx1"/>
                          </a:solidFill>
                          <a:effectLst/>
                          <a:latin typeface="Calibri"/>
                          <a:ea typeface="Calibri"/>
                          <a:cs typeface="Calibri"/>
                        </a:rPr>
                        <a:t>I can identify a range of literary </a:t>
                      </a:r>
                      <a:r>
                        <a:rPr lang="en-US" sz="900" b="1" i="0" u="none" strike="noStrike" noProof="0">
                          <a:solidFill>
                            <a:schemeClr val="tx1"/>
                          </a:solidFill>
                          <a:effectLst/>
                          <a:latin typeface="Calibri"/>
                          <a:ea typeface="Calibri"/>
                          <a:cs typeface="Calibri"/>
                        </a:rPr>
                        <a:t>techniques</a:t>
                      </a:r>
                      <a:r>
                        <a:rPr lang="en-US" sz="900" b="0" i="0" u="none" strike="noStrike" noProof="0">
                          <a:solidFill>
                            <a:schemeClr val="tx1"/>
                          </a:solidFill>
                          <a:effectLst/>
                          <a:latin typeface="Calibri"/>
                          <a:ea typeface="Calibri"/>
                          <a:cs typeface="Calibri"/>
                        </a:rPr>
                        <a:t> effectively.</a:t>
                      </a:r>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Link: </a:t>
                      </a:r>
                      <a:r>
                        <a:rPr lang="en-US" sz="900" b="0" i="0" u="none" strike="noStrike" noProof="0">
                          <a:solidFill>
                            <a:schemeClr val="tx1"/>
                          </a:solidFill>
                          <a:effectLst/>
                          <a:latin typeface="Calibri"/>
                          <a:ea typeface="Calibri"/>
                          <a:cs typeface="Calibri"/>
                        </a:rPr>
                        <a:t>I can make a range of comments </a:t>
                      </a:r>
                      <a:r>
                        <a:rPr lang="en-US" sz="900" b="1" i="0" u="none" strike="noStrike" noProof="0">
                          <a:solidFill>
                            <a:schemeClr val="tx1"/>
                          </a:solidFill>
                          <a:effectLst/>
                          <a:latin typeface="Calibri"/>
                          <a:ea typeface="Calibri"/>
                          <a:cs typeface="Calibri"/>
                        </a:rPr>
                        <a:t>linking</a:t>
                      </a:r>
                      <a:r>
                        <a:rPr lang="en-US" sz="900" b="0" i="0" u="none" strike="noStrike" noProof="0">
                          <a:solidFill>
                            <a:schemeClr val="tx1"/>
                          </a:solidFill>
                          <a:effectLst/>
                          <a:latin typeface="Calibri"/>
                          <a:ea typeface="Calibri"/>
                          <a:cs typeface="Calibri"/>
                        </a:rPr>
                        <a:t> to the writers' meaning and context.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2445104"/>
                  </a:ext>
                </a:extLst>
              </a:tr>
              <a:tr h="136381">
                <a:tc gridSpan="3">
                  <a:txBody>
                    <a:bodyPr/>
                    <a:lstStyle/>
                    <a:p>
                      <a:pPr>
                        <a:spcAft>
                          <a:spcPts val="0"/>
                        </a:spcAft>
                      </a:pPr>
                      <a:r>
                        <a:rPr lang="en-GB" sz="900" b="1">
                          <a:solidFill>
                            <a:schemeClr val="tx1"/>
                          </a:solidFill>
                          <a:effectLst/>
                          <a:latin typeface="+mn-lt"/>
                          <a:ea typeface="MS Mincho"/>
                          <a:cs typeface="Calibri"/>
                        </a:rPr>
                        <a:t>Creative and Persuasive writing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171450" indent="-171450">
                        <a:lnSpc>
                          <a:spcPts val="1400"/>
                        </a:lnSpc>
                        <a:spcAft>
                          <a:spcPts val="1200"/>
                        </a:spcAft>
                        <a:buFont typeface="Arial" panose="020B0604020202020204" pitchFamily="34" charset="0"/>
                        <a:buChar char="•"/>
                      </a:pPr>
                      <a:endParaRPr lang="en-GB" sz="1000">
                        <a:effectLst/>
                        <a:latin typeface="Cambria" panose="02040503050406030204" pitchFamily="18" charset="0"/>
                        <a:ea typeface="MS Mincho" panose="020B0400000000000000" pitchFamily="49" charset="-128"/>
                        <a:cs typeface="Times New Roman" panose="02020603050405020304" pitchFamily="18" charset="0"/>
                      </a:endParaRPr>
                    </a:p>
                  </a:txBody>
                  <a:tcPr marL="68580" marR="68580" marT="0" marB="0"/>
                </a:tc>
                <a:tc hMerge="1">
                  <a:txBody>
                    <a:bodyPr/>
                    <a:lstStyle/>
                    <a:p>
                      <a:pPr marL="171450" indent="-171450">
                        <a:lnSpc>
                          <a:spcPts val="1400"/>
                        </a:lnSpc>
                        <a:spcAft>
                          <a:spcPts val="1200"/>
                        </a:spcAft>
                        <a:buFont typeface="Arial" panose="020B0604020202020204" pitchFamily="34" charset="0"/>
                        <a:buChar char="•"/>
                      </a:pPr>
                      <a:endParaRPr lang="en-GB" sz="1000">
                        <a:effectLst/>
                        <a:latin typeface="Cambria" panose="02040503050406030204" pitchFamily="18" charset="0"/>
                        <a:ea typeface="MS Mincho" panose="020B0400000000000000"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888807730"/>
                  </a:ext>
                </a:extLst>
              </a:tr>
              <a:tr h="2440524">
                <a:tc>
                  <a:txBody>
                    <a:bodyPr/>
                    <a:lstStyle/>
                    <a:p>
                      <a:pPr marL="171450" indent="-171450">
                        <a:lnSpc>
                          <a:spcPct val="100000"/>
                        </a:lnSpc>
                        <a:spcAft>
                          <a:spcPts val="0"/>
                        </a:spcAft>
                        <a:buFont typeface="Arial" panose="020B0604020202020204" pitchFamily="34" charset="0"/>
                        <a:buChar char="•"/>
                      </a:pPr>
                      <a:r>
                        <a:rPr lang="en-US" sz="900" b="1">
                          <a:solidFill>
                            <a:schemeClr val="tx1"/>
                          </a:solidFill>
                          <a:effectLst/>
                          <a:latin typeface="+mn-lt"/>
                          <a:ea typeface="MS Mincho"/>
                          <a:cs typeface="Times New Roman"/>
                        </a:rPr>
                        <a:t>Purpose:</a:t>
                      </a:r>
                      <a:r>
                        <a:rPr lang="en-US" sz="900">
                          <a:solidFill>
                            <a:schemeClr val="tx1"/>
                          </a:solidFill>
                          <a:effectLst/>
                          <a:latin typeface="+mn-lt"/>
                          <a:ea typeface="MS Mincho"/>
                          <a:cs typeface="Times New Roman"/>
                        </a:rPr>
                        <a:t> </a:t>
                      </a:r>
                      <a:r>
                        <a:rPr lang="en-US" sz="900" b="0" i="0" u="none" strike="noStrike" noProof="0">
                          <a:solidFill>
                            <a:schemeClr val="tx1"/>
                          </a:solidFill>
                          <a:effectLst/>
                        </a:rPr>
                        <a:t>I can write sentences linked to task.  </a:t>
                      </a:r>
                      <a:endParaRPr lang="en-US" sz="900">
                        <a:solidFill>
                          <a:schemeClr val="tx1"/>
                        </a:solidFill>
                        <a:effectLst/>
                        <a:latin typeface="+mn-lt"/>
                        <a:ea typeface="MS Mincho"/>
                        <a:cs typeface="Times New Roman"/>
                      </a:endParaRPr>
                    </a:p>
                    <a:p>
                      <a:pPr marL="171450" lvl="0" indent="-171450">
                        <a:lnSpc>
                          <a:spcPct val="100000"/>
                        </a:lnSpc>
                        <a:buFont typeface="Arial" panose="020B0604020202020204" pitchFamily="34" charset="0"/>
                        <a:buChar char="•"/>
                      </a:pPr>
                      <a:r>
                        <a:rPr lang="en-US" sz="900" b="1" kern="1200">
                          <a:solidFill>
                            <a:schemeClr val="tx1"/>
                          </a:solidFill>
                          <a:effectLst/>
                          <a:latin typeface="+mn-lt"/>
                          <a:ea typeface="+mn-ea"/>
                          <a:cs typeface="+mn-cs"/>
                        </a:rPr>
                        <a:t>Vocabulary: </a:t>
                      </a:r>
                      <a:r>
                        <a:rPr lang="en-US" sz="900" b="0" i="0" u="none" strike="noStrike" kern="1200" noProof="0">
                          <a:solidFill>
                            <a:schemeClr val="tx1"/>
                          </a:solidFill>
                          <a:effectLst/>
                          <a:latin typeface="Calibri"/>
                          <a:ea typeface="Calibri"/>
                          <a:cs typeface="Calibri"/>
                        </a:rPr>
                        <a:t>I can use simple vocabulary. </a:t>
                      </a:r>
                      <a:endParaRPr lang="en-US" sz="900" b="1" kern="1200">
                        <a:solidFill>
                          <a:schemeClr val="tx1"/>
                        </a:solidFill>
                        <a:effectLst/>
                        <a:latin typeface="+mn-lt"/>
                        <a:ea typeface="+mn-ea"/>
                        <a:cs typeface="+mn-cs"/>
                      </a:endParaRPr>
                    </a:p>
                    <a:p>
                      <a:pPr marL="171450" lvl="0" indent="-171450">
                        <a:lnSpc>
                          <a:spcPct val="100000"/>
                        </a:lnSpc>
                        <a:buFont typeface="Arial" panose="020B0604020202020204" pitchFamily="34" charset="0"/>
                        <a:buChar char="•"/>
                      </a:pPr>
                      <a:r>
                        <a:rPr lang="en-US" sz="900" b="1" kern="1200">
                          <a:solidFill>
                            <a:schemeClr val="tx1"/>
                          </a:solidFill>
                          <a:effectLst/>
                          <a:latin typeface="+mn-lt"/>
                          <a:ea typeface="+mn-ea"/>
                          <a:cs typeface="+mn-cs"/>
                        </a:rPr>
                        <a:t>Structural features: </a:t>
                      </a:r>
                      <a:r>
                        <a:rPr lang="en-US" sz="900" b="0" i="0" u="none" strike="noStrike" kern="1200" noProof="0">
                          <a:solidFill>
                            <a:schemeClr val="tx1"/>
                          </a:solidFill>
                          <a:effectLst/>
                        </a:rPr>
                        <a:t>I can write a paragraph.</a:t>
                      </a:r>
                      <a:endParaRPr lang="en-US" sz="900" b="1" kern="1200">
                        <a:solidFill>
                          <a:schemeClr val="tx1"/>
                        </a:solidFill>
                        <a:effectLst/>
                      </a:endParaRPr>
                    </a:p>
                    <a:p>
                      <a:pPr marL="171450" lvl="0" indent="-171450">
                        <a:lnSpc>
                          <a:spcPct val="100000"/>
                        </a:lnSpc>
                        <a:buFont typeface="Arial" panose="020B0604020202020204" pitchFamily="34" charset="0"/>
                        <a:buChar char="•"/>
                      </a:pPr>
                      <a:r>
                        <a:rPr lang="en-US" sz="900" b="1" kern="1200">
                          <a:solidFill>
                            <a:schemeClr val="tx1"/>
                          </a:solidFill>
                          <a:effectLst/>
                          <a:latin typeface="+mn-lt"/>
                          <a:ea typeface="+mn-ea"/>
                          <a:cs typeface="+mn-cs"/>
                        </a:rPr>
                        <a:t>Spelling: </a:t>
                      </a:r>
                      <a:r>
                        <a:rPr lang="en-US" sz="900" b="0" i="0" u="none" strike="noStrike" kern="1200" noProof="0">
                          <a:solidFill>
                            <a:schemeClr val="tx1"/>
                          </a:solidFill>
                          <a:effectLst/>
                          <a:latin typeface="Calibri"/>
                          <a:ea typeface="Calibri"/>
                          <a:cs typeface="Calibri"/>
                        </a:rPr>
                        <a:t>I can spell frequently-used words.</a:t>
                      </a:r>
                    </a:p>
                    <a:p>
                      <a:pPr marL="171450" lvl="0" indent="-171450">
                        <a:lnSpc>
                          <a:spcPct val="100000"/>
                        </a:lnSpc>
                        <a:buFont typeface="Arial" panose="020B0604020202020204" pitchFamily="34" charset="0"/>
                        <a:buChar char="•"/>
                      </a:pPr>
                      <a:r>
                        <a:rPr lang="en-US" sz="900" b="1" kern="1200">
                          <a:solidFill>
                            <a:schemeClr val="tx1"/>
                          </a:solidFill>
                          <a:effectLst/>
                          <a:latin typeface="+mn-lt"/>
                          <a:ea typeface="+mn-ea"/>
                          <a:cs typeface="+mn-cs"/>
                        </a:rPr>
                        <a:t>Sentences: </a:t>
                      </a:r>
                      <a:r>
                        <a:rPr lang="en-US" sz="900" b="0" i="0" u="none" strike="noStrike" kern="1200" noProof="0">
                          <a:solidFill>
                            <a:schemeClr val="tx1"/>
                          </a:solidFill>
                          <a:effectLst/>
                          <a:latin typeface="Calibri"/>
                          <a:ea typeface="Calibri"/>
                          <a:cs typeface="Calibri"/>
                        </a:rPr>
                        <a:t>I can write simple and compound sentences.</a:t>
                      </a:r>
                      <a:endParaRPr lang="en-US"/>
                    </a:p>
                    <a:p>
                      <a:pPr marL="171450" lvl="0" indent="-171450">
                        <a:lnSpc>
                          <a:spcPct val="100000"/>
                        </a:lnSpc>
                        <a:buFont typeface="Arial" panose="020B0604020202020204" pitchFamily="34" charset="0"/>
                        <a:buChar char="•"/>
                      </a:pPr>
                      <a:r>
                        <a:rPr lang="en-US" sz="900" b="1" kern="1200">
                          <a:solidFill>
                            <a:schemeClr val="tx1"/>
                          </a:solidFill>
                          <a:effectLst/>
                          <a:latin typeface="+mn-lt"/>
                          <a:ea typeface="+mn-ea"/>
                          <a:cs typeface="+mn-cs"/>
                        </a:rPr>
                        <a:t>Punctuation: </a:t>
                      </a:r>
                      <a:r>
                        <a:rPr lang="en-US" sz="900" b="0" i="0" u="none" strike="noStrike" kern="1200" noProof="0">
                          <a:solidFill>
                            <a:schemeClr val="tx1"/>
                          </a:solidFill>
                          <a:effectLst/>
                        </a:rPr>
                        <a:t>I can attempt to use full stops and capital letters. </a:t>
                      </a:r>
                      <a:endParaRPr lang="en-US" sz="900" b="0" i="0" u="none" strike="noStrike" kern="1200" noProof="0">
                        <a:solidFill>
                          <a:schemeClr val="tx1"/>
                        </a:solidFill>
                        <a:effectLst/>
                        <a:latin typeface="Calibri"/>
                        <a:ea typeface="Calibri"/>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Purpose: </a:t>
                      </a:r>
                      <a:r>
                        <a:rPr lang="en-US" sz="900" b="0" i="0" u="none" strike="noStrike" kern="1200" noProof="0">
                          <a:solidFill>
                            <a:schemeClr val="tx1"/>
                          </a:solidFill>
                          <a:effectLst/>
                        </a:rPr>
                        <a:t>I can write sentences that show some awareness of purpose.</a:t>
                      </a:r>
                      <a:endParaRPr lang="en-US" sz="1100"/>
                    </a:p>
                    <a:p>
                      <a:pPr marL="285750" lvl="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Literary devices: </a:t>
                      </a:r>
                      <a:r>
                        <a:rPr lang="en-GB" sz="900" b="0" i="0" u="none" strike="noStrike" kern="1200" noProof="0">
                          <a:solidFill>
                            <a:schemeClr val="tx1"/>
                          </a:solidFill>
                          <a:effectLst/>
                          <a:latin typeface="Calibri"/>
                          <a:ea typeface="Calibri"/>
                          <a:cs typeface="Calibri"/>
                        </a:rPr>
                        <a:t>I can use a range of literary devices. </a:t>
                      </a:r>
                      <a:endParaRPr lang="en-US" sz="900" b="0" i="0" u="none" strike="noStrike" kern="1200" noProof="0">
                        <a:solidFill>
                          <a:schemeClr val="tx1"/>
                        </a:solidFill>
                        <a:effectLst/>
                      </a:endParaRPr>
                    </a:p>
                    <a:p>
                      <a:pPr marL="285750" lvl="0" indent="-285750">
                        <a:lnSpc>
                          <a:spcPct val="100000"/>
                        </a:lnSpc>
                        <a:spcAft>
                          <a:spcPts val="0"/>
                        </a:spcAft>
                        <a:buFont typeface="Arial" panose="020B0604020202020204" pitchFamily="34" charset="0"/>
                        <a:buChar char="•"/>
                      </a:pPr>
                      <a:r>
                        <a:rPr lang="en-GB" sz="900" b="1" i="0" u="none" strike="noStrike" kern="1200" noProof="0">
                          <a:solidFill>
                            <a:schemeClr val="tx1"/>
                          </a:solidFill>
                          <a:effectLst/>
                          <a:latin typeface="Calibri"/>
                          <a:ea typeface="Calibri"/>
                          <a:cs typeface="Calibri"/>
                        </a:rPr>
                        <a:t>Vocabulary:</a:t>
                      </a:r>
                      <a:r>
                        <a:rPr lang="en-GB" sz="900" b="0" i="0" u="none" strike="noStrike" kern="1200" noProof="0">
                          <a:solidFill>
                            <a:schemeClr val="tx1"/>
                          </a:solidFill>
                          <a:effectLst/>
                          <a:latin typeface="Calibri"/>
                          <a:ea typeface="Calibri"/>
                          <a:cs typeface="Calibri"/>
                        </a:rPr>
                        <a:t> </a:t>
                      </a:r>
                      <a:r>
                        <a:rPr lang="en-GB" sz="900" b="0" i="0" u="none" strike="noStrike" kern="1200" noProof="0">
                          <a:solidFill>
                            <a:schemeClr val="tx1"/>
                          </a:solidFill>
                          <a:effectLst/>
                        </a:rPr>
                        <a:t>I can choose sometimes choose words for effect.</a:t>
                      </a:r>
                      <a:endParaRPr lang="en-US" sz="900" b="0" i="0" u="none" strike="noStrike" kern="1200" noProof="0">
                        <a:solidFill>
                          <a:schemeClr val="tx1"/>
                        </a:solidFill>
                        <a:effectLst/>
                      </a:endParaRPr>
                    </a:p>
                    <a:p>
                      <a:pPr marL="28575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Structural features: </a:t>
                      </a:r>
                      <a:r>
                        <a:rPr lang="en-US" sz="900" b="0" i="0" u="none" strike="noStrike" kern="1200" noProof="0">
                          <a:solidFill>
                            <a:schemeClr val="tx1"/>
                          </a:solidFill>
                          <a:effectLst/>
                        </a:rPr>
                        <a:t>I can use paragraphs to group ideas.</a:t>
                      </a:r>
                    </a:p>
                    <a:p>
                      <a:pPr marL="285750" lvl="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Spelling: </a:t>
                      </a:r>
                      <a:r>
                        <a:rPr lang="en-US" sz="900" b="0" i="0" u="none" strike="noStrike" kern="1200" noProof="0">
                          <a:solidFill>
                            <a:schemeClr val="tx1"/>
                          </a:solidFill>
                          <a:effectLst/>
                          <a:latin typeface="Calibri"/>
                          <a:ea typeface="Calibri"/>
                          <a:cs typeface="Calibri"/>
                        </a:rPr>
                        <a:t>I can spell less frequently-used words correctly.</a:t>
                      </a:r>
                      <a:endParaRPr lang="en-GB" sz="900" kern="1200">
                        <a:solidFill>
                          <a:schemeClr val="tx1"/>
                        </a:solidFill>
                        <a:effectLst/>
                        <a:latin typeface="+mn-lt"/>
                        <a:ea typeface="+mn-ea"/>
                        <a:cs typeface="+mn-cs"/>
                      </a:endParaRPr>
                    </a:p>
                    <a:p>
                      <a:pPr marL="285750" lvl="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Punctuation: </a:t>
                      </a:r>
                      <a:r>
                        <a:rPr lang="en-US" sz="900" b="0" i="0" u="none" strike="noStrike" kern="1200" noProof="0">
                          <a:solidFill>
                            <a:schemeClr val="tx1"/>
                          </a:solidFill>
                          <a:effectLst/>
                        </a:rPr>
                        <a:t>I can use full stops, commas, and capital letters correctly.</a:t>
                      </a:r>
                      <a:endParaRPr lang="en-GB" sz="900" b="0" i="0" u="none" strike="noStrike" kern="1200" noProof="0">
                        <a:solidFill>
                          <a:schemeClr val="tx1"/>
                        </a:solidFill>
                        <a:effectLst/>
                        <a:latin typeface="Calibri"/>
                        <a:ea typeface="Calibri"/>
                        <a:cs typeface="Calibri"/>
                      </a:endParaRPr>
                    </a:p>
                    <a:p>
                      <a:pPr marL="285750" lvl="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Sentences: </a:t>
                      </a:r>
                      <a:r>
                        <a:rPr lang="en-US" sz="900" b="0" i="0" u="none" strike="noStrike" kern="1200" noProof="0">
                          <a:solidFill>
                            <a:schemeClr val="tx1"/>
                          </a:solidFill>
                          <a:effectLst/>
                          <a:latin typeface="Calibri"/>
                          <a:ea typeface="Calibri"/>
                          <a:cs typeface="Calibri"/>
                        </a:rPr>
                        <a:t>I can write simple, compound, and complex sentences.</a:t>
                      </a:r>
                      <a:endParaRPr lang="en-GB" sz="900" b="0" i="0" u="none" strike="noStrike" kern="1200" noProof="0">
                        <a:solidFill>
                          <a:schemeClr val="tx1"/>
                        </a:solidFill>
                        <a:effectLst/>
                        <a:latin typeface="Calibri"/>
                        <a:ea typeface="Calibri"/>
                        <a:cs typeface="Calibri"/>
                      </a:endParaRPr>
                    </a:p>
                    <a:p>
                      <a:pPr marL="285750" lvl="0" indent="-285750">
                        <a:lnSpc>
                          <a:spcPct val="100000"/>
                        </a:lnSpc>
                        <a:spcAft>
                          <a:spcPts val="0"/>
                        </a:spcAft>
                        <a:buFont typeface="Arial" panose="020B0604020202020204" pitchFamily="34" charset="0"/>
                        <a:buChar char="•"/>
                      </a:pPr>
                      <a:endParaRPr lang="en-GB" sz="900" b="0" i="0" u="none" strike="noStrike" kern="1200" noProof="0">
                        <a:solidFill>
                          <a:schemeClr val="tx1"/>
                        </a:solidFill>
                        <a:effectLst/>
                        <a:latin typeface="Calibri"/>
                        <a:ea typeface="Calibri"/>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spcAft>
                          <a:spcPts val="0"/>
                        </a:spcAft>
                        <a:buFont typeface="Arial" panose="020B0604020202020204" pitchFamily="34" charset="0"/>
                        <a:buChar char="•"/>
                      </a:pPr>
                      <a:r>
                        <a:rPr lang="en-GB" sz="900" b="1">
                          <a:solidFill>
                            <a:schemeClr val="tx1"/>
                          </a:solidFill>
                          <a:effectLst/>
                          <a:latin typeface="+mn-lt"/>
                          <a:ea typeface="MS Mincho"/>
                          <a:cs typeface="Times New Roman"/>
                        </a:rPr>
                        <a:t>Purpose: </a:t>
                      </a:r>
                      <a:r>
                        <a:rPr lang="en-GB" sz="900">
                          <a:solidFill>
                            <a:schemeClr val="tx1"/>
                          </a:solidFill>
                          <a:effectLst/>
                          <a:latin typeface="+mn-lt"/>
                          <a:ea typeface="MS Mincho"/>
                          <a:cs typeface="Times New Roman"/>
                        </a:rPr>
                        <a:t> </a:t>
                      </a:r>
                      <a:r>
                        <a:rPr lang="en-GB" sz="900" b="0" i="0" u="none" strike="noStrike" noProof="0">
                          <a:solidFill>
                            <a:schemeClr val="tx1"/>
                          </a:solidFill>
                          <a:effectLst/>
                        </a:rPr>
                        <a:t>I can write sentences that are consistently matched to purpose.</a:t>
                      </a:r>
                      <a:endParaRPr lang="en-GB" sz="900" b="0" i="0" u="none" strike="noStrike" noProof="0">
                        <a:solidFill>
                          <a:schemeClr val="tx1"/>
                        </a:solidFill>
                        <a:effectLst/>
                        <a:latin typeface="Calibri"/>
                        <a:ea typeface="Calibri"/>
                        <a:cs typeface="Calibri"/>
                      </a:endParaRPr>
                    </a:p>
                    <a:p>
                      <a:pPr marL="171450" lvl="0" indent="-171450">
                        <a:spcAft>
                          <a:spcPts val="0"/>
                        </a:spcAft>
                        <a:buFont typeface="Arial" panose="020B0604020202020204" pitchFamily="34" charset="0"/>
                        <a:buChar char="•"/>
                      </a:pPr>
                      <a:r>
                        <a:rPr lang="en-GB" sz="900" b="1">
                          <a:solidFill>
                            <a:schemeClr val="tx1"/>
                          </a:solidFill>
                          <a:effectLst/>
                          <a:latin typeface="+mn-lt"/>
                          <a:ea typeface="MS Mincho"/>
                          <a:cs typeface="Times New Roman"/>
                        </a:rPr>
                        <a:t>Literary devices: </a:t>
                      </a:r>
                      <a:r>
                        <a:rPr lang="en-US" sz="900" b="0" i="0" u="none" strike="noStrike" noProof="0">
                          <a:solidFill>
                            <a:schemeClr val="tx1"/>
                          </a:solidFill>
                          <a:effectLst/>
                        </a:rPr>
                        <a:t>I can use multiple literary devices for effect. </a:t>
                      </a:r>
                    </a:p>
                    <a:p>
                      <a:pPr marL="171450" lvl="0" indent="-171450">
                        <a:spcAft>
                          <a:spcPts val="0"/>
                        </a:spcAft>
                        <a:buFont typeface="Arial" panose="020B0604020202020204" pitchFamily="34" charset="0"/>
                        <a:buChar char="•"/>
                      </a:pPr>
                      <a:r>
                        <a:rPr lang="en-GB" sz="900" b="1" i="0" u="none" strike="noStrike" noProof="0">
                          <a:solidFill>
                            <a:schemeClr val="tx1"/>
                          </a:solidFill>
                          <a:effectLst/>
                          <a:latin typeface="Calibri"/>
                          <a:ea typeface="Calibri"/>
                          <a:cs typeface="Calibri"/>
                        </a:rPr>
                        <a:t>Vocabulary:</a:t>
                      </a:r>
                      <a:r>
                        <a:rPr lang="en-GB" sz="900" b="0" i="0" u="none" strike="noStrike" noProof="0">
                          <a:solidFill>
                            <a:schemeClr val="tx1"/>
                          </a:solidFill>
                          <a:effectLst/>
                          <a:latin typeface="Calibri"/>
                          <a:ea typeface="Calibri"/>
                          <a:cs typeface="Calibri"/>
                        </a:rPr>
                        <a:t> I can use complex vocabulary with confidence. </a:t>
                      </a:r>
                    </a:p>
                    <a:p>
                      <a:pPr marL="171450" lvl="0" indent="-171450">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Structural features: </a:t>
                      </a:r>
                      <a:r>
                        <a:rPr lang="en-GB" sz="900" b="0" i="0" u="none" strike="noStrike" noProof="0">
                          <a:solidFill>
                            <a:schemeClr val="tx1"/>
                          </a:solidFill>
                          <a:effectLst/>
                          <a:latin typeface="Calibri"/>
                          <a:ea typeface="Calibri"/>
                          <a:cs typeface="Calibri"/>
                        </a:rPr>
                        <a:t>I can use paragraphs to organise ideas with links across paragraphs. </a:t>
                      </a:r>
                    </a:p>
                    <a:p>
                      <a:pPr marL="171450" lvl="0" indent="-171450">
                        <a:spcAft>
                          <a:spcPts val="0"/>
                        </a:spcAft>
                        <a:buFont typeface="Arial" panose="020B0604020202020204" pitchFamily="34" charset="0"/>
                        <a:buChar char="•"/>
                      </a:pPr>
                      <a:r>
                        <a:rPr lang="en-GB" sz="900" b="1" i="0" u="none" strike="noStrike" noProof="0">
                          <a:solidFill>
                            <a:schemeClr val="tx1"/>
                          </a:solidFill>
                          <a:effectLst/>
                          <a:latin typeface="Calibri"/>
                          <a:ea typeface="Calibri"/>
                          <a:cs typeface="Calibri"/>
                        </a:rPr>
                        <a:t>Spelling: </a:t>
                      </a:r>
                      <a:r>
                        <a:rPr lang="en-GB" sz="900" b="0" i="0" u="none" strike="noStrike" noProof="0">
                          <a:solidFill>
                            <a:schemeClr val="tx1"/>
                          </a:solidFill>
                          <a:effectLst/>
                          <a:latin typeface="Calibri"/>
                          <a:ea typeface="Calibri"/>
                          <a:cs typeface="Calibri"/>
                        </a:rPr>
                        <a:t>I can spell advanced words correctly. </a:t>
                      </a:r>
                      <a:endParaRPr lang="en-GB" b="1"/>
                    </a:p>
                    <a:p>
                      <a:pPr marL="171450" indent="-171450">
                        <a:spcAft>
                          <a:spcPts val="0"/>
                        </a:spcAft>
                        <a:buFont typeface="Arial" panose="020B0604020202020204" pitchFamily="34" charset="0"/>
                        <a:buChar char="•"/>
                      </a:pPr>
                      <a:r>
                        <a:rPr lang="en-GB" sz="900" b="1">
                          <a:solidFill>
                            <a:schemeClr val="tx1"/>
                          </a:solidFill>
                          <a:effectLst/>
                          <a:latin typeface="+mn-lt"/>
                          <a:ea typeface="MS Mincho"/>
                          <a:cs typeface="Times New Roman"/>
                        </a:rPr>
                        <a:t>Punctuation</a:t>
                      </a:r>
                      <a:r>
                        <a:rPr lang="en-GB" sz="900">
                          <a:solidFill>
                            <a:schemeClr val="tx1"/>
                          </a:solidFill>
                          <a:effectLst/>
                          <a:latin typeface="+mn-lt"/>
                          <a:ea typeface="MS Mincho"/>
                          <a:cs typeface="Times New Roman"/>
                        </a:rPr>
                        <a:t>: I can use accurate and varied punctuation.</a:t>
                      </a:r>
                    </a:p>
                    <a:p>
                      <a:pPr marL="171450" lvl="0" indent="-171450">
                        <a:spcAft>
                          <a:spcPts val="0"/>
                        </a:spcAft>
                        <a:buFont typeface="Arial" panose="020B0604020202020204" pitchFamily="34" charset="0"/>
                        <a:buChar char="•"/>
                      </a:pPr>
                      <a:r>
                        <a:rPr lang="en-GB" sz="900" b="1" i="0" u="none" strike="noStrike" noProof="0">
                          <a:solidFill>
                            <a:schemeClr val="tx1"/>
                          </a:solidFill>
                          <a:effectLst/>
                          <a:latin typeface="Calibri"/>
                          <a:ea typeface="Calibri"/>
                          <a:cs typeface="Calibri"/>
                        </a:rPr>
                        <a:t>Sentences:</a:t>
                      </a:r>
                      <a:r>
                        <a:rPr lang="en-GB" sz="900" b="0" i="0" u="none" strike="noStrike" noProof="0">
                          <a:solidFill>
                            <a:schemeClr val="tx1"/>
                          </a:solidFill>
                          <a:effectLst/>
                          <a:latin typeface="Calibri"/>
                          <a:ea typeface="Calibri"/>
                          <a:cs typeface="Calibri"/>
                        </a:rPr>
                        <a:t> I can use a wide range of sentences types with varied openings.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78869647"/>
                  </a:ext>
                </a:extLst>
              </a:tr>
            </a:tbl>
          </a:graphicData>
        </a:graphic>
      </p:graphicFrame>
      <p:pic>
        <p:nvPicPr>
          <p:cNvPr id="11" name="Picture 5" descr="A picture containing logo&#10;&#10;Description automatically generated">
            <a:extLst>
              <a:ext uri="{FF2B5EF4-FFF2-40B4-BE49-F238E27FC236}">
                <a16:creationId xmlns:a16="http://schemas.microsoft.com/office/drawing/2014/main" id="{6AE27456-0AE8-8BF8-AA36-38793F7E6FA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325598" y="8667789"/>
            <a:ext cx="1361478" cy="347764"/>
          </a:xfrm>
          <a:prstGeom prst="rect">
            <a:avLst/>
          </a:prstGeom>
        </p:spPr>
      </p:pic>
    </p:spTree>
    <p:extLst>
      <p:ext uri="{BB962C8B-B14F-4D97-AF65-F5344CB8AC3E}">
        <p14:creationId xmlns:p14="http://schemas.microsoft.com/office/powerpoint/2010/main" val="4018481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21A87-1105-417A-A005-BFA3D15E3E16}"/>
              </a:ext>
            </a:extLst>
          </p:cNvPr>
          <p:cNvSpPr>
            <a:spLocks noGrp="1"/>
          </p:cNvSpPr>
          <p:nvPr>
            <p:ph type="title"/>
          </p:nvPr>
        </p:nvSpPr>
        <p:spPr>
          <a:xfrm>
            <a:off x="234176" y="486837"/>
            <a:ext cx="6356195" cy="1040880"/>
          </a:xfrm>
          <a:ln>
            <a:solidFill>
              <a:schemeClr val="tx1"/>
            </a:solidFill>
          </a:ln>
        </p:spPr>
        <p:txBody>
          <a:bodyPr>
            <a:normAutofit/>
          </a:bodyPr>
          <a:lstStyle/>
          <a:p>
            <a:r>
              <a:rPr lang="en-GB"/>
              <a:t>Topic: Shakespeare</a:t>
            </a:r>
            <a:br>
              <a:rPr lang="en-GB"/>
            </a:br>
            <a:r>
              <a:rPr lang="en-GB" sz="2200" i="1"/>
              <a:t>Spring Term 1 Golden Nuggets and Work Hard</a:t>
            </a:r>
          </a:p>
        </p:txBody>
      </p:sp>
      <p:graphicFrame>
        <p:nvGraphicFramePr>
          <p:cNvPr id="4" name="Content Placeholder 3">
            <a:extLst>
              <a:ext uri="{FF2B5EF4-FFF2-40B4-BE49-F238E27FC236}">
                <a16:creationId xmlns:a16="http://schemas.microsoft.com/office/drawing/2014/main" id="{EB3B03C3-3BBC-4A1B-877C-70BE28835194}"/>
              </a:ext>
            </a:extLst>
          </p:cNvPr>
          <p:cNvGraphicFramePr>
            <a:graphicFrameLocks noGrp="1"/>
          </p:cNvGraphicFramePr>
          <p:nvPr>
            <p:ph idx="1"/>
            <p:extLst>
              <p:ext uri="{D42A27DB-BD31-4B8C-83A1-F6EECF244321}">
                <p14:modId xmlns:p14="http://schemas.microsoft.com/office/powerpoint/2010/main" val="1948440027"/>
              </p:ext>
            </p:extLst>
          </p:nvPr>
        </p:nvGraphicFramePr>
        <p:xfrm>
          <a:off x="251957" y="2003366"/>
          <a:ext cx="6356195" cy="6704769"/>
        </p:xfrm>
        <a:graphic>
          <a:graphicData uri="http://schemas.openxmlformats.org/drawingml/2006/table">
            <a:tbl>
              <a:tblPr firstRow="1" bandRow="1">
                <a:tableStyleId>{5C22544A-7EE6-4342-B048-85BDC9FD1C3A}</a:tableStyleId>
              </a:tblPr>
              <a:tblGrid>
                <a:gridCol w="749582">
                  <a:extLst>
                    <a:ext uri="{9D8B030D-6E8A-4147-A177-3AD203B41FA5}">
                      <a16:colId xmlns:a16="http://schemas.microsoft.com/office/drawing/2014/main" val="518191240"/>
                    </a:ext>
                  </a:extLst>
                </a:gridCol>
                <a:gridCol w="2599537">
                  <a:extLst>
                    <a:ext uri="{9D8B030D-6E8A-4147-A177-3AD203B41FA5}">
                      <a16:colId xmlns:a16="http://schemas.microsoft.com/office/drawing/2014/main" val="1227018231"/>
                    </a:ext>
                  </a:extLst>
                </a:gridCol>
                <a:gridCol w="3007076">
                  <a:extLst>
                    <a:ext uri="{9D8B030D-6E8A-4147-A177-3AD203B41FA5}">
                      <a16:colId xmlns:a16="http://schemas.microsoft.com/office/drawing/2014/main" val="2891100115"/>
                    </a:ext>
                  </a:extLst>
                </a:gridCol>
              </a:tblGrid>
              <a:tr h="571315">
                <a:tc>
                  <a:txBody>
                    <a:bodyPr/>
                    <a:lstStyle/>
                    <a:p>
                      <a:pPr algn="ctr"/>
                      <a:endParaRPr lang="en-GB">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GB">
                          <a:solidFill>
                            <a:schemeClr val="tx1"/>
                          </a:solidFill>
                        </a:rPr>
                        <a:t>Golden Nugget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GB">
                          <a:solidFill>
                            <a:schemeClr val="tx1"/>
                          </a:solidFill>
                        </a:rPr>
                        <a:t>Work Hard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91062025"/>
                  </a:ext>
                </a:extLst>
              </a:tr>
              <a:tr h="719034">
                <a:tc>
                  <a:txBody>
                    <a:bodyPr/>
                    <a:lstStyle/>
                    <a:p>
                      <a:pPr algn="ctr"/>
                      <a:r>
                        <a:rPr lang="en-GB">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Emerging: </a:t>
                      </a:r>
                      <a:r>
                        <a:rPr lang="en-GB" sz="900" b="0" i="0" u="none" strike="noStrike" kern="1200" noProof="0">
                          <a:solidFill>
                            <a:srgbClr val="000000"/>
                          </a:solidFill>
                          <a:effectLst/>
                          <a:latin typeface="Calibri"/>
                          <a:ea typeface="Calibri"/>
                          <a:cs typeface="Calibri"/>
                        </a:rPr>
                        <a:t>To understand how Shakespeare has crafted an exciting and dramatic opening. </a:t>
                      </a:r>
                      <a:endParaRPr lang="en-US"/>
                    </a:p>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Achieving: </a:t>
                      </a:r>
                      <a:r>
                        <a:rPr lang="en-GB" sz="900" b="0" i="0" u="none" strike="noStrike" kern="1200" noProof="0">
                          <a:solidFill>
                            <a:srgbClr val="000000"/>
                          </a:solidFill>
                          <a:effectLst/>
                          <a:latin typeface="Calibri"/>
                          <a:ea typeface="Calibri"/>
                          <a:cs typeface="Calibri"/>
                        </a:rPr>
                        <a:t>To explore how Shakespeare creates an engaging and dramatic opening.</a:t>
                      </a:r>
                      <a:endParaRPr lang="en-GB"/>
                    </a:p>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Exceeding</a:t>
                      </a:r>
                      <a:r>
                        <a:rPr lang="en-GB" sz="900" b="0" i="0" u="none" strike="noStrike" kern="1200" noProof="0">
                          <a:solidFill>
                            <a:srgbClr val="000000"/>
                          </a:solidFill>
                          <a:effectLst/>
                          <a:latin typeface="Calibri"/>
                          <a:ea typeface="Calibri"/>
                          <a:cs typeface="Calibri"/>
                        </a:rPr>
                        <a:t>: To analyse how Shakespeare creates a dramatic opening that captures the audience’s attention.</a:t>
                      </a:r>
                      <a:endParaRPr lang="en-GB"/>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GB" sz="1000" b="0" i="0" u="none" strike="noStrike" kern="1200" noProof="0">
                          <a:solidFill>
                            <a:srgbClr val="000000"/>
                          </a:solidFill>
                          <a:effectLst/>
                          <a:latin typeface="Calibri"/>
                          <a:ea typeface="Calibri"/>
                          <a:cs typeface="Calibri"/>
                        </a:rPr>
                        <a:t>Big Write: How is the opening to </a:t>
                      </a:r>
                      <a:r>
                        <a:rPr lang="en-GB" sz="1000" b="0" i="1" u="none" strike="noStrike" kern="1200" noProof="0">
                          <a:solidFill>
                            <a:srgbClr val="000000"/>
                          </a:solidFill>
                          <a:effectLst/>
                          <a:latin typeface="Calibri"/>
                          <a:ea typeface="Calibri"/>
                          <a:cs typeface="Calibri"/>
                        </a:rPr>
                        <a:t>The Tempest</a:t>
                      </a:r>
                      <a:r>
                        <a:rPr lang="en-GB" sz="1000" b="0" i="0" u="none" strike="noStrike" kern="1200" noProof="0">
                          <a:solidFill>
                            <a:srgbClr val="000000"/>
                          </a:solidFill>
                          <a:effectLst/>
                          <a:latin typeface="Calibri"/>
                          <a:ea typeface="Calibri"/>
                          <a:cs typeface="Calibri"/>
                        </a:rPr>
                        <a:t> dramatic and exciting?​</a:t>
                      </a:r>
                    </a:p>
                    <a:p>
                      <a:pPr lvl="0" algn="l">
                        <a:buNone/>
                      </a:pPr>
                      <a:endParaRPr lang="en-GB" sz="1350" kern="1200">
                        <a:solidFill>
                          <a:schemeClr val="dk1"/>
                        </a:solidFill>
                        <a:effectLst/>
                        <a:latin typeface="+mn-lt"/>
                        <a:ea typeface="+mn-ea"/>
                        <a:cs typeface="+mn-cs"/>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7403369"/>
                  </a:ext>
                </a:extLst>
              </a:tr>
              <a:tr h="742513">
                <a:tc>
                  <a:txBody>
                    <a:bodyPr/>
                    <a:lstStyle/>
                    <a:p>
                      <a:pPr algn="ctr"/>
                      <a:r>
                        <a:rPr lang="en-GB">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Emerging: </a:t>
                      </a:r>
                      <a:r>
                        <a:rPr lang="en-GB" sz="900" b="0" i="0" u="none" strike="noStrike" kern="1200" noProof="0">
                          <a:solidFill>
                            <a:srgbClr val="000000"/>
                          </a:solidFill>
                          <a:effectLst/>
                          <a:latin typeface="Calibri"/>
                          <a:ea typeface="Calibri"/>
                          <a:cs typeface="Calibri"/>
                        </a:rPr>
                        <a:t>To understand the context of The Tempest. </a:t>
                      </a:r>
                      <a:endParaRPr lang="en-US"/>
                    </a:p>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Achieving: </a:t>
                      </a:r>
                      <a:r>
                        <a:rPr lang="en-GB" sz="900" b="0" i="0" u="none" strike="noStrike" kern="1200" noProof="0">
                          <a:solidFill>
                            <a:srgbClr val="000000"/>
                          </a:solidFill>
                          <a:effectLst/>
                          <a:latin typeface="Calibri"/>
                          <a:ea typeface="Calibri"/>
                          <a:cs typeface="Calibri"/>
                        </a:rPr>
                        <a:t>To explore the historical and social context of </a:t>
                      </a:r>
                      <a:r>
                        <a:rPr lang="en-GB" sz="900" b="0" i="1" u="none" strike="noStrike" kern="1200" noProof="0">
                          <a:solidFill>
                            <a:srgbClr val="000000"/>
                          </a:solidFill>
                          <a:effectLst/>
                          <a:latin typeface="Calibri"/>
                          <a:ea typeface="Calibri"/>
                          <a:cs typeface="Calibri"/>
                        </a:rPr>
                        <a:t>The Tempest</a:t>
                      </a:r>
                      <a:r>
                        <a:rPr lang="en-GB" sz="900" b="0" i="0" u="none" strike="noStrike" kern="1200" noProof="0">
                          <a:solidFill>
                            <a:srgbClr val="000000"/>
                          </a:solidFill>
                          <a:effectLst/>
                          <a:latin typeface="Calibri"/>
                          <a:ea typeface="Calibri"/>
                          <a:cs typeface="Calibri"/>
                        </a:rPr>
                        <a:t>.</a:t>
                      </a:r>
                      <a:endParaRPr lang="en-GB"/>
                    </a:p>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Exceeding: </a:t>
                      </a:r>
                      <a:r>
                        <a:rPr lang="en-GB" sz="900" b="0" i="0" u="none" strike="noStrike" kern="1200" noProof="0">
                          <a:solidFill>
                            <a:srgbClr val="000000"/>
                          </a:solidFill>
                          <a:effectLst/>
                          <a:latin typeface="Calibri"/>
                          <a:ea typeface="Calibri"/>
                          <a:cs typeface="Calibri"/>
                        </a:rPr>
                        <a:t>To analyse how the historical, cultural and political context influences the themes and characters in The Tempest.</a:t>
                      </a:r>
                      <a:endParaRPr lang="en-GB"/>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endParaRPr lang="en-GB" sz="1000" b="0" i="0" u="none" strike="noStrike" kern="1200" noProof="0">
                        <a:solidFill>
                          <a:srgbClr val="000000"/>
                        </a:solidFill>
                        <a:effectLst/>
                        <a:latin typeface="Calibri"/>
                        <a:ea typeface="Calibri"/>
                        <a:cs typeface="Calibri"/>
                      </a:endParaRPr>
                    </a:p>
                    <a:p>
                      <a:pPr lvl="0" algn="l">
                        <a:lnSpc>
                          <a:spcPct val="100000"/>
                        </a:lnSpc>
                        <a:spcBef>
                          <a:spcPts val="0"/>
                        </a:spcBef>
                        <a:spcAft>
                          <a:spcPts val="0"/>
                        </a:spcAft>
                        <a:buNone/>
                      </a:pPr>
                      <a:r>
                        <a:rPr lang="en-GB" sz="1000" b="0" i="0" u="none" strike="noStrike" kern="1200" noProof="0">
                          <a:solidFill>
                            <a:srgbClr val="000000"/>
                          </a:solidFill>
                          <a:effectLst/>
                          <a:latin typeface="Calibri"/>
                          <a:ea typeface="Calibri"/>
                          <a:cs typeface="Calibri"/>
                        </a:rPr>
                        <a:t>Big write: How does Shakespeare present the storm? </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7274203"/>
                  </a:ext>
                </a:extLst>
              </a:tr>
              <a:tr h="1035997">
                <a:tc>
                  <a:txBody>
                    <a:bodyPr/>
                    <a:lstStyle/>
                    <a:p>
                      <a:pPr algn="ctr"/>
                      <a:r>
                        <a:rPr lang="en-GB">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Emerging: </a:t>
                      </a:r>
                      <a:r>
                        <a:rPr lang="en-GB" sz="900" b="0" i="0" u="none" strike="noStrike" kern="1200" noProof="0">
                          <a:solidFill>
                            <a:srgbClr val="000000"/>
                          </a:solidFill>
                          <a:effectLst/>
                          <a:latin typeface="Calibri"/>
                          <a:ea typeface="Calibri"/>
                          <a:cs typeface="Calibri"/>
                        </a:rPr>
                        <a:t>To understand how Shakespeare shows Prospero and Miranda in the opening.</a:t>
                      </a:r>
                      <a:endParaRPr lang="en-US"/>
                    </a:p>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Achieving: </a:t>
                      </a:r>
                      <a:r>
                        <a:rPr lang="en-GB" sz="900" b="0" i="0" u="none" strike="noStrike" kern="1200" noProof="0">
                          <a:solidFill>
                            <a:srgbClr val="000000"/>
                          </a:solidFill>
                          <a:effectLst/>
                          <a:latin typeface="Calibri"/>
                          <a:ea typeface="Calibri"/>
                          <a:cs typeface="Calibri"/>
                        </a:rPr>
                        <a:t>To explore how Shakespeare presents Prospero and Miranda in the opening scene</a:t>
                      </a:r>
                      <a:endParaRPr lang="en-GB"/>
                    </a:p>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Excelling: </a:t>
                      </a:r>
                      <a:r>
                        <a:rPr lang="en-GB" sz="900" b="0" i="0" u="none" strike="noStrike" kern="1200" noProof="0">
                          <a:solidFill>
                            <a:srgbClr val="000000"/>
                          </a:solidFill>
                          <a:effectLst/>
                          <a:latin typeface="Calibri"/>
                          <a:ea typeface="Calibri"/>
                          <a:cs typeface="Calibri"/>
                        </a:rPr>
                        <a:t>To analyse how Shakespeare uses language to present Prospero and Miranda in the opening.</a:t>
                      </a:r>
                      <a:endParaRPr lang="en-GB"/>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pPr>
                      <a:endParaRPr lang="en-GB" sz="1000" b="0" i="0" u="none" strike="noStrike" kern="1200" noProof="0">
                        <a:solidFill>
                          <a:srgbClr val="000000"/>
                        </a:solidFill>
                        <a:effectLst/>
                        <a:latin typeface="Calibri"/>
                        <a:ea typeface="Calibri"/>
                        <a:cs typeface="Calibri"/>
                      </a:endParaRPr>
                    </a:p>
                    <a:p>
                      <a:pPr lvl="0" algn="l">
                        <a:lnSpc>
                          <a:spcPct val="100000"/>
                        </a:lnSpc>
                        <a:spcBef>
                          <a:spcPts val="0"/>
                        </a:spcBef>
                        <a:spcAft>
                          <a:spcPts val="0"/>
                        </a:spcAft>
                        <a:buNone/>
                      </a:pPr>
                      <a:endParaRPr lang="en-GB" sz="1000" b="0" i="0" u="none" strike="noStrike" kern="1200" noProof="0">
                        <a:solidFill>
                          <a:srgbClr val="000000"/>
                        </a:solidFill>
                        <a:effectLst/>
                        <a:latin typeface="Calibri"/>
                        <a:ea typeface="Calibri"/>
                        <a:cs typeface="Calibri"/>
                      </a:endParaRPr>
                    </a:p>
                    <a:p>
                      <a:pPr lvl="0" algn="l">
                        <a:lnSpc>
                          <a:spcPct val="100000"/>
                        </a:lnSpc>
                        <a:spcBef>
                          <a:spcPts val="0"/>
                        </a:spcBef>
                        <a:spcAft>
                          <a:spcPts val="0"/>
                        </a:spcAft>
                        <a:buNone/>
                      </a:pPr>
                      <a:r>
                        <a:rPr lang="en-GB" sz="1000" b="0" i="0" u="none" strike="noStrike" kern="1200" noProof="0">
                          <a:solidFill>
                            <a:srgbClr val="000000"/>
                          </a:solidFill>
                          <a:effectLst/>
                          <a:latin typeface="Calibri"/>
                          <a:ea typeface="Calibri"/>
                          <a:cs typeface="Calibri"/>
                        </a:rPr>
                        <a:t>Big write: How does Shakespeare present Prospero and Miranda in the opening of </a:t>
                      </a:r>
                      <a:r>
                        <a:rPr lang="en-GB" sz="1000" b="0" i="1" u="none" strike="noStrike" kern="1200" noProof="0">
                          <a:solidFill>
                            <a:srgbClr val="000000"/>
                          </a:solidFill>
                          <a:effectLst/>
                          <a:latin typeface="Calibri"/>
                          <a:ea typeface="Calibri"/>
                          <a:cs typeface="Calibri"/>
                        </a:rPr>
                        <a:t>The Tempest</a:t>
                      </a:r>
                      <a:r>
                        <a:rPr lang="en-GB" sz="1000" b="0" i="0" u="none" strike="noStrike" kern="1200" noProof="0">
                          <a:solidFill>
                            <a:srgbClr val="000000"/>
                          </a:solidFill>
                          <a:effectLst/>
                          <a:latin typeface="Calibri"/>
                          <a:ea typeface="Calibri"/>
                          <a:cs typeface="Calibri"/>
                        </a:rPr>
                        <a:t>?</a:t>
                      </a:r>
                      <a:endParaRPr lang="en-GB" sz="1350" kern="1200">
                        <a:solidFill>
                          <a:schemeClr val="dk1"/>
                        </a:solidFill>
                        <a:effectLst/>
                        <a:latin typeface="+mn-lt"/>
                        <a:ea typeface="+mn-ea"/>
                        <a:cs typeface="+mn-cs"/>
                      </a:endParaRPr>
                    </a:p>
                    <a:p>
                      <a:pPr lvl="0" algn="l">
                        <a:lnSpc>
                          <a:spcPct val="100000"/>
                        </a:lnSpc>
                        <a:spcBef>
                          <a:spcPts val="0"/>
                        </a:spcBef>
                        <a:spcAft>
                          <a:spcPts val="0"/>
                        </a:spcAft>
                        <a:buNone/>
                      </a:pPr>
                      <a:endParaRPr lang="en-GB"/>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04642"/>
                  </a:ext>
                </a:extLst>
              </a:tr>
              <a:tr h="1035997">
                <a:tc>
                  <a:txBody>
                    <a:bodyPr/>
                    <a:lstStyle/>
                    <a:p>
                      <a:pPr algn="ctr"/>
                      <a:r>
                        <a:rPr lang="en-GB">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GB" sz="900" b="1" i="0" u="none" strike="noStrike" noProof="0">
                          <a:solidFill>
                            <a:srgbClr val="000000"/>
                          </a:solidFill>
                          <a:effectLst/>
                          <a:latin typeface="Calibri"/>
                          <a:ea typeface="Calibri"/>
                          <a:cs typeface="Calibri"/>
                        </a:rPr>
                        <a:t>Emerging: </a:t>
                      </a:r>
                      <a:r>
                        <a:rPr lang="en-GB" sz="900" b="0" i="0" u="none" strike="noStrike" noProof="0">
                          <a:solidFill>
                            <a:srgbClr val="000000"/>
                          </a:solidFill>
                          <a:effectLst/>
                          <a:latin typeface="Calibri"/>
                          <a:ea typeface="Calibri"/>
                          <a:cs typeface="Calibri"/>
                        </a:rPr>
                        <a:t>To understand how Shakespeare presents the theme of ambition. </a:t>
                      </a:r>
                      <a:endParaRPr lang="en-US"/>
                    </a:p>
                    <a:p>
                      <a:pPr lvl="0" algn="l">
                        <a:lnSpc>
                          <a:spcPct val="100000"/>
                        </a:lnSpc>
                        <a:spcBef>
                          <a:spcPts val="0"/>
                        </a:spcBef>
                        <a:spcAft>
                          <a:spcPts val="0"/>
                        </a:spcAft>
                        <a:buNone/>
                      </a:pPr>
                      <a:r>
                        <a:rPr lang="en-GB" sz="900" b="1" i="0" u="none" strike="noStrike" noProof="0">
                          <a:solidFill>
                            <a:srgbClr val="000000"/>
                          </a:solidFill>
                          <a:effectLst/>
                          <a:latin typeface="Calibri"/>
                          <a:ea typeface="Calibri"/>
                          <a:cs typeface="Calibri"/>
                        </a:rPr>
                        <a:t>Achieving: </a:t>
                      </a:r>
                      <a:r>
                        <a:rPr lang="en-GB" sz="900" b="0" i="0" u="none" strike="noStrike" noProof="0">
                          <a:solidFill>
                            <a:srgbClr val="000000"/>
                          </a:solidFill>
                          <a:effectLst/>
                          <a:latin typeface="Calibri"/>
                          <a:ea typeface="Calibri"/>
                          <a:cs typeface="Calibri"/>
                        </a:rPr>
                        <a:t>To explore how Shakespeare presents the theme of ambition in the play.</a:t>
                      </a:r>
                      <a:endParaRPr lang="en-GB"/>
                    </a:p>
                    <a:p>
                      <a:pPr lvl="0" algn="l">
                        <a:lnSpc>
                          <a:spcPct val="100000"/>
                        </a:lnSpc>
                        <a:spcBef>
                          <a:spcPts val="0"/>
                        </a:spcBef>
                        <a:spcAft>
                          <a:spcPts val="0"/>
                        </a:spcAft>
                        <a:buNone/>
                      </a:pPr>
                      <a:r>
                        <a:rPr lang="en-GB" sz="900" b="1" i="0" u="none" strike="noStrike" noProof="0">
                          <a:solidFill>
                            <a:srgbClr val="000000"/>
                          </a:solidFill>
                          <a:effectLst/>
                          <a:latin typeface="Calibri"/>
                          <a:ea typeface="Calibri"/>
                          <a:cs typeface="Calibri"/>
                        </a:rPr>
                        <a:t>Excelling:  </a:t>
                      </a:r>
                      <a:r>
                        <a:rPr lang="en-GB" sz="900" b="0" i="0" u="none" strike="noStrike" noProof="0">
                          <a:solidFill>
                            <a:srgbClr val="000000"/>
                          </a:solidFill>
                          <a:effectLst/>
                          <a:latin typeface="Calibri"/>
                          <a:ea typeface="Calibri"/>
                          <a:cs typeface="Calibri"/>
                        </a:rPr>
                        <a:t>To analyse how Shakespeare develops and presents the theme of ambition through characters and language.</a:t>
                      </a:r>
                      <a:endParaRPr lang="en-GB"/>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GB" sz="1000" b="0" i="0" u="none" strike="noStrike" kern="1200" noProof="0">
                          <a:solidFill>
                            <a:srgbClr val="000000"/>
                          </a:solidFill>
                          <a:effectLst/>
                          <a:latin typeface="Calibri"/>
                          <a:ea typeface="Calibri"/>
                          <a:cs typeface="Calibri"/>
                        </a:rPr>
                        <a:t>Big write: How does Shakespeare present ambition? </a:t>
                      </a:r>
                      <a:endParaRPr lang="en-US"/>
                    </a:p>
                    <a:p>
                      <a:pPr marL="0" marR="0" lvl="0" indent="0" algn="l" defTabSz="685800">
                        <a:lnSpc>
                          <a:spcPct val="100000"/>
                        </a:lnSpc>
                        <a:spcBef>
                          <a:spcPts val="0"/>
                        </a:spcBef>
                        <a:spcAft>
                          <a:spcPts val="0"/>
                        </a:spcAft>
                        <a:buClrTx/>
                        <a:buSzTx/>
                        <a:buFontTx/>
                        <a:buNone/>
                        <a:tabLst/>
                        <a:defRPr/>
                      </a:pPr>
                      <a:endParaRPr lang="en-GB" sz="1350" kern="1200">
                        <a:solidFill>
                          <a:schemeClr val="dk1"/>
                        </a:solidFill>
                        <a:effectLst/>
                        <a:latin typeface="+mn-lt"/>
                        <a:ea typeface="+mn-ea"/>
                        <a:cs typeface="+mn-cs"/>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6820331"/>
                  </a:ext>
                </a:extLst>
              </a:tr>
              <a:tr h="1035997">
                <a:tc>
                  <a:txBody>
                    <a:bodyPr/>
                    <a:lstStyle/>
                    <a:p>
                      <a:pPr algn="ctr"/>
                      <a:r>
                        <a:rPr lang="en-GB">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Emerging: </a:t>
                      </a:r>
                      <a:r>
                        <a:rPr lang="en-GB" sz="900" b="0" i="0" u="none" strike="noStrike" kern="1200" noProof="0">
                          <a:solidFill>
                            <a:srgbClr val="000000"/>
                          </a:solidFill>
                          <a:effectLst/>
                          <a:latin typeface="Calibri"/>
                          <a:ea typeface="Calibri"/>
                          <a:cs typeface="Calibri"/>
                        </a:rPr>
                        <a:t>To understand how Shakespeare shows the theme of colonialism in The Tempest.</a:t>
                      </a:r>
                      <a:endParaRPr lang="en-US"/>
                    </a:p>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Achieving: </a:t>
                      </a:r>
                      <a:r>
                        <a:rPr lang="en-GB" sz="900" b="0" i="0" u="none" strike="noStrike" kern="1200" noProof="0">
                          <a:solidFill>
                            <a:srgbClr val="000000"/>
                          </a:solidFill>
                          <a:effectLst/>
                          <a:latin typeface="Calibri"/>
                          <a:ea typeface="Calibri"/>
                          <a:cs typeface="Calibri"/>
                        </a:rPr>
                        <a:t>To understand how the theme of colonialism is presented in The Tempest.</a:t>
                      </a:r>
                      <a:endParaRPr lang="en-GB"/>
                    </a:p>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Excelling: </a:t>
                      </a:r>
                      <a:r>
                        <a:rPr lang="en-GB" sz="900" b="0" i="0" u="none" strike="noStrike" kern="1200" noProof="0">
                          <a:solidFill>
                            <a:srgbClr val="000000"/>
                          </a:solidFill>
                          <a:effectLst/>
                          <a:latin typeface="Calibri"/>
                          <a:ea typeface="Calibri"/>
                          <a:cs typeface="Calibri"/>
                        </a:rPr>
                        <a:t>to analyse how Shakespeare presents and critiques colonialism in The Tempest through characters, power relationships and dramatic techniques.</a:t>
                      </a:r>
                      <a:endParaRPr lang="en-GB"/>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endParaRPr lang="en-GB" sz="1000" b="0" i="0" u="none" strike="noStrike" kern="1200" noProof="0">
                        <a:solidFill>
                          <a:srgbClr val="000000"/>
                        </a:solidFill>
                        <a:effectLst/>
                        <a:latin typeface="Calibri"/>
                        <a:ea typeface="Calibri"/>
                        <a:cs typeface="Calibri"/>
                      </a:endParaRPr>
                    </a:p>
                    <a:p>
                      <a:pPr lvl="0" algn="l">
                        <a:buNone/>
                      </a:pPr>
                      <a:r>
                        <a:rPr lang="en-GB" sz="1100" b="0" i="0" u="none" strike="noStrike" kern="1200" baseline="0" noProof="0">
                          <a:solidFill>
                            <a:srgbClr val="000000"/>
                          </a:solidFill>
                          <a:effectLst/>
                          <a:latin typeface="Calibri"/>
                          <a:ea typeface="Calibri"/>
                          <a:cs typeface="Calibri"/>
                        </a:rPr>
                        <a:t>Big write: How does Shakespeare present Caliban in </a:t>
                      </a:r>
                      <a:r>
                        <a:rPr lang="en-GB" sz="1100" b="0" i="1" u="none" strike="noStrike" kern="1200" baseline="0" noProof="0">
                          <a:solidFill>
                            <a:srgbClr val="000000"/>
                          </a:solidFill>
                          <a:effectLst/>
                          <a:latin typeface="Calibri"/>
                          <a:ea typeface="Calibri"/>
                          <a:cs typeface="Calibri"/>
                        </a:rPr>
                        <a:t>The Tempest</a:t>
                      </a:r>
                      <a:r>
                        <a:rPr lang="en-GB" sz="1100" b="0" i="0" u="none" strike="noStrike" kern="1200" baseline="0" noProof="0">
                          <a:solidFill>
                            <a:srgbClr val="000000"/>
                          </a:solidFill>
                          <a:effectLst/>
                          <a:latin typeface="Calibri"/>
                          <a:ea typeface="Calibri"/>
                          <a:cs typeface="Calibri"/>
                        </a:rPr>
                        <a:t>? </a:t>
                      </a:r>
                      <a:endParaRPr lang="en-GB" sz="11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092060"/>
                  </a:ext>
                </a:extLst>
              </a:tr>
              <a:tr h="958452">
                <a:tc>
                  <a:txBody>
                    <a:bodyPr/>
                    <a:lstStyle/>
                    <a:p>
                      <a:pPr algn="ctr"/>
                      <a:r>
                        <a:rPr lang="en-GB">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Emerging: </a:t>
                      </a:r>
                      <a:r>
                        <a:rPr lang="en-GB" sz="900" b="0" i="0" u="none" strike="noStrike" kern="1200" noProof="0">
                          <a:solidFill>
                            <a:srgbClr val="000000"/>
                          </a:solidFill>
                          <a:effectLst/>
                          <a:latin typeface="Calibri"/>
                          <a:ea typeface="Calibri"/>
                          <a:cs typeface="Calibri"/>
                        </a:rPr>
                        <a:t>To understand how the idea of monsters is shown in The Tempest. </a:t>
                      </a:r>
                      <a:endParaRPr lang="en-US"/>
                    </a:p>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Average: </a:t>
                      </a:r>
                      <a:r>
                        <a:rPr lang="en-GB" sz="900" b="0" i="0" u="none" strike="noStrike" kern="1200" noProof="0">
                          <a:solidFill>
                            <a:srgbClr val="000000"/>
                          </a:solidFill>
                          <a:effectLst/>
                          <a:latin typeface="Calibri"/>
                          <a:ea typeface="Calibri"/>
                          <a:cs typeface="Calibri"/>
                        </a:rPr>
                        <a:t>To explore how Shakespeare presents and challenges the idea of monsters in The Tempest.</a:t>
                      </a:r>
                      <a:endParaRPr lang="en-GB"/>
                    </a:p>
                    <a:p>
                      <a:pPr lvl="0" algn="l">
                        <a:lnSpc>
                          <a:spcPct val="100000"/>
                        </a:lnSpc>
                        <a:spcBef>
                          <a:spcPts val="0"/>
                        </a:spcBef>
                        <a:spcAft>
                          <a:spcPts val="0"/>
                        </a:spcAft>
                        <a:buNone/>
                      </a:pPr>
                      <a:r>
                        <a:rPr lang="en-GB" sz="900" b="1" i="0" u="none" strike="noStrike" kern="1200" noProof="0">
                          <a:solidFill>
                            <a:srgbClr val="000000"/>
                          </a:solidFill>
                          <a:effectLst/>
                          <a:latin typeface="Calibri"/>
                          <a:ea typeface="Calibri"/>
                          <a:cs typeface="Calibri"/>
                        </a:rPr>
                        <a:t>Excelling: </a:t>
                      </a:r>
                      <a:r>
                        <a:rPr lang="en-GB" sz="900" b="0" i="0" u="none" strike="noStrike" kern="1200" noProof="0">
                          <a:solidFill>
                            <a:srgbClr val="000000"/>
                          </a:solidFill>
                          <a:effectLst/>
                          <a:latin typeface="Calibri"/>
                          <a:ea typeface="Calibri"/>
                          <a:cs typeface="Calibri"/>
                        </a:rPr>
                        <a:t>To analyse how Shakespeare both presents the concept of monstrosity in The Tempest through characters and language.</a:t>
                      </a:r>
                      <a:endParaRPr lang="en-GB"/>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GB" sz="1000" b="0" i="0" u="none" strike="noStrike" kern="1200" noProof="0">
                          <a:solidFill>
                            <a:srgbClr val="000000"/>
                          </a:solidFill>
                          <a:effectLst/>
                          <a:latin typeface="Calibri"/>
                          <a:ea typeface="Calibri"/>
                          <a:cs typeface="Calibri"/>
                        </a:rPr>
                        <a:t>Big Write:</a:t>
                      </a:r>
                      <a:r>
                        <a:rPr lang="en-GB" sz="1000" b="1" i="0" u="none" strike="noStrike" kern="1200" noProof="0">
                          <a:solidFill>
                            <a:srgbClr val="000000"/>
                          </a:solidFill>
                          <a:effectLst/>
                          <a:latin typeface="Calibri"/>
                          <a:ea typeface="Calibri"/>
                          <a:cs typeface="Calibri"/>
                        </a:rPr>
                        <a:t> </a:t>
                      </a:r>
                      <a:r>
                        <a:rPr lang="en-GB" sz="1000" b="0" i="0" u="none" strike="noStrike" kern="1200" noProof="0">
                          <a:solidFill>
                            <a:srgbClr val="000000"/>
                          </a:solidFill>
                          <a:effectLst/>
                          <a:latin typeface="Calibri"/>
                          <a:ea typeface="Calibri"/>
                          <a:cs typeface="Calibri"/>
                        </a:rPr>
                        <a:t>How is Caliban presented in </a:t>
                      </a:r>
                      <a:r>
                        <a:rPr lang="en-GB" sz="1000" b="0" i="1" u="none" strike="noStrike" kern="1200" noProof="0">
                          <a:solidFill>
                            <a:srgbClr val="000000"/>
                          </a:solidFill>
                          <a:effectLst/>
                          <a:latin typeface="Calibri"/>
                          <a:ea typeface="Calibri"/>
                          <a:cs typeface="Calibri"/>
                        </a:rPr>
                        <a:t>The Tempest?</a:t>
                      </a:r>
                      <a:endParaRPr lang="en-US"/>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266877"/>
                  </a:ext>
                </a:extLst>
              </a:tr>
            </a:tbl>
          </a:graphicData>
        </a:graphic>
      </p:graphicFrame>
      <p:sp>
        <p:nvSpPr>
          <p:cNvPr id="5" name="Rectangle: Rounded Corners 4">
            <a:extLst>
              <a:ext uri="{FF2B5EF4-FFF2-40B4-BE49-F238E27FC236}">
                <a16:creationId xmlns:a16="http://schemas.microsoft.com/office/drawing/2014/main" id="{19B8ABD5-75B7-4F82-BF17-FA6842E90CBD}"/>
              </a:ext>
            </a:extLst>
          </p:cNvPr>
          <p:cNvSpPr/>
          <p:nvPr/>
        </p:nvSpPr>
        <p:spPr>
          <a:xfrm>
            <a:off x="92597" y="92597"/>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61315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21A87-1105-417A-A005-BFA3D15E3E16}"/>
              </a:ext>
            </a:extLst>
          </p:cNvPr>
          <p:cNvSpPr>
            <a:spLocks noGrp="1"/>
          </p:cNvSpPr>
          <p:nvPr>
            <p:ph type="title"/>
          </p:nvPr>
        </p:nvSpPr>
        <p:spPr>
          <a:xfrm>
            <a:off x="234176" y="486837"/>
            <a:ext cx="6356195" cy="1040880"/>
          </a:xfrm>
          <a:ln>
            <a:solidFill>
              <a:schemeClr val="tx1"/>
            </a:solidFill>
          </a:ln>
        </p:spPr>
        <p:txBody>
          <a:bodyPr>
            <a:normAutofit/>
          </a:bodyPr>
          <a:lstStyle/>
          <a:p>
            <a:r>
              <a:rPr lang="en-GB"/>
              <a:t>Topic: Romanticism</a:t>
            </a:r>
            <a:br>
              <a:rPr lang="en-GB"/>
            </a:br>
            <a:r>
              <a:rPr lang="en-GB" sz="2200" i="1"/>
              <a:t>Spring Term 2 Golden Nuggets and Work Hard</a:t>
            </a:r>
          </a:p>
        </p:txBody>
      </p:sp>
      <p:graphicFrame>
        <p:nvGraphicFramePr>
          <p:cNvPr id="4" name="Content Placeholder 3">
            <a:extLst>
              <a:ext uri="{FF2B5EF4-FFF2-40B4-BE49-F238E27FC236}">
                <a16:creationId xmlns:a16="http://schemas.microsoft.com/office/drawing/2014/main" id="{EB3B03C3-3BBC-4A1B-877C-70BE28835194}"/>
              </a:ext>
            </a:extLst>
          </p:cNvPr>
          <p:cNvGraphicFramePr>
            <a:graphicFrameLocks noGrp="1"/>
          </p:cNvGraphicFramePr>
          <p:nvPr>
            <p:ph idx="1"/>
            <p:extLst>
              <p:ext uri="{D42A27DB-BD31-4B8C-83A1-F6EECF244321}">
                <p14:modId xmlns:p14="http://schemas.microsoft.com/office/powerpoint/2010/main" val="2033183618"/>
              </p:ext>
            </p:extLst>
          </p:nvPr>
        </p:nvGraphicFramePr>
        <p:xfrm>
          <a:off x="246401" y="1704401"/>
          <a:ext cx="6356195" cy="6638740"/>
        </p:xfrm>
        <a:graphic>
          <a:graphicData uri="http://schemas.openxmlformats.org/drawingml/2006/table">
            <a:tbl>
              <a:tblPr firstRow="1" bandRow="1">
                <a:tableStyleId>{5C22544A-7EE6-4342-B048-85BDC9FD1C3A}</a:tableStyleId>
              </a:tblPr>
              <a:tblGrid>
                <a:gridCol w="749582">
                  <a:extLst>
                    <a:ext uri="{9D8B030D-6E8A-4147-A177-3AD203B41FA5}">
                      <a16:colId xmlns:a16="http://schemas.microsoft.com/office/drawing/2014/main" val="518191240"/>
                    </a:ext>
                  </a:extLst>
                </a:gridCol>
                <a:gridCol w="2599537">
                  <a:extLst>
                    <a:ext uri="{9D8B030D-6E8A-4147-A177-3AD203B41FA5}">
                      <a16:colId xmlns:a16="http://schemas.microsoft.com/office/drawing/2014/main" val="1227018231"/>
                    </a:ext>
                  </a:extLst>
                </a:gridCol>
                <a:gridCol w="3007076">
                  <a:extLst>
                    <a:ext uri="{9D8B030D-6E8A-4147-A177-3AD203B41FA5}">
                      <a16:colId xmlns:a16="http://schemas.microsoft.com/office/drawing/2014/main" val="2891100115"/>
                    </a:ext>
                  </a:extLst>
                </a:gridCol>
              </a:tblGrid>
              <a:tr h="571315">
                <a:tc>
                  <a:txBody>
                    <a:bodyPr/>
                    <a:lstStyle/>
                    <a:p>
                      <a:pPr algn="ctr"/>
                      <a:endParaRPr lang="en-GB">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GB">
                          <a:solidFill>
                            <a:schemeClr val="tx1"/>
                          </a:solidFill>
                        </a:rPr>
                        <a:t>Golden Nugget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GB">
                          <a:solidFill>
                            <a:schemeClr val="tx1"/>
                          </a:solidFill>
                        </a:rPr>
                        <a:t>Work Hard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91062025"/>
                  </a:ext>
                </a:extLst>
              </a:tr>
              <a:tr h="719034">
                <a:tc>
                  <a:txBody>
                    <a:bodyPr/>
                    <a:lstStyle/>
                    <a:p>
                      <a:pPr algn="ctr"/>
                      <a:r>
                        <a:rPr lang="en-GB">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000" b="1" i="0" u="none" strike="noStrike">
                          <a:solidFill>
                            <a:srgbClr val="000000"/>
                          </a:solidFill>
                          <a:effectLst/>
                          <a:latin typeface="Calibri"/>
                        </a:rPr>
                        <a:t>Emerging (catching up): </a:t>
                      </a:r>
                      <a:r>
                        <a:rPr lang="en-GB" sz="1000" b="0" i="0" u="none" strike="noStrike" noProof="0">
                          <a:solidFill>
                            <a:srgbClr val="000000"/>
                          </a:solidFill>
                          <a:effectLst/>
                          <a:latin typeface="Segoe UI"/>
                          <a:cs typeface="Segoe UI"/>
                        </a:rPr>
                        <a:t>To learn about poetry and Romantic writing</a:t>
                      </a:r>
                      <a:endParaRPr lang="en-GB" sz="1000" b="0" i="0" u="none" strike="noStrike" noProof="0">
                        <a:solidFill>
                          <a:srgbClr val="000000"/>
                        </a:solidFill>
                        <a:effectLst/>
                      </a:endParaRPr>
                    </a:p>
                    <a:p>
                      <a:pPr lvl="0" algn="l">
                        <a:buNone/>
                      </a:pPr>
                      <a:r>
                        <a:rPr lang="en-GB" sz="1000" b="1"/>
                        <a:t>Achieving (keeping up):</a:t>
                      </a:r>
                      <a:r>
                        <a:rPr lang="en-GB" sz="1000"/>
                        <a:t> </a:t>
                      </a:r>
                      <a:r>
                        <a:rPr lang="en-GB" sz="1000" b="0" i="0" u="none" strike="noStrike" noProof="0">
                          <a:latin typeface="Segoe UI"/>
                          <a:ea typeface="Calibri"/>
                          <a:cs typeface="Segoe UI"/>
                        </a:rPr>
                        <a:t>To understand the main features of poetry and Romanticism</a:t>
                      </a:r>
                    </a:p>
                    <a:p>
                      <a:pPr lvl="0" algn="l">
                        <a:buNone/>
                      </a:pPr>
                      <a:r>
                        <a:rPr lang="en-GB" sz="1000" b="1"/>
                        <a:t>Excelling (going beyond):</a:t>
                      </a:r>
                      <a:r>
                        <a:rPr lang="en-GB" sz="1000"/>
                        <a:t> </a:t>
                      </a:r>
                      <a:r>
                        <a:rPr lang="en-GB" sz="1000" b="0" i="0" u="none" strike="noStrike" noProof="0">
                          <a:latin typeface="Segoe UI"/>
                          <a:cs typeface="Segoe UI"/>
                        </a:rPr>
                        <a:t>To analyse the conventions of poetry and the Romantic literary movement</a:t>
                      </a:r>
                      <a:endParaRPr lang="en-GB"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050" b="0" i="0" u="none" strike="noStrike">
                          <a:solidFill>
                            <a:srgbClr val="000000"/>
                          </a:solidFill>
                          <a:effectLst/>
                          <a:latin typeface="Calibri"/>
                        </a:rPr>
                        <a:t>Big Write: How does Blake present the tiger in 'The Tyger'?</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7403369"/>
                  </a:ext>
                </a:extLst>
              </a:tr>
              <a:tr h="742513">
                <a:tc>
                  <a:txBody>
                    <a:bodyPr/>
                    <a:lstStyle/>
                    <a:p>
                      <a:pPr algn="ctr"/>
                      <a:r>
                        <a:rPr lang="en-GB">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(catching up):</a:t>
                      </a:r>
                      <a:r>
                        <a:rPr lang="en-GB" sz="1000" b="0" i="0" u="none" strike="noStrike" noProof="0">
                          <a:solidFill>
                            <a:srgbClr val="000000"/>
                          </a:solidFill>
                          <a:effectLst/>
                          <a:latin typeface="Calibri"/>
                          <a:ea typeface="Calibri"/>
                          <a:cs typeface="Calibri"/>
                        </a:rPr>
                        <a:t> </a:t>
                      </a:r>
                      <a:r>
                        <a:rPr lang="en-GB" sz="1000" b="0" i="0" u="none" strike="noStrike" noProof="0">
                          <a:solidFill>
                            <a:srgbClr val="000000"/>
                          </a:solidFill>
                          <a:effectLst/>
                          <a:latin typeface="Segoe UI"/>
                          <a:ea typeface="Calibri"/>
                          <a:cs typeface="Segoe UI"/>
                        </a:rPr>
                        <a:t>To learn about </a:t>
                      </a:r>
                      <a:r>
                        <a:rPr lang="en-GB" sz="1000" b="0" i="1" u="none" strike="noStrike" noProof="0">
                          <a:solidFill>
                            <a:srgbClr val="000000"/>
                          </a:solidFill>
                          <a:effectLst/>
                          <a:latin typeface="Segoe UI"/>
                          <a:ea typeface="Calibri"/>
                          <a:cs typeface="Segoe UI"/>
                        </a:rPr>
                        <a:t>The Poison Tree</a:t>
                      </a:r>
                      <a:r>
                        <a:rPr lang="en-GB" sz="1000" b="0" i="0" u="none" strike="noStrike" noProof="0">
                          <a:solidFill>
                            <a:srgbClr val="000000"/>
                          </a:solidFill>
                          <a:effectLst/>
                          <a:latin typeface="Segoe UI"/>
                          <a:ea typeface="Calibri"/>
                          <a:cs typeface="Segoe UI"/>
                        </a:rPr>
                        <a:t> by William Blake</a:t>
                      </a:r>
                      <a:endParaRPr lang="en-US" sz="1000" b="0" i="0" u="none" strike="noStrike" noProof="0">
                        <a:solidFill>
                          <a:srgbClr val="000000"/>
                        </a:solidFill>
                        <a:effectLst/>
                        <a:latin typeface="Calibri"/>
                        <a:ea typeface="Calibri"/>
                        <a:cs typeface="Calibri"/>
                      </a:endParaRPr>
                    </a:p>
                    <a:p>
                      <a:pPr lvl="0" algn="l">
                        <a:buNone/>
                      </a:pPr>
                      <a:r>
                        <a:rPr lang="en-GB" sz="1000" b="1" i="0" u="none" strike="noStrike" noProof="0">
                          <a:solidFill>
                            <a:srgbClr val="000000"/>
                          </a:solidFill>
                          <a:effectLst/>
                          <a:latin typeface="Calibri"/>
                          <a:ea typeface="Calibri"/>
                          <a:cs typeface="Calibri"/>
                        </a:rPr>
                        <a:t>Achieving (keeping up)</a:t>
                      </a:r>
                      <a:r>
                        <a:rPr lang="en-GB" sz="1000" b="0" i="0" u="none" strike="noStrike" noProof="0">
                          <a:solidFill>
                            <a:srgbClr val="000000"/>
                          </a:solidFill>
                          <a:effectLst/>
                          <a:latin typeface="Calibri"/>
                          <a:ea typeface="Calibri"/>
                          <a:cs typeface="Calibri"/>
                        </a:rPr>
                        <a:t>: </a:t>
                      </a:r>
                      <a:r>
                        <a:rPr lang="en-GB" sz="1000" b="0" i="0" u="none" strike="noStrike" noProof="0">
                          <a:solidFill>
                            <a:srgbClr val="000000"/>
                          </a:solidFill>
                          <a:effectLst/>
                          <a:latin typeface="Segoe UI"/>
                          <a:ea typeface="Calibri"/>
                          <a:cs typeface="Segoe UI"/>
                        </a:rPr>
                        <a:t>To understand the background of </a:t>
                      </a:r>
                      <a:r>
                        <a:rPr lang="en-GB" sz="1000" b="0" i="1" u="none" strike="noStrike" noProof="0">
                          <a:solidFill>
                            <a:srgbClr val="000000"/>
                          </a:solidFill>
                          <a:effectLst/>
                          <a:latin typeface="Segoe UI"/>
                          <a:ea typeface="Calibri"/>
                          <a:cs typeface="Segoe UI"/>
                        </a:rPr>
                        <a:t>The Poison Tree</a:t>
                      </a:r>
                      <a:r>
                        <a:rPr lang="en-GB" sz="1000" b="0" i="0" u="none" strike="noStrike" noProof="0">
                          <a:solidFill>
                            <a:srgbClr val="000000"/>
                          </a:solidFill>
                          <a:effectLst/>
                          <a:latin typeface="Segoe UI"/>
                          <a:ea typeface="Calibri"/>
                          <a:cs typeface="Segoe UI"/>
                        </a:rPr>
                        <a:t> by William Blake</a:t>
                      </a:r>
                    </a:p>
                    <a:p>
                      <a:pPr lvl="0" algn="l">
                        <a:buNone/>
                      </a:pPr>
                      <a:r>
                        <a:rPr lang="en-GB" sz="1000" b="1" i="0" u="none" strike="noStrike" noProof="0">
                          <a:solidFill>
                            <a:srgbClr val="000000"/>
                          </a:solidFill>
                          <a:effectLst/>
                          <a:latin typeface="Calibri"/>
                          <a:ea typeface="Calibri"/>
                          <a:cs typeface="Calibri"/>
                        </a:rPr>
                        <a:t>Excelling (going beyond):</a:t>
                      </a:r>
                      <a:r>
                        <a:rPr lang="en-GB" sz="1000" b="0" i="0" u="none" strike="noStrike" noProof="0">
                          <a:solidFill>
                            <a:srgbClr val="000000"/>
                          </a:solidFill>
                          <a:effectLst/>
                          <a:latin typeface="Calibri"/>
                          <a:ea typeface="Calibri"/>
                          <a:cs typeface="Calibri"/>
                        </a:rPr>
                        <a:t> </a:t>
                      </a:r>
                      <a:r>
                        <a:rPr lang="en-GB" sz="1000" b="0" i="0" u="none" strike="noStrike" noProof="0">
                          <a:solidFill>
                            <a:srgbClr val="000000"/>
                          </a:solidFill>
                          <a:effectLst/>
                          <a:latin typeface="Segoe UI"/>
                          <a:ea typeface="Calibri"/>
                          <a:cs typeface="Segoe UI"/>
                        </a:rPr>
                        <a:t>To analyse the contextual influences behind Blake’s </a:t>
                      </a:r>
                      <a:r>
                        <a:rPr lang="en-GB" sz="1000" b="0" i="1" u="none" strike="noStrike" noProof="0">
                          <a:solidFill>
                            <a:srgbClr val="000000"/>
                          </a:solidFill>
                          <a:effectLst/>
                          <a:latin typeface="Segoe UI"/>
                          <a:ea typeface="Calibri"/>
                          <a:cs typeface="Segoe UI"/>
                        </a:rPr>
                        <a:t>The Poison Tree.</a:t>
                      </a:r>
                      <a:endParaRPr lang="en-GB" sz="1000" noProof="0">
                        <a:latin typeface="Calibri"/>
                        <a:ea typeface="Calibri"/>
                        <a:cs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050" b="0" i="0" u="none" strike="noStrike">
                          <a:solidFill>
                            <a:srgbClr val="000000"/>
                          </a:solidFill>
                          <a:effectLst/>
                          <a:latin typeface="Calibri"/>
                        </a:rPr>
                        <a:t>Big Write: How is conflict shown in 'The Poison Tree'?</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7274203"/>
                  </a:ext>
                </a:extLst>
              </a:tr>
              <a:tr h="1035997">
                <a:tc>
                  <a:txBody>
                    <a:bodyPr/>
                    <a:lstStyle/>
                    <a:p>
                      <a:pPr algn="ctr"/>
                      <a:r>
                        <a:rPr lang="en-GB">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(catching up):</a:t>
                      </a:r>
                      <a:r>
                        <a:rPr lang="en-GB" sz="1000" b="0" i="0" u="none" strike="noStrike" noProof="0">
                          <a:solidFill>
                            <a:srgbClr val="000000"/>
                          </a:solidFill>
                          <a:effectLst/>
                          <a:latin typeface="Calibri"/>
                          <a:ea typeface="Calibri"/>
                          <a:cs typeface="Calibri"/>
                        </a:rPr>
                        <a:t> </a:t>
                      </a:r>
                      <a:r>
                        <a:rPr lang="en-GB" sz="1000" b="0" i="0" u="none" strike="noStrike" noProof="0">
                          <a:solidFill>
                            <a:srgbClr val="000000"/>
                          </a:solidFill>
                          <a:effectLst/>
                          <a:latin typeface="Segoe UI"/>
                          <a:ea typeface="Calibri"/>
                          <a:cs typeface="Segoe UI"/>
                        </a:rPr>
                        <a:t>To learn about </a:t>
                      </a:r>
                      <a:r>
                        <a:rPr lang="en-GB" sz="1000" b="0" i="1" u="none" strike="noStrike" noProof="0">
                          <a:solidFill>
                            <a:srgbClr val="000000"/>
                          </a:solidFill>
                          <a:effectLst/>
                          <a:latin typeface="Segoe UI"/>
                          <a:ea typeface="Calibri"/>
                          <a:cs typeface="Segoe UI"/>
                        </a:rPr>
                        <a:t>Daffodils</a:t>
                      </a:r>
                      <a:r>
                        <a:rPr lang="en-GB" sz="1000" b="0" i="0" u="none" strike="noStrike" noProof="0">
                          <a:solidFill>
                            <a:srgbClr val="000000"/>
                          </a:solidFill>
                          <a:effectLst/>
                          <a:latin typeface="Segoe UI"/>
                          <a:ea typeface="Calibri"/>
                          <a:cs typeface="Segoe UI"/>
                        </a:rPr>
                        <a:t> by William Wordsworth</a:t>
                      </a:r>
                      <a:endParaRPr lang="en-US" sz="1000" b="0" i="0" u="none" strike="noStrike" noProof="0">
                        <a:solidFill>
                          <a:srgbClr val="000000"/>
                        </a:solidFill>
                        <a:effectLst/>
                        <a:latin typeface="Calibri"/>
                        <a:ea typeface="Calibri"/>
                        <a:cs typeface="Calibri"/>
                      </a:endParaRPr>
                    </a:p>
                    <a:p>
                      <a:pPr lvl="0" algn="l">
                        <a:buNone/>
                      </a:pPr>
                      <a:r>
                        <a:rPr lang="en-GB" sz="1000" b="1" i="0" u="none" strike="noStrike" noProof="0">
                          <a:solidFill>
                            <a:srgbClr val="000000"/>
                          </a:solidFill>
                          <a:effectLst/>
                          <a:latin typeface="Calibri"/>
                          <a:ea typeface="Calibri"/>
                          <a:cs typeface="Calibri"/>
                        </a:rPr>
                        <a:t>Achieving (keeping up):</a:t>
                      </a:r>
                      <a:r>
                        <a:rPr lang="en-GB" sz="1000" b="0" i="0" u="none" strike="noStrike" noProof="0">
                          <a:solidFill>
                            <a:srgbClr val="000000"/>
                          </a:solidFill>
                          <a:effectLst/>
                          <a:latin typeface="Calibri"/>
                          <a:ea typeface="Calibri"/>
                          <a:cs typeface="Calibri"/>
                        </a:rPr>
                        <a:t> </a:t>
                      </a:r>
                      <a:r>
                        <a:rPr lang="en-GB" sz="1000" b="0" i="0" u="none" strike="noStrike" noProof="0">
                          <a:solidFill>
                            <a:srgbClr val="000000"/>
                          </a:solidFill>
                          <a:effectLst/>
                          <a:latin typeface="Segoe UI"/>
                          <a:ea typeface="Calibri"/>
                          <a:cs typeface="Segoe UI"/>
                        </a:rPr>
                        <a:t>To understand the background of </a:t>
                      </a:r>
                      <a:r>
                        <a:rPr lang="en-GB" sz="1000" b="0" i="1" u="none" strike="noStrike" noProof="0">
                          <a:solidFill>
                            <a:srgbClr val="000000"/>
                          </a:solidFill>
                          <a:effectLst/>
                          <a:latin typeface="Segoe UI"/>
                          <a:ea typeface="Calibri"/>
                          <a:cs typeface="Segoe UI"/>
                        </a:rPr>
                        <a:t>Daffodils</a:t>
                      </a:r>
                      <a:r>
                        <a:rPr lang="en-GB" sz="1000" b="0" i="0" u="none" strike="noStrike" noProof="0">
                          <a:solidFill>
                            <a:srgbClr val="000000"/>
                          </a:solidFill>
                          <a:effectLst/>
                          <a:latin typeface="Segoe UI"/>
                          <a:ea typeface="Calibri"/>
                          <a:cs typeface="Segoe UI"/>
                        </a:rPr>
                        <a:t> by William Wordsworth</a:t>
                      </a:r>
                    </a:p>
                    <a:p>
                      <a:pPr lvl="0" algn="l">
                        <a:buNone/>
                      </a:pPr>
                      <a:r>
                        <a:rPr lang="en-GB" sz="1000" b="1" i="0" u="none" strike="noStrike" noProof="0">
                          <a:solidFill>
                            <a:srgbClr val="000000"/>
                          </a:solidFill>
                          <a:effectLst/>
                          <a:latin typeface="Calibri"/>
                          <a:ea typeface="Calibri"/>
                          <a:cs typeface="Calibri"/>
                        </a:rPr>
                        <a:t>Excelling (going beyond): </a:t>
                      </a:r>
                      <a:r>
                        <a:rPr lang="en-GB" sz="1000" b="0" i="0" u="none" strike="noStrike" noProof="0">
                          <a:solidFill>
                            <a:srgbClr val="000000"/>
                          </a:solidFill>
                          <a:effectLst/>
                          <a:latin typeface="Segoe UI"/>
                          <a:ea typeface="Calibri"/>
                          <a:cs typeface="Segoe UI"/>
                        </a:rPr>
                        <a:t>To analyse the contextual influences behind Wordsworth’s </a:t>
                      </a:r>
                      <a:r>
                        <a:rPr lang="en-GB" sz="1000" b="0" i="1" u="none" strike="noStrike" noProof="0">
                          <a:solidFill>
                            <a:srgbClr val="000000"/>
                          </a:solidFill>
                          <a:effectLst/>
                          <a:latin typeface="Segoe UI"/>
                          <a:ea typeface="Calibri"/>
                          <a:cs typeface="Segoe UI"/>
                        </a:rPr>
                        <a:t>Daffodils</a:t>
                      </a:r>
                      <a:endParaRPr lang="en-GB" sz="1000" noProof="0">
                        <a:latin typeface="Calibri"/>
                        <a:ea typeface="Calibri"/>
                        <a:cs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50" b="0" i="0" u="none" strike="noStrike">
                          <a:solidFill>
                            <a:srgbClr val="000000"/>
                          </a:solidFill>
                          <a:effectLst/>
                          <a:latin typeface="Calibri"/>
                        </a:rPr>
                        <a:t>Big Write: Write your own nature poem.</a:t>
                      </a:r>
                      <a:endParaRPr lang="en-US"/>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04642"/>
                  </a:ext>
                </a:extLst>
              </a:tr>
              <a:tr h="1035997">
                <a:tc>
                  <a:txBody>
                    <a:bodyPr/>
                    <a:lstStyle/>
                    <a:p>
                      <a:pPr algn="ctr"/>
                      <a:r>
                        <a:rPr lang="en-GB">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(catching up): </a:t>
                      </a:r>
                      <a:r>
                        <a:rPr lang="en-GB" sz="1000" b="0" i="0" u="none" strike="noStrike" noProof="0">
                          <a:solidFill>
                            <a:srgbClr val="000000"/>
                          </a:solidFill>
                          <a:effectLst/>
                          <a:latin typeface="Segoe UI"/>
                          <a:ea typeface="Calibri"/>
                          <a:cs typeface="Segoe UI"/>
                        </a:rPr>
                        <a:t>To learn about </a:t>
                      </a:r>
                      <a:r>
                        <a:rPr lang="en-GB" sz="1000" b="0" i="1" u="none" strike="noStrike" noProof="0">
                          <a:solidFill>
                            <a:srgbClr val="000000"/>
                          </a:solidFill>
                          <a:effectLst/>
                          <a:latin typeface="Segoe UI"/>
                          <a:ea typeface="Calibri"/>
                          <a:cs typeface="Segoe UI"/>
                        </a:rPr>
                        <a:t>She Dwelt The Untrodden Ways</a:t>
                      </a:r>
                      <a:endParaRPr lang="en-US" sz="1000" b="0" i="0" u="none" strike="noStrike" noProof="0">
                        <a:solidFill>
                          <a:srgbClr val="000000"/>
                        </a:solidFill>
                        <a:effectLst/>
                        <a:latin typeface="Calibri"/>
                        <a:ea typeface="Calibri"/>
                        <a:cs typeface="Calibri"/>
                      </a:endParaRPr>
                    </a:p>
                    <a:p>
                      <a:pPr lvl="0" algn="l">
                        <a:buNone/>
                      </a:pPr>
                      <a:r>
                        <a:rPr lang="en-GB" sz="1000" b="1" i="0" u="none" strike="noStrike" noProof="0">
                          <a:solidFill>
                            <a:srgbClr val="000000"/>
                          </a:solidFill>
                          <a:effectLst/>
                          <a:latin typeface="Calibri"/>
                          <a:ea typeface="Calibri"/>
                          <a:cs typeface="Calibri"/>
                        </a:rPr>
                        <a:t>Achieving (keeping up):  </a:t>
                      </a:r>
                      <a:r>
                        <a:rPr lang="en-GB" sz="1000" b="0" i="0" u="none" strike="noStrike" noProof="0">
                          <a:solidFill>
                            <a:srgbClr val="000000"/>
                          </a:solidFill>
                          <a:effectLst/>
                          <a:latin typeface="Segoe UI"/>
                          <a:ea typeface="Calibri"/>
                          <a:cs typeface="Segoe UI"/>
                        </a:rPr>
                        <a:t>To understand the background of </a:t>
                      </a:r>
                      <a:r>
                        <a:rPr lang="en-GB" sz="1000" b="0" i="1" u="none" strike="noStrike" noProof="0">
                          <a:solidFill>
                            <a:srgbClr val="000000"/>
                          </a:solidFill>
                          <a:effectLst/>
                          <a:latin typeface="Segoe UI"/>
                          <a:ea typeface="Calibri"/>
                          <a:cs typeface="Segoe UI"/>
                        </a:rPr>
                        <a:t>She Dwelt The Untrodden Ways</a:t>
                      </a:r>
                      <a:r>
                        <a:rPr lang="en-GB" sz="1000" b="0" i="0" u="none" strike="noStrike" noProof="0">
                          <a:solidFill>
                            <a:srgbClr val="000000"/>
                          </a:solidFill>
                          <a:effectLst/>
                          <a:latin typeface="Segoe UI"/>
                          <a:ea typeface="Calibri"/>
                          <a:cs typeface="Segoe UI"/>
                        </a:rPr>
                        <a:t> by Wordsworth.</a:t>
                      </a:r>
                      <a:endParaRPr lang="en-GB" sz="1000" b="0" i="1" u="none" strike="noStrike" noProof="0">
                        <a:solidFill>
                          <a:srgbClr val="000000"/>
                        </a:solidFill>
                        <a:effectLst/>
                        <a:latin typeface="Segoe UI"/>
                        <a:ea typeface="Calibri"/>
                        <a:cs typeface="Segoe UI"/>
                      </a:endParaRPr>
                    </a:p>
                    <a:p>
                      <a:pPr lvl="0" algn="l">
                        <a:buNone/>
                      </a:pPr>
                      <a:r>
                        <a:rPr lang="en-GB" sz="1000" b="1" i="0" u="none" strike="noStrike" noProof="0">
                          <a:solidFill>
                            <a:srgbClr val="000000"/>
                          </a:solidFill>
                          <a:effectLst/>
                          <a:latin typeface="Calibri"/>
                          <a:ea typeface="Calibri"/>
                          <a:cs typeface="Calibri"/>
                        </a:rPr>
                        <a:t>Excelling (going beyond): </a:t>
                      </a:r>
                      <a:r>
                        <a:rPr lang="en-GB" sz="1000" b="0" i="0" u="none" strike="noStrike" noProof="0">
                          <a:solidFill>
                            <a:srgbClr val="000000"/>
                          </a:solidFill>
                          <a:effectLst/>
                          <a:latin typeface="Segoe UI"/>
                          <a:ea typeface="Calibri"/>
                          <a:cs typeface="Segoe UI"/>
                        </a:rPr>
                        <a:t>To analyse the Wordsworth’s </a:t>
                      </a:r>
                      <a:r>
                        <a:rPr lang="en-GB" sz="1000" b="0" i="1" u="none" strike="noStrike" noProof="0">
                          <a:solidFill>
                            <a:srgbClr val="000000"/>
                          </a:solidFill>
                          <a:effectLst/>
                          <a:latin typeface="Segoe UI"/>
                          <a:ea typeface="Calibri"/>
                          <a:cs typeface="Segoe UI"/>
                        </a:rPr>
                        <a:t>She Dwelt the Untrodden Ways</a:t>
                      </a:r>
                      <a:endParaRPr lang="en-GB" sz="1000" noProof="0">
                        <a:latin typeface="Calibri"/>
                        <a:ea typeface="Calibri"/>
                        <a:cs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50" b="0" i="0" u="none" strike="noStrike">
                          <a:solidFill>
                            <a:srgbClr val="000000"/>
                          </a:solidFill>
                          <a:effectLst/>
                          <a:latin typeface="Calibri"/>
                        </a:rPr>
                        <a:t>Big Write: How does Wordsworth present Lucy in 'She Dwelt Among the Untrodden Ways'?</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6820331"/>
                  </a:ext>
                </a:extLst>
              </a:tr>
              <a:tr h="1035997">
                <a:tc>
                  <a:txBody>
                    <a:bodyPr/>
                    <a:lstStyle/>
                    <a:p>
                      <a:pPr algn="ctr"/>
                      <a:r>
                        <a:rPr lang="en-GB">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(catching up):  </a:t>
                      </a:r>
                      <a:r>
                        <a:rPr lang="en-GB" sz="1000" b="0" i="0" u="none" strike="noStrike" noProof="0">
                          <a:solidFill>
                            <a:srgbClr val="000000"/>
                          </a:solidFill>
                          <a:effectLst/>
                          <a:latin typeface="Segoe UI"/>
                          <a:ea typeface="Calibri"/>
                          <a:cs typeface="Segoe UI"/>
                        </a:rPr>
                        <a:t>To learn about Ozymandias and sonnets.</a:t>
                      </a:r>
                    </a:p>
                    <a:p>
                      <a:pPr lvl="0" algn="l">
                        <a:buNone/>
                      </a:pPr>
                      <a:r>
                        <a:rPr lang="en-GB" sz="1000" b="1" i="0" u="none" strike="noStrike" noProof="0">
                          <a:solidFill>
                            <a:srgbClr val="000000"/>
                          </a:solidFill>
                          <a:effectLst/>
                          <a:latin typeface="Calibri"/>
                          <a:ea typeface="Calibri"/>
                          <a:cs typeface="Calibri"/>
                        </a:rPr>
                        <a:t>Achieving (keeping up): </a:t>
                      </a:r>
                      <a:r>
                        <a:rPr lang="en-GB" sz="1000" b="0" i="0" u="none" strike="noStrike" noProof="0">
                          <a:solidFill>
                            <a:srgbClr val="000000"/>
                          </a:solidFill>
                          <a:effectLst/>
                          <a:latin typeface="Segoe UI"/>
                          <a:ea typeface="Calibri"/>
                          <a:cs typeface="Segoe UI"/>
                        </a:rPr>
                        <a:t>To understand the background of </a:t>
                      </a:r>
                      <a:r>
                        <a:rPr lang="en-GB" sz="1000" b="0" i="1" u="none" strike="noStrike" noProof="0">
                          <a:solidFill>
                            <a:srgbClr val="000000"/>
                          </a:solidFill>
                          <a:effectLst/>
                          <a:latin typeface="Segoe UI"/>
                          <a:ea typeface="Calibri"/>
                          <a:cs typeface="Segoe UI"/>
                        </a:rPr>
                        <a:t>Ozymandias</a:t>
                      </a:r>
                      <a:r>
                        <a:rPr lang="en-GB" sz="1000" b="0" i="0" u="none" strike="noStrike" noProof="0">
                          <a:solidFill>
                            <a:srgbClr val="000000"/>
                          </a:solidFill>
                          <a:effectLst/>
                          <a:latin typeface="Segoe UI"/>
                          <a:ea typeface="Calibri"/>
                          <a:cs typeface="Segoe UI"/>
                        </a:rPr>
                        <a:t> by Percy Shelley.</a:t>
                      </a:r>
                    </a:p>
                    <a:p>
                      <a:pPr lvl="0" algn="l">
                        <a:buNone/>
                      </a:pPr>
                      <a:r>
                        <a:rPr lang="en-GB" sz="1000" b="1" i="0" u="none" strike="noStrike" noProof="0">
                          <a:solidFill>
                            <a:srgbClr val="000000"/>
                          </a:solidFill>
                          <a:effectLst/>
                          <a:latin typeface="Calibri"/>
                          <a:ea typeface="Calibri"/>
                          <a:cs typeface="Calibri"/>
                        </a:rPr>
                        <a:t>Excelling (going beyond):  </a:t>
                      </a:r>
                      <a:r>
                        <a:rPr lang="en-GB" sz="1000" b="0" i="0" u="none" strike="noStrike" noProof="0">
                          <a:solidFill>
                            <a:srgbClr val="000000"/>
                          </a:solidFill>
                          <a:effectLst/>
                          <a:latin typeface="Segoe UI"/>
                          <a:ea typeface="Calibri"/>
                          <a:cs typeface="Segoe UI"/>
                        </a:rPr>
                        <a:t>To analyse the contextual influences behind Shelley’s </a:t>
                      </a:r>
                      <a:r>
                        <a:rPr lang="en-GB" sz="1000" b="0" i="1" u="none" strike="noStrike" noProof="0">
                          <a:solidFill>
                            <a:srgbClr val="000000"/>
                          </a:solidFill>
                          <a:effectLst/>
                          <a:latin typeface="Segoe UI"/>
                          <a:ea typeface="Calibri"/>
                          <a:cs typeface="Segoe UI"/>
                        </a:rPr>
                        <a:t>Ozymandias. </a:t>
                      </a:r>
                      <a:endParaRPr lang="en-GB" sz="1000" b="1" noProof="0">
                        <a:latin typeface="Calibri"/>
                        <a:ea typeface="Calibri"/>
                        <a:cs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050" b="0" i="0" u="none" strike="noStrike">
                          <a:solidFill>
                            <a:srgbClr val="000000"/>
                          </a:solidFill>
                          <a:effectLst/>
                          <a:latin typeface="Calibri"/>
                        </a:rPr>
                        <a:t>Big Write: Write a sonnet about a powerful person. </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092060"/>
                  </a:ext>
                </a:extLst>
              </a:tr>
            </a:tbl>
          </a:graphicData>
        </a:graphic>
      </p:graphicFrame>
      <p:sp>
        <p:nvSpPr>
          <p:cNvPr id="5" name="Rectangle: Rounded Corners 4">
            <a:extLst>
              <a:ext uri="{FF2B5EF4-FFF2-40B4-BE49-F238E27FC236}">
                <a16:creationId xmlns:a16="http://schemas.microsoft.com/office/drawing/2014/main" id="{19B8ABD5-75B7-4F82-BF17-FA6842E90CBD}"/>
              </a:ext>
            </a:extLst>
          </p:cNvPr>
          <p:cNvSpPr/>
          <p:nvPr/>
        </p:nvSpPr>
        <p:spPr>
          <a:xfrm>
            <a:off x="92597" y="92597"/>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28726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D7936-26FE-B441-06DE-9525B7244CA3}"/>
            </a:ext>
          </a:extLst>
        </p:cNvPr>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E1A20754-B885-C955-7FF1-658723BFE33C}"/>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E0C25D4-DA55-1455-5CD2-5CFE4E03323D}"/>
              </a:ext>
            </a:extLst>
          </p:cNvPr>
          <p:cNvSpPr>
            <a:spLocks noGrp="1"/>
          </p:cNvSpPr>
          <p:nvPr>
            <p:ph type="title"/>
          </p:nvPr>
        </p:nvSpPr>
        <p:spPr>
          <a:xfrm>
            <a:off x="304579" y="373116"/>
            <a:ext cx="6243050" cy="920425"/>
          </a:xfrm>
          <a:ln>
            <a:solidFill>
              <a:schemeClr val="tx1"/>
            </a:solidFill>
          </a:ln>
        </p:spPr>
        <p:txBody>
          <a:bodyPr>
            <a:normAutofit fontScale="90000"/>
          </a:bodyPr>
          <a:lstStyle/>
          <a:p>
            <a:r>
              <a:rPr lang="en-GB"/>
              <a:t>How is your progress measured in </a:t>
            </a:r>
            <a:r>
              <a:rPr lang="en-GB" b="1"/>
              <a:t>English</a:t>
            </a:r>
            <a:r>
              <a:rPr lang="en-GB"/>
              <a:t> in Summer Term?</a:t>
            </a:r>
          </a:p>
        </p:txBody>
      </p:sp>
      <p:graphicFrame>
        <p:nvGraphicFramePr>
          <p:cNvPr id="4" name="Content Placeholder 3">
            <a:extLst>
              <a:ext uri="{FF2B5EF4-FFF2-40B4-BE49-F238E27FC236}">
                <a16:creationId xmlns:a16="http://schemas.microsoft.com/office/drawing/2014/main" id="{46186245-716C-807F-587A-C6F395037534}"/>
              </a:ext>
            </a:extLst>
          </p:cNvPr>
          <p:cNvGraphicFramePr>
            <a:graphicFrameLocks noGrp="1"/>
          </p:cNvGraphicFramePr>
          <p:nvPr>
            <p:ph idx="1"/>
            <p:extLst>
              <p:ext uri="{D42A27DB-BD31-4B8C-83A1-F6EECF244321}">
                <p14:modId xmlns:p14="http://schemas.microsoft.com/office/powerpoint/2010/main" val="1474210797"/>
              </p:ext>
            </p:extLst>
          </p:nvPr>
        </p:nvGraphicFramePr>
        <p:xfrm>
          <a:off x="304578" y="1453515"/>
          <a:ext cx="6243051" cy="1285240"/>
        </p:xfrm>
        <a:graphic>
          <a:graphicData uri="http://schemas.openxmlformats.org/drawingml/2006/table">
            <a:tbl>
              <a:tblPr firstRow="1" bandRow="1">
                <a:tableStyleId>{5C22544A-7EE6-4342-B048-85BDC9FD1C3A}</a:tableStyleId>
              </a:tblPr>
              <a:tblGrid>
                <a:gridCol w="2364026">
                  <a:extLst>
                    <a:ext uri="{9D8B030D-6E8A-4147-A177-3AD203B41FA5}">
                      <a16:colId xmlns:a16="http://schemas.microsoft.com/office/drawing/2014/main" val="932209114"/>
                    </a:ext>
                  </a:extLst>
                </a:gridCol>
                <a:gridCol w="3879025">
                  <a:extLst>
                    <a:ext uri="{9D8B030D-6E8A-4147-A177-3AD203B41FA5}">
                      <a16:colId xmlns:a16="http://schemas.microsoft.com/office/drawing/2014/main" val="3547968821"/>
                    </a:ext>
                  </a:extLst>
                </a:gridCol>
              </a:tblGrid>
              <a:tr h="370840">
                <a:tc gridSpan="2">
                  <a:txBody>
                    <a:bodyPr/>
                    <a:lstStyle/>
                    <a:p>
                      <a:r>
                        <a:rPr lang="en-GB" sz="1200">
                          <a:solidFill>
                            <a:schemeClr val="bg1"/>
                          </a:solidFill>
                        </a:rPr>
                        <a:t>Summer: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42AD"/>
                    </a:solidFill>
                  </a:tcPr>
                </a:tc>
                <a:tc hMerge="1">
                  <a:txBody>
                    <a:bodyPr/>
                    <a:lstStyle/>
                    <a:p>
                      <a:endParaRPr lang="en-GB" sz="1200"/>
                    </a:p>
                  </a:txBody>
                  <a:tcPr/>
                </a:tc>
                <a:extLst>
                  <a:ext uri="{0D108BD9-81ED-4DB2-BD59-A6C34878D82A}">
                    <a16:rowId xmlns:a16="http://schemas.microsoft.com/office/drawing/2014/main" val="4062431929"/>
                  </a:ext>
                </a:extLst>
              </a:tr>
              <a:tr h="370840">
                <a:tc>
                  <a:txBody>
                    <a:bodyPr/>
                    <a:lstStyle/>
                    <a:p>
                      <a:r>
                        <a:rPr lang="en-GB" sz="1200">
                          <a:solidFill>
                            <a:schemeClr val="tx1"/>
                          </a:solidFill>
                        </a:rPr>
                        <a:t>Big write: Essay response to the text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lang="en-GB" sz="1200">
                          <a:solidFill>
                            <a:schemeClr val="tx1"/>
                          </a:solidFill>
                        </a:rPr>
                        <a:t>Completed fortnightly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5729166"/>
                  </a:ext>
                </a:extLst>
              </a:tr>
              <a:tr h="370840">
                <a:tc>
                  <a:txBody>
                    <a:bodyPr/>
                    <a:lstStyle/>
                    <a:p>
                      <a:r>
                        <a:rPr lang="en-GB" sz="1200">
                          <a:solidFill>
                            <a:schemeClr val="tx1"/>
                          </a:solidFill>
                        </a:rPr>
                        <a:t>Big write : Creative writing task inspired by the text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lang="en-GB" sz="1200">
                          <a:solidFill>
                            <a:schemeClr val="tx1"/>
                          </a:solidFill>
                        </a:rPr>
                        <a:t>Completed fortnightly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8469122"/>
                  </a:ext>
                </a:extLst>
              </a:tr>
            </a:tbl>
          </a:graphicData>
        </a:graphic>
      </p:graphicFrame>
      <p:graphicFrame>
        <p:nvGraphicFramePr>
          <p:cNvPr id="5" name="Table 4">
            <a:extLst>
              <a:ext uri="{FF2B5EF4-FFF2-40B4-BE49-F238E27FC236}">
                <a16:creationId xmlns:a16="http://schemas.microsoft.com/office/drawing/2014/main" id="{E11B0F26-DC55-227C-FD40-77CA0DB8D62F}"/>
              </a:ext>
            </a:extLst>
          </p:cNvPr>
          <p:cNvGraphicFramePr>
            <a:graphicFrameLocks noGrp="1"/>
          </p:cNvGraphicFramePr>
          <p:nvPr>
            <p:extLst>
              <p:ext uri="{D42A27DB-BD31-4B8C-83A1-F6EECF244321}">
                <p14:modId xmlns:p14="http://schemas.microsoft.com/office/powerpoint/2010/main" val="1368055391"/>
              </p:ext>
            </p:extLst>
          </p:nvPr>
        </p:nvGraphicFramePr>
        <p:xfrm>
          <a:off x="161192" y="2923442"/>
          <a:ext cx="6514149" cy="6014641"/>
        </p:xfrm>
        <a:graphic>
          <a:graphicData uri="http://schemas.openxmlformats.org/drawingml/2006/table">
            <a:tbl>
              <a:tblPr firstRow="1" bandRow="1">
                <a:tableStyleId>{5C22544A-7EE6-4342-B048-85BDC9FD1C3A}</a:tableStyleId>
              </a:tblPr>
              <a:tblGrid>
                <a:gridCol w="2171383">
                  <a:extLst>
                    <a:ext uri="{9D8B030D-6E8A-4147-A177-3AD203B41FA5}">
                      <a16:colId xmlns:a16="http://schemas.microsoft.com/office/drawing/2014/main" val="4109547493"/>
                    </a:ext>
                  </a:extLst>
                </a:gridCol>
                <a:gridCol w="2171383">
                  <a:extLst>
                    <a:ext uri="{9D8B030D-6E8A-4147-A177-3AD203B41FA5}">
                      <a16:colId xmlns:a16="http://schemas.microsoft.com/office/drawing/2014/main" val="1554126141"/>
                    </a:ext>
                  </a:extLst>
                </a:gridCol>
                <a:gridCol w="2171383">
                  <a:extLst>
                    <a:ext uri="{9D8B030D-6E8A-4147-A177-3AD203B41FA5}">
                      <a16:colId xmlns:a16="http://schemas.microsoft.com/office/drawing/2014/main" val="549572572"/>
                    </a:ext>
                  </a:extLst>
                </a:gridCol>
              </a:tblGrid>
              <a:tr h="236874">
                <a:tc>
                  <a:txBody>
                    <a:bodyPr/>
                    <a:lstStyle/>
                    <a:p>
                      <a:r>
                        <a:rPr lang="en-GB" sz="1000">
                          <a:solidFill>
                            <a:schemeClr val="tx1"/>
                          </a:solidFill>
                        </a:rPr>
                        <a:t>Emerging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a:solidFill>
                            <a:schemeClr val="tx1"/>
                          </a:solidFill>
                        </a:rPr>
                        <a:t>Achieving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a:solidFill>
                            <a:schemeClr val="tx1"/>
                          </a:solidFill>
                        </a:rPr>
                        <a:t>Excelling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7644454"/>
                  </a:ext>
                </a:extLst>
              </a:tr>
              <a:tr h="222518">
                <a:tc gridSpan="3">
                  <a:txBody>
                    <a:bodyPr/>
                    <a:lstStyle/>
                    <a:p>
                      <a:r>
                        <a:rPr lang="en-GB" sz="900" b="1">
                          <a:solidFill>
                            <a:schemeClr val="tx1"/>
                          </a:solidFill>
                          <a:latin typeface="+mn-lt"/>
                        </a:rPr>
                        <a:t>Essay Responses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sz="1000"/>
                    </a:p>
                  </a:txBody>
                  <a:tcPr/>
                </a:tc>
                <a:tc hMerge="1">
                  <a:txBody>
                    <a:bodyPr/>
                    <a:lstStyle/>
                    <a:p>
                      <a:endParaRPr lang="en-GB" sz="1000"/>
                    </a:p>
                  </a:txBody>
                  <a:tcPr/>
                </a:tc>
                <a:extLst>
                  <a:ext uri="{0D108BD9-81ED-4DB2-BD59-A6C34878D82A}">
                    <a16:rowId xmlns:a16="http://schemas.microsoft.com/office/drawing/2014/main" val="2129367501"/>
                  </a:ext>
                </a:extLst>
              </a:tr>
              <a:tr h="2964517">
                <a:tc>
                  <a:txBody>
                    <a:bodyPr/>
                    <a:lstStyle/>
                    <a:p>
                      <a:pPr marL="171450" lvl="0" indent="-171450">
                        <a:lnSpc>
                          <a:spcPts val="1400"/>
                        </a:lnSpc>
                        <a:spcAft>
                          <a:spcPts val="0"/>
                        </a:spcAft>
                        <a:buFont typeface="Arial" panose="020B0604020202020204" pitchFamily="34" charset="0"/>
                        <a:buChar char="•"/>
                      </a:pPr>
                      <a:r>
                        <a:rPr lang="en-US" sz="900" b="1">
                          <a:solidFill>
                            <a:schemeClr val="tx1"/>
                          </a:solidFill>
                          <a:effectLst/>
                          <a:latin typeface="+mn-lt"/>
                          <a:ea typeface="MS Mincho"/>
                          <a:cs typeface="Calibri Bold Italic"/>
                        </a:rPr>
                        <a:t>Point: </a:t>
                      </a:r>
                      <a:r>
                        <a:rPr lang="en-US" sz="900">
                          <a:solidFill>
                            <a:schemeClr val="tx1"/>
                          </a:solidFill>
                          <a:effectLst/>
                          <a:latin typeface="+mn-lt"/>
                          <a:ea typeface="MS Mincho"/>
                          <a:cs typeface="Calibri Bold Italic"/>
                        </a:rPr>
                        <a:t>I can attempt to create a </a:t>
                      </a:r>
                      <a:r>
                        <a:rPr lang="en-US" sz="900" b="1">
                          <a:solidFill>
                            <a:schemeClr val="tx1"/>
                          </a:solidFill>
                          <a:effectLst/>
                          <a:latin typeface="+mn-lt"/>
                          <a:ea typeface="MS Mincho"/>
                          <a:cs typeface="Calibri Bold Italic"/>
                        </a:rPr>
                        <a:t>point</a:t>
                      </a:r>
                      <a:r>
                        <a:rPr lang="en-US" sz="900">
                          <a:solidFill>
                            <a:schemeClr val="tx1"/>
                          </a:solidFill>
                          <a:effectLst/>
                          <a:latin typeface="+mn-lt"/>
                          <a:ea typeface="MS Mincho"/>
                          <a:cs typeface="Calibri Bold Italic"/>
                        </a:rPr>
                        <a:t> in a topic sentence.</a:t>
                      </a:r>
                      <a:endParaRPr lang="en-GB"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Reference: </a:t>
                      </a:r>
                      <a:r>
                        <a:rPr lang="en-US" sz="900" b="0" i="0" u="none" strike="noStrike" noProof="0">
                          <a:solidFill>
                            <a:schemeClr val="tx1"/>
                          </a:solidFill>
                          <a:effectLst/>
                          <a:latin typeface="Calibri"/>
                          <a:ea typeface="Calibri"/>
                          <a:cs typeface="Calibri"/>
                        </a:rPr>
                        <a:t>I can attempt to include </a:t>
                      </a:r>
                      <a:r>
                        <a:rPr lang="en-US" sz="900" b="1" i="0" u="none" strike="noStrike" noProof="0">
                          <a:solidFill>
                            <a:schemeClr val="tx1"/>
                          </a:solidFill>
                          <a:effectLst/>
                          <a:latin typeface="Calibri"/>
                          <a:ea typeface="Calibri"/>
                          <a:cs typeface="Calibri"/>
                        </a:rPr>
                        <a:t>references</a:t>
                      </a:r>
                      <a:r>
                        <a:rPr lang="en-US" sz="900" b="0" i="0" u="none" strike="noStrike" noProof="0">
                          <a:solidFill>
                            <a:schemeClr val="tx1"/>
                          </a:solidFill>
                          <a:effectLst/>
                          <a:latin typeface="Calibri"/>
                          <a:ea typeface="Calibri"/>
                          <a:cs typeface="Calibri"/>
                        </a:rPr>
                        <a:t> for ideas. </a:t>
                      </a:r>
                      <a:endParaRPr lang="en-US"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r>
                        <a:rPr lang="en-US" sz="900" b="1">
                          <a:solidFill>
                            <a:schemeClr val="tx1"/>
                          </a:solidFill>
                          <a:effectLst/>
                          <a:latin typeface="+mn-lt"/>
                          <a:ea typeface="MS Mincho"/>
                          <a:cs typeface="Calibri Bold Italic"/>
                        </a:rPr>
                        <a:t>Explain:</a:t>
                      </a:r>
                      <a:r>
                        <a:rPr lang="en-US" sz="900">
                          <a:solidFill>
                            <a:schemeClr val="tx1"/>
                          </a:solidFill>
                          <a:effectLst/>
                          <a:latin typeface="+mn-lt"/>
                          <a:ea typeface="MS Mincho"/>
                          <a:cs typeface="Calibri Bold Italic"/>
                        </a:rPr>
                        <a:t> I can </a:t>
                      </a:r>
                      <a:r>
                        <a:rPr lang="en-US" sz="900" b="0" i="0" u="none" strike="noStrike" noProof="0">
                          <a:solidFill>
                            <a:schemeClr val="tx1"/>
                          </a:solidFill>
                          <a:effectLst/>
                          <a:latin typeface="Calibri"/>
                          <a:ea typeface="Calibri"/>
                          <a:cs typeface="Calibri"/>
                        </a:rPr>
                        <a:t>attempt </a:t>
                      </a:r>
                      <a:r>
                        <a:rPr lang="en-US" sz="900">
                          <a:solidFill>
                            <a:schemeClr val="tx1"/>
                          </a:solidFill>
                          <a:effectLst/>
                          <a:latin typeface="+mn-lt"/>
                          <a:ea typeface="MS Mincho"/>
                          <a:cs typeface="Calibri Bold Italic"/>
                        </a:rPr>
                        <a:t>to </a:t>
                      </a:r>
                      <a:r>
                        <a:rPr lang="en-US" sz="900" b="1">
                          <a:solidFill>
                            <a:schemeClr val="tx1"/>
                          </a:solidFill>
                          <a:effectLst/>
                          <a:latin typeface="+mn-lt"/>
                          <a:ea typeface="MS Mincho"/>
                          <a:cs typeface="Calibri Bold Italic"/>
                        </a:rPr>
                        <a:t>explain </a:t>
                      </a:r>
                      <a:r>
                        <a:rPr lang="en-US" sz="900">
                          <a:solidFill>
                            <a:schemeClr val="tx1"/>
                          </a:solidFill>
                          <a:effectLst/>
                          <a:latin typeface="+mn-lt"/>
                          <a:ea typeface="MS Mincho"/>
                          <a:cs typeface="Calibri Bold Italic"/>
                        </a:rPr>
                        <a:t>the meaning of the text.</a:t>
                      </a:r>
                      <a:endParaRPr lang="en-GB"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Technique:</a:t>
                      </a:r>
                      <a:r>
                        <a:rPr lang="en-US" sz="900" b="0" i="0" u="none" strike="noStrike" noProof="0">
                          <a:solidFill>
                            <a:schemeClr val="tx1"/>
                          </a:solidFill>
                          <a:effectLst/>
                          <a:latin typeface="Calibri"/>
                          <a:ea typeface="Calibri"/>
                          <a:cs typeface="Calibri"/>
                        </a:rPr>
                        <a:t> I can attempt to identify simple </a:t>
                      </a:r>
                      <a:r>
                        <a:rPr lang="en-US" sz="900" b="1" i="0" u="none" strike="noStrike" noProof="0">
                          <a:solidFill>
                            <a:schemeClr val="tx1"/>
                          </a:solidFill>
                          <a:effectLst/>
                          <a:latin typeface="Calibri"/>
                          <a:ea typeface="Calibri"/>
                          <a:cs typeface="Calibri"/>
                        </a:rPr>
                        <a:t>techniques</a:t>
                      </a:r>
                      <a:r>
                        <a:rPr lang="en-US" sz="900" b="0" i="0" u="none" strike="noStrike" noProof="0">
                          <a:solidFill>
                            <a:schemeClr val="tx1"/>
                          </a:solidFill>
                          <a:effectLst/>
                          <a:latin typeface="Calibri"/>
                          <a:ea typeface="Calibri"/>
                          <a:cs typeface="Calibri"/>
                        </a:rPr>
                        <a:t> used by a writer, not always correctly.</a:t>
                      </a:r>
                      <a:endParaRPr lang="en-US" sz="900">
                        <a:solidFill>
                          <a:schemeClr val="tx1"/>
                        </a:solidFill>
                        <a:effectLst/>
                        <a:latin typeface="+mn-lt"/>
                        <a:ea typeface="MS Mincho"/>
                        <a:cs typeface="Calibri Bold Italic"/>
                      </a:endParaRPr>
                    </a:p>
                    <a:p>
                      <a:pPr marL="171450" indent="-171450">
                        <a:lnSpc>
                          <a:spcPts val="1400"/>
                        </a:lnSpc>
                        <a:spcAft>
                          <a:spcPts val="0"/>
                        </a:spcAft>
                        <a:buFont typeface="Arial" panose="020B0604020202020204" pitchFamily="34" charset="0"/>
                        <a:buChar char="•"/>
                      </a:pPr>
                      <a:endParaRPr lang="en-US"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endParaRPr lang="en-US" sz="900">
                        <a:solidFill>
                          <a:schemeClr val="tx1"/>
                        </a:solidFill>
                        <a:effectLst/>
                        <a:latin typeface="+mn-lt"/>
                        <a:ea typeface="MS Mincho"/>
                        <a:cs typeface="Times New Roman"/>
                      </a:endParaRPr>
                    </a:p>
                    <a:p>
                      <a:pPr marL="171450" lvl="0" indent="-171450">
                        <a:spcAft>
                          <a:spcPts val="0"/>
                        </a:spcAft>
                        <a:buFont typeface="Arial" panose="020B0604020202020204" pitchFamily="34" charset="0"/>
                        <a:buChar char="•"/>
                      </a:pPr>
                      <a:endParaRPr lang="en-US" sz="900">
                        <a:solidFill>
                          <a:schemeClr val="tx1"/>
                        </a:solidFill>
                        <a:effectLst/>
                        <a:latin typeface="+mn-lt"/>
                        <a:ea typeface="MS Mincho"/>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Point: </a:t>
                      </a:r>
                      <a:r>
                        <a:rPr lang="en-US" sz="900" b="0" i="0" u="none" strike="noStrike" noProof="0">
                          <a:solidFill>
                            <a:schemeClr val="tx1"/>
                          </a:solidFill>
                          <a:effectLst/>
                          <a:latin typeface="Calibri"/>
                          <a:ea typeface="Calibri"/>
                          <a:cs typeface="Calibri"/>
                        </a:rPr>
                        <a:t>I can create a </a:t>
                      </a:r>
                      <a:r>
                        <a:rPr lang="en-US" sz="900" b="1" i="0" u="none" strike="noStrike" noProof="0">
                          <a:solidFill>
                            <a:schemeClr val="tx1"/>
                          </a:solidFill>
                          <a:effectLst/>
                          <a:latin typeface="Calibri"/>
                          <a:ea typeface="Calibri"/>
                          <a:cs typeface="Calibri"/>
                        </a:rPr>
                        <a:t>point </a:t>
                      </a:r>
                      <a:r>
                        <a:rPr lang="en-US" sz="900" b="0" i="0" u="none" strike="noStrike" noProof="0">
                          <a:solidFill>
                            <a:schemeClr val="tx1"/>
                          </a:solidFill>
                          <a:effectLst/>
                          <a:latin typeface="Calibri"/>
                          <a:ea typeface="Calibri"/>
                          <a:cs typeface="Calibri"/>
                        </a:rPr>
                        <a:t>in a topic sentence using key words from the task.</a:t>
                      </a:r>
                      <a:endParaRPr lang="en-US"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Reference: </a:t>
                      </a:r>
                      <a:r>
                        <a:rPr lang="en-US" sz="900" b="0" i="0" u="none" strike="noStrike" noProof="0">
                          <a:solidFill>
                            <a:schemeClr val="tx1"/>
                          </a:solidFill>
                          <a:effectLst/>
                          <a:latin typeface="Calibri"/>
                          <a:ea typeface="Calibri"/>
                          <a:cs typeface="Calibri"/>
                        </a:rPr>
                        <a:t>I can support inferences with relevant </a:t>
                      </a:r>
                      <a:r>
                        <a:rPr lang="en-US" sz="900" b="1" i="0" u="none" strike="noStrike" noProof="0">
                          <a:solidFill>
                            <a:schemeClr val="tx1"/>
                          </a:solidFill>
                          <a:effectLst/>
                          <a:latin typeface="Calibri"/>
                          <a:ea typeface="Calibri"/>
                          <a:cs typeface="Calibri"/>
                        </a:rPr>
                        <a:t>references </a:t>
                      </a:r>
                      <a:r>
                        <a:rPr lang="en-US" sz="900" b="0" i="0" u="none" strike="noStrike" noProof="0">
                          <a:solidFill>
                            <a:schemeClr val="tx1"/>
                          </a:solidFill>
                          <a:effectLst/>
                          <a:latin typeface="Calibri"/>
                          <a:ea typeface="Calibri"/>
                          <a:cs typeface="Calibri"/>
                        </a:rPr>
                        <a:t>correctly.</a:t>
                      </a:r>
                    </a:p>
                    <a:p>
                      <a:pPr marL="171450" lvl="0" indent="-171450">
                        <a:lnSpc>
                          <a:spcPts val="1400"/>
                        </a:lnSpc>
                        <a:spcAft>
                          <a:spcPts val="0"/>
                        </a:spcAft>
                        <a:buFont typeface="Arial" panose="020B0604020202020204" pitchFamily="34" charset="0"/>
                        <a:buChar char="•"/>
                      </a:pPr>
                      <a:r>
                        <a:rPr lang="en-US" sz="900" b="1">
                          <a:solidFill>
                            <a:schemeClr val="tx1"/>
                          </a:solidFill>
                          <a:effectLst/>
                          <a:latin typeface="+mn-lt"/>
                          <a:ea typeface="MS Mincho"/>
                          <a:cs typeface="Calibri Bold Italic"/>
                        </a:rPr>
                        <a:t>Explain: </a:t>
                      </a:r>
                      <a:r>
                        <a:rPr lang="en-US" sz="900">
                          <a:solidFill>
                            <a:schemeClr val="tx1"/>
                          </a:solidFill>
                          <a:effectLst/>
                          <a:latin typeface="+mn-lt"/>
                          <a:ea typeface="MS Mincho"/>
                          <a:cs typeface="Calibri Bold Italic"/>
                        </a:rPr>
                        <a:t>I can </a:t>
                      </a:r>
                      <a:r>
                        <a:rPr lang="en-US" sz="900" b="1">
                          <a:solidFill>
                            <a:schemeClr val="tx1"/>
                          </a:solidFill>
                          <a:effectLst/>
                          <a:latin typeface="+mn-lt"/>
                          <a:ea typeface="MS Mincho"/>
                          <a:cs typeface="Calibri Bold Italic"/>
                        </a:rPr>
                        <a:t>explain </a:t>
                      </a:r>
                      <a:r>
                        <a:rPr lang="en-US" sz="900">
                          <a:solidFill>
                            <a:schemeClr val="tx1"/>
                          </a:solidFill>
                          <a:effectLst/>
                          <a:latin typeface="+mn-lt"/>
                          <a:ea typeface="MS Mincho"/>
                          <a:cs typeface="Calibri Bold Italic"/>
                        </a:rPr>
                        <a:t>inferences based on evidence and I can</a:t>
                      </a:r>
                      <a:r>
                        <a:rPr lang="en-US" sz="900" b="0" i="0" u="none" strike="noStrike" noProof="0">
                          <a:solidFill>
                            <a:schemeClr val="tx1"/>
                          </a:solidFill>
                          <a:effectLst/>
                          <a:latin typeface="Calibri"/>
                          <a:ea typeface="Calibri"/>
                          <a:cs typeface="Calibri"/>
                        </a:rPr>
                        <a:t> </a:t>
                      </a:r>
                      <a:r>
                        <a:rPr lang="en-US" sz="900" b="1" i="0" u="none" strike="noStrike" noProof="0">
                          <a:solidFill>
                            <a:schemeClr val="tx1"/>
                          </a:solidFill>
                          <a:effectLst/>
                          <a:latin typeface="Calibri"/>
                          <a:ea typeface="Calibri"/>
                          <a:cs typeface="Calibri"/>
                        </a:rPr>
                        <a:t>explain</a:t>
                      </a:r>
                      <a:r>
                        <a:rPr lang="en-US" sz="900" b="0" i="0" u="none" strike="noStrike" noProof="0">
                          <a:solidFill>
                            <a:schemeClr val="tx1"/>
                          </a:solidFill>
                          <a:effectLst/>
                          <a:latin typeface="Calibri"/>
                          <a:ea typeface="Calibri"/>
                          <a:cs typeface="Calibri"/>
                        </a:rPr>
                        <a:t> the effect of writers' methods. </a:t>
                      </a:r>
                      <a:endParaRPr lang="en-US" sz="900">
                        <a:solidFill>
                          <a:schemeClr val="tx1"/>
                        </a:solidFill>
                        <a:effectLst/>
                        <a:latin typeface="+mn-lt"/>
                        <a:ea typeface="MS Mincho"/>
                        <a:cs typeface="Calibri Bold Italic"/>
                      </a:endParaRPr>
                    </a:p>
                    <a:p>
                      <a:pPr marL="171450" lvl="0" indent="-171450">
                        <a:lnSpc>
                          <a:spcPts val="1400"/>
                        </a:lnSpc>
                        <a:spcAft>
                          <a:spcPts val="0"/>
                        </a:spcAft>
                        <a:buFont typeface="Arial" panose="020B0604020202020204" pitchFamily="34" charset="0"/>
                        <a:buChar char="•"/>
                      </a:pPr>
                      <a:r>
                        <a:rPr lang="en-US" sz="900" b="1">
                          <a:solidFill>
                            <a:schemeClr val="tx1"/>
                          </a:solidFill>
                          <a:effectLst/>
                          <a:latin typeface="+mn-lt"/>
                          <a:ea typeface="MS Mincho"/>
                          <a:cs typeface="Times New Roman"/>
                        </a:rPr>
                        <a:t>Technique: </a:t>
                      </a:r>
                      <a:r>
                        <a:rPr lang="en-US" sz="900">
                          <a:solidFill>
                            <a:schemeClr val="tx1"/>
                          </a:solidFill>
                          <a:effectLst/>
                          <a:latin typeface="+mn-lt"/>
                          <a:ea typeface="MS Mincho"/>
                          <a:cs typeface="Times New Roman"/>
                        </a:rPr>
                        <a:t>I can correctly identify literary </a:t>
                      </a:r>
                      <a:r>
                        <a:rPr lang="en-US" sz="900" b="1">
                          <a:solidFill>
                            <a:schemeClr val="tx1"/>
                          </a:solidFill>
                          <a:effectLst/>
                          <a:latin typeface="+mn-lt"/>
                          <a:ea typeface="MS Mincho"/>
                          <a:cs typeface="Times New Roman"/>
                        </a:rPr>
                        <a:t>techniques</a:t>
                      </a:r>
                      <a:r>
                        <a:rPr lang="en-US" sz="900">
                          <a:solidFill>
                            <a:schemeClr val="tx1"/>
                          </a:solidFill>
                          <a:effectLst/>
                          <a:latin typeface="+mn-lt"/>
                          <a:ea typeface="MS Mincho"/>
                          <a:cs typeface="Times New Roman"/>
                        </a:rPr>
                        <a:t>.</a:t>
                      </a:r>
                      <a:endParaRPr lang="en-US"/>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Link: </a:t>
                      </a:r>
                      <a:r>
                        <a:rPr lang="en-US" sz="900" b="0" i="0" u="none" strike="noStrike" noProof="0">
                          <a:solidFill>
                            <a:schemeClr val="tx1"/>
                          </a:solidFill>
                          <a:effectLst/>
                          <a:latin typeface="Calibri"/>
                          <a:ea typeface="Calibri"/>
                          <a:cs typeface="Calibri"/>
                        </a:rPr>
                        <a:t>I can make simple comments </a:t>
                      </a:r>
                      <a:r>
                        <a:rPr lang="en-US" sz="900" b="1" i="0" u="none" strike="noStrike" noProof="0">
                          <a:solidFill>
                            <a:schemeClr val="tx1"/>
                          </a:solidFill>
                          <a:effectLst/>
                          <a:latin typeface="Calibri"/>
                          <a:ea typeface="Calibri"/>
                          <a:cs typeface="Calibri"/>
                        </a:rPr>
                        <a:t>linking</a:t>
                      </a:r>
                      <a:r>
                        <a:rPr lang="en-US" sz="900" b="0" i="0" u="none" strike="noStrike" noProof="0">
                          <a:solidFill>
                            <a:schemeClr val="tx1"/>
                          </a:solidFill>
                          <a:effectLst/>
                          <a:latin typeface="Calibri"/>
                          <a:ea typeface="Calibri"/>
                          <a:cs typeface="Calibri"/>
                        </a:rPr>
                        <a:t> to the writers' meaning.</a:t>
                      </a:r>
                      <a:endParaRPr lang="en-US" sz="900">
                        <a:solidFill>
                          <a:schemeClr val="tx1"/>
                        </a:solidFill>
                        <a:effectLst/>
                        <a:latin typeface="+mn-lt"/>
                        <a:ea typeface="MS Mincho"/>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Point:</a:t>
                      </a:r>
                      <a:r>
                        <a:rPr lang="en-US" sz="900" b="0" i="0" u="none" strike="noStrike" noProof="0">
                          <a:solidFill>
                            <a:schemeClr val="tx1"/>
                          </a:solidFill>
                          <a:effectLst/>
                          <a:latin typeface="Calibri"/>
                          <a:ea typeface="Calibri"/>
                          <a:cs typeface="Calibri"/>
                        </a:rPr>
                        <a:t> I can create a clear </a:t>
                      </a:r>
                      <a:r>
                        <a:rPr lang="en-US" sz="900" b="1" i="0" u="none" strike="noStrike" noProof="0">
                          <a:solidFill>
                            <a:schemeClr val="tx1"/>
                          </a:solidFill>
                          <a:effectLst/>
                          <a:latin typeface="Calibri"/>
                          <a:ea typeface="Calibri"/>
                          <a:cs typeface="Calibri"/>
                        </a:rPr>
                        <a:t>point </a:t>
                      </a:r>
                      <a:r>
                        <a:rPr lang="en-US" sz="900" b="0" i="0" u="none" strike="noStrike" noProof="0">
                          <a:solidFill>
                            <a:schemeClr val="tx1"/>
                          </a:solidFill>
                          <a:effectLst/>
                          <a:latin typeface="Calibri"/>
                          <a:ea typeface="Calibri"/>
                          <a:cs typeface="Calibri"/>
                        </a:rPr>
                        <a:t>in a topic sentence using key words which shows my understanding of the task.</a:t>
                      </a:r>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Reference: </a:t>
                      </a:r>
                      <a:r>
                        <a:rPr lang="en-US" sz="900" b="0" i="0" u="none" strike="noStrike" noProof="0">
                          <a:solidFill>
                            <a:schemeClr val="tx1"/>
                          </a:solidFill>
                          <a:effectLst/>
                          <a:latin typeface="Calibri"/>
                          <a:ea typeface="Calibri"/>
                          <a:cs typeface="Calibri"/>
                        </a:rPr>
                        <a:t> I can support inferences with precise, carefully chosen </a:t>
                      </a:r>
                      <a:r>
                        <a:rPr lang="en-US" sz="900" b="1" i="0" u="none" strike="noStrike" noProof="0">
                          <a:solidFill>
                            <a:schemeClr val="tx1"/>
                          </a:solidFill>
                          <a:effectLst/>
                          <a:latin typeface="Calibri"/>
                          <a:ea typeface="Calibri"/>
                          <a:cs typeface="Calibri"/>
                        </a:rPr>
                        <a:t>references.</a:t>
                      </a:r>
                      <a:endParaRPr lang="en-US" sz="900" b="0" i="0" u="none" strike="noStrike" noProof="0">
                        <a:solidFill>
                          <a:schemeClr val="tx1"/>
                        </a:solidFill>
                        <a:effectLst/>
                        <a:latin typeface="Calibri"/>
                        <a:ea typeface="Calibri"/>
                        <a:cs typeface="Calibri"/>
                      </a:endParaRPr>
                    </a:p>
                    <a:p>
                      <a:pPr marL="171450" indent="-171450">
                        <a:lnSpc>
                          <a:spcPts val="1400"/>
                        </a:lnSpc>
                        <a:spcAft>
                          <a:spcPts val="0"/>
                        </a:spcAft>
                        <a:buFont typeface="Arial" panose="020B0604020202020204" pitchFamily="34" charset="0"/>
                        <a:buChar char="•"/>
                      </a:pPr>
                      <a:r>
                        <a:rPr lang="en-US" sz="900" b="1">
                          <a:solidFill>
                            <a:schemeClr val="tx1"/>
                          </a:solidFill>
                          <a:effectLst/>
                          <a:latin typeface="+mn-lt"/>
                          <a:ea typeface="MS Mincho"/>
                          <a:cs typeface="Calibri Bold Italic"/>
                        </a:rPr>
                        <a:t>Explain: </a:t>
                      </a:r>
                      <a:r>
                        <a:rPr lang="en-US" sz="900">
                          <a:solidFill>
                            <a:schemeClr val="tx1"/>
                          </a:solidFill>
                          <a:effectLst/>
                          <a:latin typeface="+mn-lt"/>
                          <a:ea typeface="MS Mincho"/>
                          <a:cs typeface="Calibri Bold Italic"/>
                        </a:rPr>
                        <a:t>I can </a:t>
                      </a:r>
                      <a:r>
                        <a:rPr lang="en-US" sz="900" b="1">
                          <a:solidFill>
                            <a:schemeClr val="tx1"/>
                          </a:solidFill>
                          <a:effectLst/>
                          <a:latin typeface="+mn-lt"/>
                          <a:ea typeface="MS Mincho"/>
                          <a:cs typeface="Calibri Bold Italic"/>
                        </a:rPr>
                        <a:t>explain </a:t>
                      </a:r>
                      <a:r>
                        <a:rPr lang="en-US" sz="900">
                          <a:solidFill>
                            <a:schemeClr val="tx1"/>
                          </a:solidFill>
                          <a:effectLst/>
                          <a:latin typeface="+mn-lt"/>
                          <a:ea typeface="MS Mincho"/>
                          <a:cs typeface="Calibri Bold Italic"/>
                        </a:rPr>
                        <a:t>different meanings and effects </a:t>
                      </a:r>
                      <a:r>
                        <a:rPr lang="en-US" sz="900" b="0" i="0" u="none" strike="noStrike" noProof="0">
                          <a:solidFill>
                            <a:schemeClr val="tx1"/>
                          </a:solidFill>
                          <a:effectLst/>
                          <a:latin typeface="Calibri"/>
                          <a:ea typeface="Calibri"/>
                          <a:cs typeface="Calibri"/>
                        </a:rPr>
                        <a:t>of writers' methods.</a:t>
                      </a:r>
                    </a:p>
                    <a:p>
                      <a:pPr marL="17145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Technique: </a:t>
                      </a:r>
                      <a:r>
                        <a:rPr lang="en-US" sz="900" b="0" i="0" u="none" strike="noStrike" noProof="0">
                          <a:solidFill>
                            <a:schemeClr val="tx1"/>
                          </a:solidFill>
                          <a:effectLst/>
                          <a:latin typeface="Calibri"/>
                          <a:ea typeface="Calibri"/>
                          <a:cs typeface="Calibri"/>
                        </a:rPr>
                        <a:t>I can identify a range of literary </a:t>
                      </a:r>
                      <a:r>
                        <a:rPr lang="en-US" sz="900" b="1" i="0" u="none" strike="noStrike" noProof="0">
                          <a:solidFill>
                            <a:schemeClr val="tx1"/>
                          </a:solidFill>
                          <a:effectLst/>
                          <a:latin typeface="Calibri"/>
                          <a:ea typeface="Calibri"/>
                          <a:cs typeface="Calibri"/>
                        </a:rPr>
                        <a:t>techniques</a:t>
                      </a:r>
                      <a:r>
                        <a:rPr lang="en-US" sz="900" b="0" i="0" u="none" strike="noStrike" noProof="0">
                          <a:solidFill>
                            <a:schemeClr val="tx1"/>
                          </a:solidFill>
                          <a:effectLst/>
                          <a:latin typeface="Calibri"/>
                          <a:ea typeface="Calibri"/>
                          <a:cs typeface="Calibri"/>
                        </a:rPr>
                        <a:t> effectively.</a:t>
                      </a:r>
                    </a:p>
                    <a:p>
                      <a:pPr marL="171450" lvl="0" indent="-171450">
                        <a:lnSpc>
                          <a:spcPts val="1400"/>
                        </a:lnSpc>
                        <a:spcAft>
                          <a:spcPts val="0"/>
                        </a:spcAft>
                        <a:buFont typeface="Arial" panose="020B0604020202020204" pitchFamily="34" charset="0"/>
                        <a:buChar char="•"/>
                      </a:pPr>
                      <a:r>
                        <a:rPr lang="en-US" sz="900" b="1" i="0" u="none" strike="noStrike" noProof="0">
                          <a:solidFill>
                            <a:schemeClr val="tx1"/>
                          </a:solidFill>
                          <a:effectLst/>
                          <a:latin typeface="Calibri"/>
                          <a:ea typeface="Calibri"/>
                          <a:cs typeface="Calibri"/>
                        </a:rPr>
                        <a:t>Link: </a:t>
                      </a:r>
                      <a:r>
                        <a:rPr lang="en-US" sz="900" b="0" i="0" u="none" strike="noStrike" noProof="0">
                          <a:solidFill>
                            <a:schemeClr val="tx1"/>
                          </a:solidFill>
                          <a:effectLst/>
                          <a:latin typeface="Calibri"/>
                          <a:ea typeface="Calibri"/>
                          <a:cs typeface="Calibri"/>
                        </a:rPr>
                        <a:t>I can make a range of comments </a:t>
                      </a:r>
                      <a:r>
                        <a:rPr lang="en-US" sz="900" b="1" i="0" u="none" strike="noStrike" noProof="0">
                          <a:solidFill>
                            <a:schemeClr val="tx1"/>
                          </a:solidFill>
                          <a:effectLst/>
                          <a:latin typeface="Calibri"/>
                          <a:ea typeface="Calibri"/>
                          <a:cs typeface="Calibri"/>
                        </a:rPr>
                        <a:t>linking</a:t>
                      </a:r>
                      <a:r>
                        <a:rPr lang="en-US" sz="900" b="0" i="0" u="none" strike="noStrike" noProof="0">
                          <a:solidFill>
                            <a:schemeClr val="tx1"/>
                          </a:solidFill>
                          <a:effectLst/>
                          <a:latin typeface="Calibri"/>
                          <a:ea typeface="Calibri"/>
                          <a:cs typeface="Calibri"/>
                        </a:rPr>
                        <a:t> to the writers' meaning and context.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2445104"/>
                  </a:ext>
                </a:extLst>
              </a:tr>
              <a:tr h="136381">
                <a:tc gridSpan="3">
                  <a:txBody>
                    <a:bodyPr/>
                    <a:lstStyle/>
                    <a:p>
                      <a:pPr>
                        <a:spcAft>
                          <a:spcPts val="0"/>
                        </a:spcAft>
                      </a:pPr>
                      <a:r>
                        <a:rPr lang="en-GB" sz="900" b="1">
                          <a:solidFill>
                            <a:schemeClr val="tx1"/>
                          </a:solidFill>
                          <a:effectLst/>
                          <a:latin typeface="+mn-lt"/>
                          <a:ea typeface="MS Mincho"/>
                          <a:cs typeface="Calibri"/>
                        </a:rPr>
                        <a:t>Creative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171450" indent="-171450">
                        <a:lnSpc>
                          <a:spcPts val="1400"/>
                        </a:lnSpc>
                        <a:spcAft>
                          <a:spcPts val="1200"/>
                        </a:spcAft>
                        <a:buFont typeface="Arial" panose="020B0604020202020204" pitchFamily="34" charset="0"/>
                        <a:buChar char="•"/>
                      </a:pPr>
                      <a:endParaRPr lang="en-GB" sz="1000">
                        <a:effectLst/>
                        <a:latin typeface="Cambria" panose="02040503050406030204" pitchFamily="18" charset="0"/>
                        <a:ea typeface="MS Mincho" panose="020B0400000000000000" pitchFamily="49" charset="-128"/>
                        <a:cs typeface="Times New Roman" panose="02020603050405020304" pitchFamily="18" charset="0"/>
                      </a:endParaRPr>
                    </a:p>
                  </a:txBody>
                  <a:tcPr marL="68580" marR="68580" marT="0" marB="0"/>
                </a:tc>
                <a:tc hMerge="1">
                  <a:txBody>
                    <a:bodyPr/>
                    <a:lstStyle/>
                    <a:p>
                      <a:pPr marL="171450" indent="-171450">
                        <a:lnSpc>
                          <a:spcPts val="1400"/>
                        </a:lnSpc>
                        <a:spcAft>
                          <a:spcPts val="1200"/>
                        </a:spcAft>
                        <a:buFont typeface="Arial" panose="020B0604020202020204" pitchFamily="34" charset="0"/>
                        <a:buChar char="•"/>
                      </a:pPr>
                      <a:endParaRPr lang="en-GB" sz="1000">
                        <a:effectLst/>
                        <a:latin typeface="Cambria" panose="02040503050406030204" pitchFamily="18" charset="0"/>
                        <a:ea typeface="MS Mincho" panose="020B0400000000000000"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888807730"/>
                  </a:ext>
                </a:extLst>
              </a:tr>
              <a:tr h="2440524">
                <a:tc>
                  <a:txBody>
                    <a:bodyPr/>
                    <a:lstStyle/>
                    <a:p>
                      <a:pPr marL="171450" indent="-171450">
                        <a:lnSpc>
                          <a:spcPct val="100000"/>
                        </a:lnSpc>
                        <a:spcAft>
                          <a:spcPts val="0"/>
                        </a:spcAft>
                        <a:buFont typeface="Arial" panose="020B0604020202020204" pitchFamily="34" charset="0"/>
                        <a:buChar char="•"/>
                      </a:pPr>
                      <a:r>
                        <a:rPr lang="en-US" sz="900" b="1">
                          <a:solidFill>
                            <a:schemeClr val="tx1"/>
                          </a:solidFill>
                          <a:effectLst/>
                          <a:latin typeface="+mn-lt"/>
                          <a:ea typeface="MS Mincho"/>
                          <a:cs typeface="Times New Roman"/>
                        </a:rPr>
                        <a:t>Purpose:</a:t>
                      </a:r>
                      <a:r>
                        <a:rPr lang="en-US" sz="900">
                          <a:solidFill>
                            <a:schemeClr val="tx1"/>
                          </a:solidFill>
                          <a:effectLst/>
                          <a:latin typeface="+mn-lt"/>
                          <a:ea typeface="MS Mincho"/>
                          <a:cs typeface="Times New Roman"/>
                        </a:rPr>
                        <a:t> </a:t>
                      </a:r>
                      <a:r>
                        <a:rPr lang="en-US" sz="900" b="0" i="0" u="none" strike="noStrike" noProof="0">
                          <a:solidFill>
                            <a:schemeClr val="tx1"/>
                          </a:solidFill>
                          <a:effectLst/>
                        </a:rPr>
                        <a:t>I can write sentences linked to task.  </a:t>
                      </a:r>
                      <a:endParaRPr lang="en-US" sz="900">
                        <a:solidFill>
                          <a:schemeClr val="tx1"/>
                        </a:solidFill>
                        <a:effectLst/>
                        <a:latin typeface="+mn-lt"/>
                        <a:ea typeface="MS Mincho"/>
                        <a:cs typeface="Times New Roman"/>
                      </a:endParaRPr>
                    </a:p>
                    <a:p>
                      <a:pPr marL="171450" lvl="0" indent="-171450">
                        <a:lnSpc>
                          <a:spcPct val="100000"/>
                        </a:lnSpc>
                        <a:buFont typeface="Arial" panose="020B0604020202020204" pitchFamily="34" charset="0"/>
                        <a:buChar char="•"/>
                      </a:pPr>
                      <a:r>
                        <a:rPr lang="en-US" sz="900" b="1" kern="1200">
                          <a:solidFill>
                            <a:schemeClr val="tx1"/>
                          </a:solidFill>
                          <a:effectLst/>
                          <a:latin typeface="+mn-lt"/>
                          <a:ea typeface="+mn-ea"/>
                          <a:cs typeface="+mn-cs"/>
                        </a:rPr>
                        <a:t>Vocabulary: </a:t>
                      </a:r>
                      <a:r>
                        <a:rPr lang="en-US" sz="900" b="0" i="0" u="none" strike="noStrike" kern="1200" noProof="0">
                          <a:solidFill>
                            <a:schemeClr val="tx1"/>
                          </a:solidFill>
                          <a:effectLst/>
                          <a:latin typeface="Calibri"/>
                          <a:ea typeface="Calibri"/>
                          <a:cs typeface="Calibri"/>
                        </a:rPr>
                        <a:t>I can use simple vocabulary. </a:t>
                      </a:r>
                      <a:endParaRPr lang="en-US" sz="900" b="1" kern="1200">
                        <a:solidFill>
                          <a:schemeClr val="tx1"/>
                        </a:solidFill>
                        <a:effectLst/>
                        <a:latin typeface="+mn-lt"/>
                        <a:ea typeface="+mn-ea"/>
                        <a:cs typeface="+mn-cs"/>
                      </a:endParaRPr>
                    </a:p>
                    <a:p>
                      <a:pPr marL="171450" lvl="0" indent="-171450">
                        <a:lnSpc>
                          <a:spcPct val="100000"/>
                        </a:lnSpc>
                        <a:buFont typeface="Arial" panose="020B0604020202020204" pitchFamily="34" charset="0"/>
                        <a:buChar char="•"/>
                      </a:pPr>
                      <a:r>
                        <a:rPr lang="en-US" sz="900" b="1" kern="1200">
                          <a:solidFill>
                            <a:schemeClr val="tx1"/>
                          </a:solidFill>
                          <a:effectLst/>
                          <a:latin typeface="+mn-lt"/>
                          <a:ea typeface="+mn-ea"/>
                          <a:cs typeface="+mn-cs"/>
                        </a:rPr>
                        <a:t>Structural features: </a:t>
                      </a:r>
                      <a:r>
                        <a:rPr lang="en-US" sz="900" b="0" i="0" u="none" strike="noStrike" kern="1200" noProof="0">
                          <a:solidFill>
                            <a:schemeClr val="tx1"/>
                          </a:solidFill>
                          <a:effectLst/>
                        </a:rPr>
                        <a:t>I can write a paragraph.</a:t>
                      </a:r>
                      <a:endParaRPr lang="en-US" sz="900" b="1" kern="1200">
                        <a:solidFill>
                          <a:schemeClr val="tx1"/>
                        </a:solidFill>
                        <a:effectLst/>
                      </a:endParaRPr>
                    </a:p>
                    <a:p>
                      <a:pPr marL="171450" lvl="0" indent="-171450">
                        <a:lnSpc>
                          <a:spcPct val="100000"/>
                        </a:lnSpc>
                        <a:buFont typeface="Arial" panose="020B0604020202020204" pitchFamily="34" charset="0"/>
                        <a:buChar char="•"/>
                      </a:pPr>
                      <a:r>
                        <a:rPr lang="en-US" sz="900" b="1" kern="1200">
                          <a:solidFill>
                            <a:schemeClr val="tx1"/>
                          </a:solidFill>
                          <a:effectLst/>
                          <a:latin typeface="+mn-lt"/>
                          <a:ea typeface="+mn-ea"/>
                          <a:cs typeface="+mn-cs"/>
                        </a:rPr>
                        <a:t>Spelling: </a:t>
                      </a:r>
                      <a:r>
                        <a:rPr lang="en-US" sz="900" b="0" i="0" u="none" strike="noStrike" kern="1200" noProof="0">
                          <a:solidFill>
                            <a:schemeClr val="tx1"/>
                          </a:solidFill>
                          <a:effectLst/>
                          <a:latin typeface="Calibri"/>
                          <a:ea typeface="Calibri"/>
                          <a:cs typeface="Calibri"/>
                        </a:rPr>
                        <a:t>I can spell frequently-used words.</a:t>
                      </a:r>
                    </a:p>
                    <a:p>
                      <a:pPr marL="171450" lvl="0" indent="-171450">
                        <a:lnSpc>
                          <a:spcPct val="100000"/>
                        </a:lnSpc>
                        <a:buFont typeface="Arial" panose="020B0604020202020204" pitchFamily="34" charset="0"/>
                        <a:buChar char="•"/>
                      </a:pPr>
                      <a:r>
                        <a:rPr lang="en-US" sz="900" b="1" kern="1200">
                          <a:solidFill>
                            <a:schemeClr val="tx1"/>
                          </a:solidFill>
                          <a:effectLst/>
                          <a:latin typeface="+mn-lt"/>
                          <a:ea typeface="+mn-ea"/>
                          <a:cs typeface="+mn-cs"/>
                        </a:rPr>
                        <a:t>Sentences: </a:t>
                      </a:r>
                      <a:r>
                        <a:rPr lang="en-US" sz="900" b="0" i="0" u="none" strike="noStrike" kern="1200" noProof="0">
                          <a:solidFill>
                            <a:schemeClr val="tx1"/>
                          </a:solidFill>
                          <a:effectLst/>
                          <a:latin typeface="Calibri"/>
                          <a:ea typeface="Calibri"/>
                          <a:cs typeface="Calibri"/>
                        </a:rPr>
                        <a:t>I can write simple and compound sentences.</a:t>
                      </a:r>
                      <a:endParaRPr lang="en-US"/>
                    </a:p>
                    <a:p>
                      <a:pPr marL="171450" lvl="0" indent="-171450">
                        <a:lnSpc>
                          <a:spcPct val="100000"/>
                        </a:lnSpc>
                        <a:buFont typeface="Arial" panose="020B0604020202020204" pitchFamily="34" charset="0"/>
                        <a:buChar char="•"/>
                      </a:pPr>
                      <a:r>
                        <a:rPr lang="en-US" sz="900" b="1" kern="1200">
                          <a:solidFill>
                            <a:schemeClr val="tx1"/>
                          </a:solidFill>
                          <a:effectLst/>
                          <a:latin typeface="+mn-lt"/>
                          <a:ea typeface="+mn-ea"/>
                          <a:cs typeface="+mn-cs"/>
                        </a:rPr>
                        <a:t>Punctuation: </a:t>
                      </a:r>
                      <a:r>
                        <a:rPr lang="en-US" sz="900" b="0" i="0" u="none" strike="noStrike" kern="1200" noProof="0">
                          <a:solidFill>
                            <a:schemeClr val="tx1"/>
                          </a:solidFill>
                          <a:effectLst/>
                        </a:rPr>
                        <a:t>I can attempt to use full stops and capital letters. </a:t>
                      </a:r>
                      <a:endParaRPr lang="en-US" sz="900" b="0" i="0" u="none" strike="noStrike" kern="1200" noProof="0">
                        <a:solidFill>
                          <a:schemeClr val="tx1"/>
                        </a:solidFill>
                        <a:effectLst/>
                        <a:latin typeface="Calibri"/>
                        <a:ea typeface="Calibri"/>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Purpose: </a:t>
                      </a:r>
                      <a:r>
                        <a:rPr lang="en-US" sz="900" b="0" i="0" u="none" strike="noStrike" kern="1200" noProof="0">
                          <a:solidFill>
                            <a:schemeClr val="tx1"/>
                          </a:solidFill>
                          <a:effectLst/>
                        </a:rPr>
                        <a:t>I can write sentences that show some awareness of purpose.</a:t>
                      </a:r>
                      <a:endParaRPr lang="en-US" sz="1100"/>
                    </a:p>
                    <a:p>
                      <a:pPr marL="285750" lvl="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Literary devices: </a:t>
                      </a:r>
                      <a:r>
                        <a:rPr lang="en-GB" sz="900" b="0" i="0" u="none" strike="noStrike" kern="1200" noProof="0">
                          <a:solidFill>
                            <a:schemeClr val="tx1"/>
                          </a:solidFill>
                          <a:effectLst/>
                          <a:latin typeface="Calibri"/>
                          <a:ea typeface="Calibri"/>
                          <a:cs typeface="Calibri"/>
                        </a:rPr>
                        <a:t>I can use a range of literary devices. </a:t>
                      </a:r>
                      <a:endParaRPr lang="en-US" sz="900" b="0" i="0" u="none" strike="noStrike" kern="1200" noProof="0">
                        <a:solidFill>
                          <a:schemeClr val="tx1"/>
                        </a:solidFill>
                        <a:effectLst/>
                      </a:endParaRPr>
                    </a:p>
                    <a:p>
                      <a:pPr marL="285750" lvl="0" indent="-285750">
                        <a:lnSpc>
                          <a:spcPct val="100000"/>
                        </a:lnSpc>
                        <a:spcAft>
                          <a:spcPts val="0"/>
                        </a:spcAft>
                        <a:buFont typeface="Arial" panose="020B0604020202020204" pitchFamily="34" charset="0"/>
                        <a:buChar char="•"/>
                      </a:pPr>
                      <a:r>
                        <a:rPr lang="en-GB" sz="900" b="1" i="0" u="none" strike="noStrike" kern="1200" noProof="0">
                          <a:solidFill>
                            <a:schemeClr val="tx1"/>
                          </a:solidFill>
                          <a:effectLst/>
                          <a:latin typeface="Calibri"/>
                          <a:ea typeface="Calibri"/>
                          <a:cs typeface="Calibri"/>
                        </a:rPr>
                        <a:t>Vocabulary:</a:t>
                      </a:r>
                      <a:r>
                        <a:rPr lang="en-GB" sz="900" b="0" i="0" u="none" strike="noStrike" kern="1200" noProof="0">
                          <a:solidFill>
                            <a:schemeClr val="tx1"/>
                          </a:solidFill>
                          <a:effectLst/>
                          <a:latin typeface="Calibri"/>
                          <a:ea typeface="Calibri"/>
                          <a:cs typeface="Calibri"/>
                        </a:rPr>
                        <a:t> </a:t>
                      </a:r>
                      <a:r>
                        <a:rPr lang="en-GB" sz="900" b="0" i="0" u="none" strike="noStrike" kern="1200" noProof="0">
                          <a:solidFill>
                            <a:schemeClr val="tx1"/>
                          </a:solidFill>
                          <a:effectLst/>
                        </a:rPr>
                        <a:t>I can choose sometimes choose words for effect.</a:t>
                      </a:r>
                      <a:endParaRPr lang="en-US" sz="900" b="0" i="0" u="none" strike="noStrike" kern="1200" noProof="0">
                        <a:solidFill>
                          <a:schemeClr val="tx1"/>
                        </a:solidFill>
                        <a:effectLst/>
                      </a:endParaRPr>
                    </a:p>
                    <a:p>
                      <a:pPr marL="28575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Structural features: </a:t>
                      </a:r>
                      <a:r>
                        <a:rPr lang="en-US" sz="900" b="0" i="0" u="none" strike="noStrike" kern="1200" noProof="0">
                          <a:solidFill>
                            <a:schemeClr val="tx1"/>
                          </a:solidFill>
                          <a:effectLst/>
                        </a:rPr>
                        <a:t>I can use paragraphs to group ideas.</a:t>
                      </a:r>
                    </a:p>
                    <a:p>
                      <a:pPr marL="285750" lvl="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Spelling: </a:t>
                      </a:r>
                      <a:r>
                        <a:rPr lang="en-US" sz="900" b="0" i="0" u="none" strike="noStrike" kern="1200" noProof="0">
                          <a:solidFill>
                            <a:schemeClr val="tx1"/>
                          </a:solidFill>
                          <a:effectLst/>
                          <a:latin typeface="Calibri"/>
                          <a:ea typeface="Calibri"/>
                          <a:cs typeface="Calibri"/>
                        </a:rPr>
                        <a:t>I can spell less frequently-used words correctly.</a:t>
                      </a:r>
                      <a:endParaRPr lang="en-GB" sz="900" kern="1200">
                        <a:solidFill>
                          <a:schemeClr val="tx1"/>
                        </a:solidFill>
                        <a:effectLst/>
                        <a:latin typeface="+mn-lt"/>
                        <a:ea typeface="+mn-ea"/>
                        <a:cs typeface="+mn-cs"/>
                      </a:endParaRPr>
                    </a:p>
                    <a:p>
                      <a:pPr marL="285750" lvl="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Punctuation: </a:t>
                      </a:r>
                      <a:r>
                        <a:rPr lang="en-US" sz="900" b="0" i="0" u="none" strike="noStrike" kern="1200" noProof="0">
                          <a:solidFill>
                            <a:schemeClr val="tx1"/>
                          </a:solidFill>
                          <a:effectLst/>
                        </a:rPr>
                        <a:t>I can use full stops, commas, and capital letters correctly.</a:t>
                      </a:r>
                      <a:endParaRPr lang="en-GB" sz="900" b="0" i="0" u="none" strike="noStrike" kern="1200" noProof="0">
                        <a:solidFill>
                          <a:schemeClr val="tx1"/>
                        </a:solidFill>
                        <a:effectLst/>
                        <a:latin typeface="Calibri"/>
                        <a:ea typeface="Calibri"/>
                        <a:cs typeface="Calibri"/>
                      </a:endParaRPr>
                    </a:p>
                    <a:p>
                      <a:pPr marL="285750" lvl="0" indent="-285750">
                        <a:lnSpc>
                          <a:spcPct val="100000"/>
                        </a:lnSpc>
                        <a:spcAft>
                          <a:spcPts val="0"/>
                        </a:spcAft>
                        <a:buFont typeface="Arial" panose="020B0604020202020204" pitchFamily="34" charset="0"/>
                        <a:buChar char="•"/>
                      </a:pPr>
                      <a:r>
                        <a:rPr lang="en-US" sz="900" b="1" i="0" u="none" strike="noStrike" kern="1200" noProof="0">
                          <a:solidFill>
                            <a:schemeClr val="tx1"/>
                          </a:solidFill>
                          <a:effectLst/>
                          <a:latin typeface="Calibri"/>
                          <a:ea typeface="Calibri"/>
                          <a:cs typeface="Calibri"/>
                        </a:rPr>
                        <a:t>Sentences: </a:t>
                      </a:r>
                      <a:r>
                        <a:rPr lang="en-US" sz="900" b="0" i="0" u="none" strike="noStrike" kern="1200" noProof="0">
                          <a:solidFill>
                            <a:schemeClr val="tx1"/>
                          </a:solidFill>
                          <a:effectLst/>
                          <a:latin typeface="Calibri"/>
                          <a:ea typeface="Calibri"/>
                          <a:cs typeface="Calibri"/>
                        </a:rPr>
                        <a:t>I can write simple, compound, and complex sentences.</a:t>
                      </a:r>
                      <a:endParaRPr lang="en-GB" sz="900" b="0" i="0" u="none" strike="noStrike" kern="1200" noProof="0">
                        <a:solidFill>
                          <a:schemeClr val="tx1"/>
                        </a:solidFill>
                        <a:effectLst/>
                        <a:latin typeface="Calibri"/>
                        <a:ea typeface="Calibri"/>
                        <a:cs typeface="Calibri"/>
                      </a:endParaRPr>
                    </a:p>
                    <a:p>
                      <a:pPr marL="285750" lvl="0" indent="-285750">
                        <a:lnSpc>
                          <a:spcPct val="100000"/>
                        </a:lnSpc>
                        <a:spcAft>
                          <a:spcPts val="0"/>
                        </a:spcAft>
                        <a:buFont typeface="Arial" panose="020B0604020202020204" pitchFamily="34" charset="0"/>
                        <a:buChar char="•"/>
                      </a:pPr>
                      <a:endParaRPr lang="en-GB" sz="900" b="0" i="0" u="none" strike="noStrike" kern="1200" noProof="0">
                        <a:solidFill>
                          <a:schemeClr val="tx1"/>
                        </a:solidFill>
                        <a:effectLst/>
                        <a:latin typeface="Calibri"/>
                        <a:ea typeface="Calibri"/>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spcAft>
                          <a:spcPts val="0"/>
                        </a:spcAft>
                        <a:buFont typeface="Arial" panose="020B0604020202020204" pitchFamily="34" charset="0"/>
                        <a:buChar char="•"/>
                      </a:pPr>
                      <a:r>
                        <a:rPr lang="en-GB" sz="900" b="1">
                          <a:solidFill>
                            <a:schemeClr val="tx1"/>
                          </a:solidFill>
                          <a:effectLst/>
                          <a:latin typeface="+mn-lt"/>
                          <a:ea typeface="MS Mincho"/>
                          <a:cs typeface="Times New Roman"/>
                        </a:rPr>
                        <a:t>Purpose: </a:t>
                      </a:r>
                      <a:r>
                        <a:rPr lang="en-GB" sz="900">
                          <a:solidFill>
                            <a:schemeClr val="tx1"/>
                          </a:solidFill>
                          <a:effectLst/>
                          <a:latin typeface="+mn-lt"/>
                          <a:ea typeface="MS Mincho"/>
                          <a:cs typeface="Times New Roman"/>
                        </a:rPr>
                        <a:t> </a:t>
                      </a:r>
                      <a:r>
                        <a:rPr lang="en-GB" sz="900" b="0" i="0" u="none" strike="noStrike" noProof="0">
                          <a:solidFill>
                            <a:schemeClr val="tx1"/>
                          </a:solidFill>
                          <a:effectLst/>
                        </a:rPr>
                        <a:t>I can write sentences that are consistently matched to purpose.</a:t>
                      </a:r>
                      <a:endParaRPr lang="en-GB" sz="900" b="0" i="0" u="none" strike="noStrike" noProof="0">
                        <a:solidFill>
                          <a:schemeClr val="tx1"/>
                        </a:solidFill>
                        <a:effectLst/>
                        <a:latin typeface="Calibri"/>
                        <a:ea typeface="Calibri"/>
                        <a:cs typeface="Calibri"/>
                      </a:endParaRPr>
                    </a:p>
                    <a:p>
                      <a:pPr marL="171450" lvl="0" indent="-171450">
                        <a:spcAft>
                          <a:spcPts val="0"/>
                        </a:spcAft>
                        <a:buFont typeface="Arial" panose="020B0604020202020204" pitchFamily="34" charset="0"/>
                        <a:buChar char="•"/>
                      </a:pPr>
                      <a:r>
                        <a:rPr lang="en-GB" sz="900" b="1">
                          <a:solidFill>
                            <a:schemeClr val="tx1"/>
                          </a:solidFill>
                          <a:effectLst/>
                          <a:latin typeface="+mn-lt"/>
                          <a:ea typeface="MS Mincho"/>
                          <a:cs typeface="Times New Roman"/>
                        </a:rPr>
                        <a:t>Literary devices: </a:t>
                      </a:r>
                      <a:r>
                        <a:rPr lang="en-US" sz="900" b="0" i="0" u="none" strike="noStrike" noProof="0">
                          <a:solidFill>
                            <a:schemeClr val="tx1"/>
                          </a:solidFill>
                          <a:effectLst/>
                        </a:rPr>
                        <a:t>I can use multiple literary devices for effect. </a:t>
                      </a:r>
                    </a:p>
                    <a:p>
                      <a:pPr marL="171450" lvl="0" indent="-171450">
                        <a:spcAft>
                          <a:spcPts val="0"/>
                        </a:spcAft>
                        <a:buFont typeface="Arial" panose="020B0604020202020204" pitchFamily="34" charset="0"/>
                        <a:buChar char="•"/>
                      </a:pPr>
                      <a:r>
                        <a:rPr lang="en-GB" sz="900" b="1" i="0" u="none" strike="noStrike" noProof="0">
                          <a:solidFill>
                            <a:schemeClr val="tx1"/>
                          </a:solidFill>
                          <a:effectLst/>
                          <a:latin typeface="Calibri"/>
                          <a:ea typeface="Calibri"/>
                          <a:cs typeface="Calibri"/>
                        </a:rPr>
                        <a:t>Vocabulary:</a:t>
                      </a:r>
                      <a:r>
                        <a:rPr lang="en-GB" sz="900" b="0" i="0" u="none" strike="noStrike" noProof="0">
                          <a:solidFill>
                            <a:schemeClr val="tx1"/>
                          </a:solidFill>
                          <a:effectLst/>
                          <a:latin typeface="Calibri"/>
                          <a:ea typeface="Calibri"/>
                          <a:cs typeface="Calibri"/>
                        </a:rPr>
                        <a:t> I can use complex vocabulary with confidence. </a:t>
                      </a:r>
                    </a:p>
                    <a:p>
                      <a:pPr marL="171450" lvl="0" indent="-171450">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Structural features: </a:t>
                      </a:r>
                      <a:r>
                        <a:rPr lang="en-GB" sz="900" b="0" i="0" u="none" strike="noStrike" noProof="0">
                          <a:solidFill>
                            <a:schemeClr val="tx1"/>
                          </a:solidFill>
                          <a:effectLst/>
                          <a:latin typeface="Calibri"/>
                          <a:ea typeface="Calibri"/>
                          <a:cs typeface="Calibri"/>
                        </a:rPr>
                        <a:t>I can use paragraphs to organise ideas with links across paragraphs. </a:t>
                      </a:r>
                    </a:p>
                    <a:p>
                      <a:pPr marL="171450" lvl="0" indent="-171450">
                        <a:spcAft>
                          <a:spcPts val="0"/>
                        </a:spcAft>
                        <a:buFont typeface="Arial" panose="020B0604020202020204" pitchFamily="34" charset="0"/>
                        <a:buChar char="•"/>
                      </a:pPr>
                      <a:r>
                        <a:rPr lang="en-GB" sz="900" b="1" i="0" u="none" strike="noStrike" noProof="0">
                          <a:solidFill>
                            <a:schemeClr val="tx1"/>
                          </a:solidFill>
                          <a:effectLst/>
                          <a:latin typeface="Calibri"/>
                          <a:ea typeface="Calibri"/>
                          <a:cs typeface="Calibri"/>
                        </a:rPr>
                        <a:t>Spelling: </a:t>
                      </a:r>
                      <a:r>
                        <a:rPr lang="en-GB" sz="900" b="0" i="0" u="none" strike="noStrike" noProof="0">
                          <a:solidFill>
                            <a:schemeClr val="tx1"/>
                          </a:solidFill>
                          <a:effectLst/>
                          <a:latin typeface="Calibri"/>
                          <a:ea typeface="Calibri"/>
                          <a:cs typeface="Calibri"/>
                        </a:rPr>
                        <a:t>I can spell advanced words correctly. </a:t>
                      </a:r>
                      <a:endParaRPr lang="en-GB" b="1"/>
                    </a:p>
                    <a:p>
                      <a:pPr marL="171450" indent="-171450">
                        <a:spcAft>
                          <a:spcPts val="0"/>
                        </a:spcAft>
                        <a:buFont typeface="Arial" panose="020B0604020202020204" pitchFamily="34" charset="0"/>
                        <a:buChar char="•"/>
                      </a:pPr>
                      <a:r>
                        <a:rPr lang="en-GB" sz="900" b="1">
                          <a:solidFill>
                            <a:schemeClr val="tx1"/>
                          </a:solidFill>
                          <a:effectLst/>
                          <a:latin typeface="+mn-lt"/>
                          <a:ea typeface="MS Mincho"/>
                          <a:cs typeface="Times New Roman"/>
                        </a:rPr>
                        <a:t>Punctuation</a:t>
                      </a:r>
                      <a:r>
                        <a:rPr lang="en-GB" sz="900">
                          <a:solidFill>
                            <a:schemeClr val="tx1"/>
                          </a:solidFill>
                          <a:effectLst/>
                          <a:latin typeface="+mn-lt"/>
                          <a:ea typeface="MS Mincho"/>
                          <a:cs typeface="Times New Roman"/>
                        </a:rPr>
                        <a:t>: I can use accurate and varied punctuation.</a:t>
                      </a:r>
                    </a:p>
                    <a:p>
                      <a:pPr marL="171450" lvl="0" indent="-171450">
                        <a:spcAft>
                          <a:spcPts val="0"/>
                        </a:spcAft>
                        <a:buFont typeface="Arial" panose="020B0604020202020204" pitchFamily="34" charset="0"/>
                        <a:buChar char="•"/>
                      </a:pPr>
                      <a:r>
                        <a:rPr lang="en-GB" sz="900" b="1" i="0" u="none" strike="noStrike" noProof="0">
                          <a:solidFill>
                            <a:schemeClr val="tx1"/>
                          </a:solidFill>
                          <a:effectLst/>
                          <a:latin typeface="Calibri"/>
                          <a:ea typeface="Calibri"/>
                          <a:cs typeface="Calibri"/>
                        </a:rPr>
                        <a:t>Sentences:</a:t>
                      </a:r>
                      <a:r>
                        <a:rPr lang="en-GB" sz="900" b="0" i="0" u="none" strike="noStrike" noProof="0">
                          <a:solidFill>
                            <a:schemeClr val="tx1"/>
                          </a:solidFill>
                          <a:effectLst/>
                          <a:latin typeface="Calibri"/>
                          <a:ea typeface="Calibri"/>
                          <a:cs typeface="Calibri"/>
                        </a:rPr>
                        <a:t> I can use a wide range of sentences types with varied openings.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78869647"/>
                  </a:ext>
                </a:extLst>
              </a:tr>
            </a:tbl>
          </a:graphicData>
        </a:graphic>
      </p:graphicFrame>
      <p:pic>
        <p:nvPicPr>
          <p:cNvPr id="11" name="Picture 5" descr="A picture containing logo&#10;&#10;Description automatically generated">
            <a:extLst>
              <a:ext uri="{FF2B5EF4-FFF2-40B4-BE49-F238E27FC236}">
                <a16:creationId xmlns:a16="http://schemas.microsoft.com/office/drawing/2014/main" id="{7BD3AFB3-F7A9-75C5-94FC-EC6C224B243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325598" y="8667789"/>
            <a:ext cx="1361478" cy="347764"/>
          </a:xfrm>
          <a:prstGeom prst="rect">
            <a:avLst/>
          </a:prstGeom>
        </p:spPr>
      </p:pic>
    </p:spTree>
    <p:extLst>
      <p:ext uri="{BB962C8B-B14F-4D97-AF65-F5344CB8AC3E}">
        <p14:creationId xmlns:p14="http://schemas.microsoft.com/office/powerpoint/2010/main" val="4109241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21A87-1105-417A-A005-BFA3D15E3E16}"/>
              </a:ext>
            </a:extLst>
          </p:cNvPr>
          <p:cNvSpPr>
            <a:spLocks noGrp="1"/>
          </p:cNvSpPr>
          <p:nvPr>
            <p:ph type="title"/>
          </p:nvPr>
        </p:nvSpPr>
        <p:spPr>
          <a:xfrm>
            <a:off x="234176" y="486837"/>
            <a:ext cx="6356195" cy="1040880"/>
          </a:xfrm>
          <a:ln>
            <a:solidFill>
              <a:schemeClr val="tx1"/>
            </a:solidFill>
          </a:ln>
        </p:spPr>
        <p:txBody>
          <a:bodyPr>
            <a:normAutofit/>
          </a:bodyPr>
          <a:lstStyle/>
          <a:p>
            <a:r>
              <a:rPr lang="en-GB"/>
              <a:t>Topic: A Monster Calls</a:t>
            </a:r>
            <a:br>
              <a:rPr lang="en-GB"/>
            </a:br>
            <a:r>
              <a:rPr lang="en-GB" sz="2200" i="1"/>
              <a:t>Summer Term 1 Golden Nuggets and Work Hard</a:t>
            </a:r>
          </a:p>
        </p:txBody>
      </p:sp>
      <p:graphicFrame>
        <p:nvGraphicFramePr>
          <p:cNvPr id="4" name="Content Placeholder 3">
            <a:extLst>
              <a:ext uri="{FF2B5EF4-FFF2-40B4-BE49-F238E27FC236}">
                <a16:creationId xmlns:a16="http://schemas.microsoft.com/office/drawing/2014/main" id="{EB3B03C3-3BBC-4A1B-877C-70BE28835194}"/>
              </a:ext>
            </a:extLst>
          </p:cNvPr>
          <p:cNvGraphicFramePr>
            <a:graphicFrameLocks noGrp="1"/>
          </p:cNvGraphicFramePr>
          <p:nvPr>
            <p:ph idx="1"/>
            <p:extLst>
              <p:ext uri="{D42A27DB-BD31-4B8C-83A1-F6EECF244321}">
                <p14:modId xmlns:p14="http://schemas.microsoft.com/office/powerpoint/2010/main" val="2153363915"/>
              </p:ext>
            </p:extLst>
          </p:nvPr>
        </p:nvGraphicFramePr>
        <p:xfrm>
          <a:off x="234176" y="1728850"/>
          <a:ext cx="6356195" cy="7369937"/>
        </p:xfrm>
        <a:graphic>
          <a:graphicData uri="http://schemas.openxmlformats.org/drawingml/2006/table">
            <a:tbl>
              <a:tblPr firstRow="1" bandRow="1">
                <a:tableStyleId>{5C22544A-7EE6-4342-B048-85BDC9FD1C3A}</a:tableStyleId>
              </a:tblPr>
              <a:tblGrid>
                <a:gridCol w="749582">
                  <a:extLst>
                    <a:ext uri="{9D8B030D-6E8A-4147-A177-3AD203B41FA5}">
                      <a16:colId xmlns:a16="http://schemas.microsoft.com/office/drawing/2014/main" val="518191240"/>
                    </a:ext>
                  </a:extLst>
                </a:gridCol>
                <a:gridCol w="2599537">
                  <a:extLst>
                    <a:ext uri="{9D8B030D-6E8A-4147-A177-3AD203B41FA5}">
                      <a16:colId xmlns:a16="http://schemas.microsoft.com/office/drawing/2014/main" val="1227018231"/>
                    </a:ext>
                  </a:extLst>
                </a:gridCol>
                <a:gridCol w="3007076">
                  <a:extLst>
                    <a:ext uri="{9D8B030D-6E8A-4147-A177-3AD203B41FA5}">
                      <a16:colId xmlns:a16="http://schemas.microsoft.com/office/drawing/2014/main" val="2891100115"/>
                    </a:ext>
                  </a:extLst>
                </a:gridCol>
              </a:tblGrid>
              <a:tr h="571315">
                <a:tc>
                  <a:txBody>
                    <a:bodyPr/>
                    <a:lstStyle/>
                    <a:p>
                      <a:pPr algn="ctr"/>
                      <a:endParaRPr lang="en-GB">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algn="ctr"/>
                      <a:r>
                        <a:rPr lang="en-GB">
                          <a:solidFill>
                            <a:schemeClr val="bg1"/>
                          </a:solidFill>
                        </a:rPr>
                        <a:t>Golden Nugget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algn="ctr"/>
                      <a:r>
                        <a:rPr lang="en-GB">
                          <a:solidFill>
                            <a:schemeClr val="bg1"/>
                          </a:solidFill>
                        </a:rPr>
                        <a:t>Work Hard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1091062025"/>
                  </a:ext>
                </a:extLst>
              </a:tr>
              <a:tr h="719034">
                <a:tc>
                  <a:txBody>
                    <a:bodyPr/>
                    <a:lstStyle/>
                    <a:p>
                      <a:pPr algn="ctr"/>
                      <a:r>
                        <a:rPr lang="en-GB">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000" b="1" i="0" u="none" strike="noStrike">
                          <a:solidFill>
                            <a:srgbClr val="000000"/>
                          </a:solidFill>
                          <a:effectLst/>
                          <a:latin typeface="Calibri"/>
                        </a:rPr>
                        <a:t>Emerging (catching up):  </a:t>
                      </a:r>
                      <a:r>
                        <a:rPr lang="en-GB" sz="1000" b="0" i="0" u="none" strike="noStrike" noProof="0">
                          <a:solidFill>
                            <a:srgbClr val="000000"/>
                          </a:solidFill>
                          <a:effectLst/>
                          <a:latin typeface="Segoe UI"/>
                          <a:cs typeface="Segoe UI"/>
                        </a:rPr>
                        <a:t>To learn about </a:t>
                      </a:r>
                      <a:r>
                        <a:rPr lang="en-GB" sz="1000" b="0" i="1" u="none" strike="noStrike" noProof="0">
                          <a:solidFill>
                            <a:srgbClr val="000000"/>
                          </a:solidFill>
                          <a:effectLst/>
                          <a:latin typeface="Segoe UI"/>
                          <a:cs typeface="Segoe UI"/>
                        </a:rPr>
                        <a:t>A Monster Calls</a:t>
                      </a:r>
                      <a:r>
                        <a:rPr lang="en-GB" sz="1000" b="0" i="0" u="none" strike="noStrike" noProof="0">
                          <a:solidFill>
                            <a:srgbClr val="000000"/>
                          </a:solidFill>
                          <a:effectLst/>
                          <a:latin typeface="Segoe UI"/>
                          <a:cs typeface="Segoe UI"/>
                        </a:rPr>
                        <a:t> and its ideas</a:t>
                      </a:r>
                      <a:endParaRPr lang="en-US" sz="1000"/>
                    </a:p>
                    <a:p>
                      <a:pPr lvl="0" algn="l">
                        <a:buNone/>
                      </a:pPr>
                      <a:r>
                        <a:rPr lang="en-GB" sz="1000" b="1" i="0" u="none" strike="noStrike">
                          <a:solidFill>
                            <a:srgbClr val="000000"/>
                          </a:solidFill>
                          <a:effectLst/>
                          <a:latin typeface="Calibri"/>
                        </a:rPr>
                        <a:t>Achieving (keeping up): </a:t>
                      </a:r>
                      <a:br>
                        <a:rPr lang="en-US" sz="1000"/>
                      </a:br>
                      <a:r>
                        <a:rPr lang="en-GB" sz="1000" b="0" i="0" u="none" strike="noStrike" noProof="0">
                          <a:solidFill>
                            <a:srgbClr val="000000"/>
                          </a:solidFill>
                          <a:effectLst/>
                          <a:latin typeface="Segoe UI"/>
                          <a:cs typeface="Segoe UI"/>
                        </a:rPr>
                        <a:t>To understand the main themes of </a:t>
                      </a:r>
                      <a:r>
                        <a:rPr lang="en-GB" sz="1000" b="0" i="1" u="none" strike="noStrike" noProof="0">
                          <a:solidFill>
                            <a:srgbClr val="000000"/>
                          </a:solidFill>
                          <a:effectLst/>
                          <a:latin typeface="Segoe UI"/>
                          <a:cs typeface="Segoe UI"/>
                        </a:rPr>
                        <a:t>A Monster Calls</a:t>
                      </a:r>
                    </a:p>
                    <a:p>
                      <a:pPr lvl="0" algn="l">
                        <a:buNone/>
                      </a:pPr>
                      <a:r>
                        <a:rPr lang="en-GB" sz="1000" b="1" i="0" u="none" strike="noStrike">
                          <a:solidFill>
                            <a:srgbClr val="000000"/>
                          </a:solidFill>
                          <a:effectLst/>
                          <a:latin typeface="Calibri"/>
                        </a:rPr>
                        <a:t>Excelling (going beyond): </a:t>
                      </a:r>
                      <a:r>
                        <a:rPr lang="en-GB" sz="1000" b="0" i="0" u="none" strike="noStrike" noProof="0">
                          <a:solidFill>
                            <a:srgbClr val="000000"/>
                          </a:solidFill>
                          <a:effectLst/>
                          <a:latin typeface="Segoe UI"/>
                          <a:cs typeface="Segoe UI"/>
                        </a:rPr>
                        <a:t>To analyse the context and themes of </a:t>
                      </a:r>
                      <a:r>
                        <a:rPr lang="en-GB" sz="1000" b="0" i="1" u="none" strike="noStrike" noProof="0">
                          <a:solidFill>
                            <a:srgbClr val="000000"/>
                          </a:solidFill>
                          <a:effectLst/>
                          <a:latin typeface="Segoe UI"/>
                          <a:cs typeface="Segoe UI"/>
                        </a:rPr>
                        <a:t>A Monster Calls</a:t>
                      </a:r>
                      <a:endParaRPr lang="en-GB" sz="1000" b="1" i="0" u="none" strike="noStrike">
                        <a:solidFill>
                          <a:srgbClr val="000000"/>
                        </a:solidFill>
                        <a:effectLst/>
                        <a:latin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100" b="0" i="0" u="none" strike="noStrike">
                          <a:solidFill>
                            <a:srgbClr val="000000"/>
                          </a:solidFill>
                          <a:effectLst/>
                          <a:latin typeface="Calibri" panose="020F0502020204030204" pitchFamily="34" charset="0"/>
                        </a:rPr>
                        <a:t>Create a mind map of key themes and ideas in the novel.</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7403369"/>
                  </a:ext>
                </a:extLst>
              </a:tr>
              <a:tr h="742513">
                <a:tc>
                  <a:txBody>
                    <a:bodyPr/>
                    <a:lstStyle/>
                    <a:p>
                      <a:pPr algn="ctr"/>
                      <a:r>
                        <a:rPr lang="en-GB">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(catching up):  </a:t>
                      </a:r>
                      <a:r>
                        <a:rPr lang="en-GB" sz="1000" b="0" i="0" u="none" strike="noStrike" noProof="0">
                          <a:solidFill>
                            <a:srgbClr val="000000"/>
                          </a:solidFill>
                          <a:effectLst/>
                          <a:latin typeface="Segoe UI"/>
                          <a:ea typeface="Calibri"/>
                          <a:cs typeface="Segoe UI"/>
                        </a:rPr>
                        <a:t>To understand how Conor is shown at the start</a:t>
                      </a:r>
                      <a:endParaRPr lang="en-US" sz="1000" b="0" i="0" u="none" strike="noStrike" noProof="0">
                        <a:solidFill>
                          <a:srgbClr val="000000"/>
                        </a:solidFill>
                        <a:effectLst/>
                        <a:latin typeface="Calibri"/>
                        <a:ea typeface="Calibri"/>
                        <a:cs typeface="Calibri"/>
                      </a:endParaRPr>
                    </a:p>
                    <a:p>
                      <a:pPr lvl="0" algn="l">
                        <a:buNone/>
                      </a:pPr>
                      <a:r>
                        <a:rPr lang="en-GB" sz="1000" b="1" i="0" u="none" strike="noStrike" noProof="0">
                          <a:solidFill>
                            <a:srgbClr val="000000"/>
                          </a:solidFill>
                          <a:effectLst/>
                          <a:latin typeface="Calibri"/>
                          <a:ea typeface="Calibri"/>
                          <a:cs typeface="Calibri"/>
                        </a:rPr>
                        <a:t>Achieving (keeping up): </a:t>
                      </a:r>
                      <a:r>
                        <a:rPr lang="en-GB" sz="1000" b="0" i="0" u="none" strike="noStrike" noProof="0">
                          <a:solidFill>
                            <a:srgbClr val="000000"/>
                          </a:solidFill>
                          <a:effectLst/>
                          <a:latin typeface="Segoe UI"/>
                          <a:ea typeface="Calibri"/>
                          <a:cs typeface="Segoe UI"/>
                        </a:rPr>
                        <a:t>To understand how Conor is presented in the opening</a:t>
                      </a:r>
                      <a:endParaRPr lang="en-US" sz="1000" b="0" i="0" u="none" strike="noStrike" noProof="0">
                        <a:solidFill>
                          <a:srgbClr val="000000"/>
                        </a:solidFill>
                        <a:effectLst/>
                        <a:latin typeface="Calibri"/>
                        <a:ea typeface="Calibri"/>
                        <a:cs typeface="Calibri"/>
                      </a:endParaRPr>
                    </a:p>
                    <a:p>
                      <a:pPr lvl="0" algn="l">
                        <a:buNone/>
                      </a:pPr>
                      <a:r>
                        <a:rPr lang="en-GB" sz="1000" b="1" i="0" u="none" strike="noStrike" noProof="0">
                          <a:solidFill>
                            <a:srgbClr val="000000"/>
                          </a:solidFill>
                          <a:effectLst/>
                          <a:latin typeface="Calibri"/>
                          <a:ea typeface="Calibri"/>
                          <a:cs typeface="Calibri"/>
                        </a:rPr>
                        <a:t>Excelling (going beyond): </a:t>
                      </a:r>
                      <a:r>
                        <a:rPr lang="en-GB" sz="1000" b="0" i="0" u="none" strike="noStrike" noProof="0">
                          <a:solidFill>
                            <a:srgbClr val="000000"/>
                          </a:solidFill>
                          <a:effectLst/>
                          <a:latin typeface="Segoe UI"/>
                          <a:ea typeface="Calibri"/>
                          <a:cs typeface="Segoe UI"/>
                        </a:rPr>
                        <a:t>To analyse how Conor is portrayed in the opening section</a:t>
                      </a:r>
                      <a:endParaRPr lang="en-GB" sz="1000" b="0" i="0" u="none" strike="noStrike">
                        <a:solidFill>
                          <a:srgbClr val="000000"/>
                        </a:solidFill>
                        <a:effectLst/>
                        <a:latin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100" b="0" i="0" u="none" strike="noStrike">
                          <a:solidFill>
                            <a:srgbClr val="000000"/>
                          </a:solidFill>
                          <a:effectLst/>
                          <a:latin typeface="Calibri"/>
                        </a:rPr>
                        <a:t>Write a descriptive piece of writing based on feeling invisible at school. </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7274203"/>
                  </a:ext>
                </a:extLst>
              </a:tr>
              <a:tr h="1035997">
                <a:tc>
                  <a:txBody>
                    <a:bodyPr/>
                    <a:lstStyle/>
                    <a:p>
                      <a:pPr algn="ctr"/>
                      <a:r>
                        <a:rPr lang="en-GB">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(catching up):  </a:t>
                      </a:r>
                      <a:r>
                        <a:rPr lang="en-GB" sz="1000" b="0" i="0" u="none" strike="noStrike" noProof="0">
                          <a:solidFill>
                            <a:srgbClr val="000000"/>
                          </a:solidFill>
                          <a:effectLst/>
                          <a:latin typeface="Segoe UI"/>
                          <a:ea typeface="Calibri"/>
                          <a:cs typeface="Segoe UI"/>
                        </a:rPr>
                        <a:t>To understand how words can describe destruction.</a:t>
                      </a:r>
                      <a:endParaRPr lang="en-US" sz="1000" b="0" i="0" u="none" strike="noStrike" noProof="0">
                        <a:solidFill>
                          <a:srgbClr val="000000"/>
                        </a:solidFill>
                        <a:effectLst/>
                        <a:latin typeface="Calibri"/>
                        <a:ea typeface="Calibri"/>
                        <a:cs typeface="Calibri"/>
                      </a:endParaRPr>
                    </a:p>
                    <a:p>
                      <a:pPr lvl="0" algn="l">
                        <a:buNone/>
                      </a:pPr>
                      <a:r>
                        <a:rPr lang="en-GB" sz="1000" b="1" i="0" u="none" strike="noStrike" noProof="0">
                          <a:solidFill>
                            <a:srgbClr val="000000"/>
                          </a:solidFill>
                          <a:effectLst/>
                          <a:latin typeface="Calibri"/>
                          <a:ea typeface="Calibri"/>
                          <a:cs typeface="Calibri"/>
                        </a:rPr>
                        <a:t>Achieving (keeping up): </a:t>
                      </a:r>
                      <a:r>
                        <a:rPr lang="en-GB" sz="1000" b="0" i="0" u="none" strike="noStrike" noProof="0">
                          <a:solidFill>
                            <a:srgbClr val="000000"/>
                          </a:solidFill>
                          <a:effectLst/>
                          <a:latin typeface="Segoe UI"/>
                          <a:ea typeface="Calibri"/>
                          <a:cs typeface="Segoe UI"/>
                        </a:rPr>
                        <a:t>To understand how writers use language to create scenes of destruction.</a:t>
                      </a:r>
                      <a:endParaRPr lang="en-US" sz="1000" b="0" i="0" u="none" strike="noStrike" noProof="0">
                        <a:solidFill>
                          <a:srgbClr val="000000"/>
                        </a:solidFill>
                        <a:effectLst/>
                        <a:latin typeface="Calibri"/>
                        <a:ea typeface="Calibri"/>
                        <a:cs typeface="Calibri"/>
                      </a:endParaRPr>
                    </a:p>
                    <a:p>
                      <a:pPr lvl="0" algn="l">
                        <a:buNone/>
                      </a:pPr>
                      <a:r>
                        <a:rPr lang="en-GB" sz="1000" b="1" i="0" u="none" strike="noStrike" noProof="0">
                          <a:solidFill>
                            <a:srgbClr val="000000"/>
                          </a:solidFill>
                          <a:effectLst/>
                          <a:latin typeface="Calibri"/>
                          <a:ea typeface="Calibri"/>
                          <a:cs typeface="Calibri"/>
                        </a:rPr>
                        <a:t>Excelling (going beyond): </a:t>
                      </a:r>
                      <a:r>
                        <a:rPr lang="en-GB" sz="1000" b="0" i="0" u="none" strike="noStrike" noProof="0">
                          <a:solidFill>
                            <a:srgbClr val="000000"/>
                          </a:solidFill>
                          <a:effectLst/>
                          <a:latin typeface="Segoe UI"/>
                          <a:ea typeface="Calibri"/>
                          <a:cs typeface="Segoe UI"/>
                        </a:rPr>
                        <a:t>To analyse how writers employ language to construct vivid scenes of destruction.</a:t>
                      </a:r>
                      <a:endParaRPr lang="en-GB" sz="1000" b="0" i="0" u="none" strike="noStrike">
                        <a:solidFill>
                          <a:srgbClr val="000000"/>
                        </a:solidFill>
                        <a:effectLst/>
                        <a:latin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100" b="0" i="0" u="none" strike="noStrike">
                          <a:solidFill>
                            <a:srgbClr val="000000"/>
                          </a:solidFill>
                          <a:effectLst/>
                          <a:latin typeface="Calibri" panose="020F0502020204030204" pitchFamily="34" charset="0"/>
                        </a:rPr>
                        <a:t>Analyse destruction in A Monster Calls and write your own creative writing piece.</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04642"/>
                  </a:ext>
                </a:extLst>
              </a:tr>
              <a:tr h="1035997">
                <a:tc>
                  <a:txBody>
                    <a:bodyPr/>
                    <a:lstStyle/>
                    <a:p>
                      <a:pPr algn="ctr"/>
                      <a:r>
                        <a:rPr lang="en-GB">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(catching up):  </a:t>
                      </a:r>
                      <a:r>
                        <a:rPr lang="en-GB" sz="1000" b="0" i="0" u="none" strike="noStrike" noProof="0">
                          <a:solidFill>
                            <a:srgbClr val="000000"/>
                          </a:solidFill>
                          <a:effectLst/>
                          <a:latin typeface="Segoe UI"/>
                          <a:ea typeface="Calibri"/>
                          <a:cs typeface="Segoe UI"/>
                        </a:rPr>
                        <a:t>To understand what the Third Tale represents. </a:t>
                      </a:r>
                      <a:endParaRPr lang="en-US" sz="1000" b="0" i="0" u="none" strike="noStrike" noProof="0">
                        <a:solidFill>
                          <a:srgbClr val="000000"/>
                        </a:solidFill>
                        <a:effectLst/>
                        <a:latin typeface="Calibri"/>
                        <a:ea typeface="Calibri"/>
                        <a:cs typeface="Calibri"/>
                      </a:endParaRPr>
                    </a:p>
                    <a:p>
                      <a:pPr lvl="0" algn="l">
                        <a:buNone/>
                      </a:pPr>
                      <a:r>
                        <a:rPr lang="en-GB" sz="1000" b="1" i="0" u="none" strike="noStrike" noProof="0">
                          <a:solidFill>
                            <a:srgbClr val="000000"/>
                          </a:solidFill>
                          <a:effectLst/>
                          <a:latin typeface="Calibri"/>
                          <a:ea typeface="Calibri"/>
                          <a:cs typeface="Calibri"/>
                        </a:rPr>
                        <a:t>Achieving (keeping up): </a:t>
                      </a:r>
                      <a:r>
                        <a:rPr lang="en-GB" sz="1000" b="0" i="0" u="none" strike="noStrike" noProof="0">
                          <a:solidFill>
                            <a:srgbClr val="000000"/>
                          </a:solidFill>
                          <a:effectLst/>
                          <a:latin typeface="Segoe UI"/>
                          <a:ea typeface="Calibri"/>
                          <a:cs typeface="Segoe UI"/>
                        </a:rPr>
                        <a:t>To understand the symbolism of the Third Tale. </a:t>
                      </a:r>
                      <a:endParaRPr lang="en-US" sz="1000" b="0" i="0" u="none" strike="noStrike" noProof="0">
                        <a:solidFill>
                          <a:srgbClr val="000000"/>
                        </a:solidFill>
                        <a:effectLst/>
                        <a:latin typeface="Calibri"/>
                        <a:ea typeface="Calibri"/>
                        <a:cs typeface="Calibri"/>
                      </a:endParaRPr>
                    </a:p>
                    <a:p>
                      <a:pPr lvl="0" algn="l">
                        <a:buNone/>
                      </a:pPr>
                      <a:r>
                        <a:rPr lang="en-GB" sz="1000" b="1" i="0" u="none" strike="noStrike" noProof="0">
                          <a:solidFill>
                            <a:srgbClr val="000000"/>
                          </a:solidFill>
                          <a:effectLst/>
                          <a:latin typeface="Calibri"/>
                          <a:ea typeface="Calibri"/>
                          <a:cs typeface="Calibri"/>
                        </a:rPr>
                        <a:t>Excelling (going beyond): </a:t>
                      </a:r>
                      <a:r>
                        <a:rPr lang="en-GB" sz="1000" b="0" i="0" u="none" strike="noStrike" noProof="0">
                          <a:solidFill>
                            <a:srgbClr val="000000"/>
                          </a:solidFill>
                          <a:effectLst/>
                          <a:latin typeface="Segoe UI"/>
                          <a:ea typeface="Calibri"/>
                          <a:cs typeface="Segoe UI"/>
                        </a:rPr>
                        <a:t>To analyse the symbolic meaning of the Third Tale.</a:t>
                      </a:r>
                      <a:endParaRPr lang="en-GB" sz="1000" b="0" i="0" u="none" strike="noStrike">
                        <a:solidFill>
                          <a:srgbClr val="000000"/>
                        </a:solidFill>
                        <a:effectLst/>
                        <a:latin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100" b="0" i="0" u="none" strike="noStrike">
                          <a:solidFill>
                            <a:srgbClr val="000000"/>
                          </a:solidFill>
                          <a:effectLst/>
                          <a:latin typeface="Calibri" panose="020F0502020204030204" pitchFamily="34" charset="0"/>
                        </a:rPr>
                        <a:t>Big Write: How does the writer present anger in A Monster Calls?</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6820331"/>
                  </a:ext>
                </a:extLst>
              </a:tr>
              <a:tr h="1035997">
                <a:tc>
                  <a:txBody>
                    <a:bodyPr/>
                    <a:lstStyle/>
                    <a:p>
                      <a:pPr algn="ctr"/>
                      <a:r>
                        <a:rPr lang="en-GB">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(catching up):  </a:t>
                      </a:r>
                      <a:r>
                        <a:rPr lang="en-GB" sz="1000" b="0" i="0" u="none" strike="noStrike" noProof="0">
                          <a:solidFill>
                            <a:srgbClr val="000000"/>
                          </a:solidFill>
                          <a:effectLst/>
                          <a:latin typeface="Segoe UI"/>
                          <a:ea typeface="Calibri"/>
                          <a:cs typeface="Segoe UI"/>
                        </a:rPr>
                        <a:t>To understand why writers use flashbacks. </a:t>
                      </a:r>
                      <a:endParaRPr lang="en-US" sz="1000" b="0" i="0" u="none" strike="noStrike" noProof="0">
                        <a:solidFill>
                          <a:srgbClr val="000000"/>
                        </a:solidFill>
                        <a:effectLst/>
                        <a:latin typeface="Calibri"/>
                        <a:ea typeface="Calibri"/>
                        <a:cs typeface="Calibri"/>
                      </a:endParaRPr>
                    </a:p>
                    <a:p>
                      <a:pPr lvl="0" algn="l">
                        <a:buNone/>
                      </a:pPr>
                      <a:r>
                        <a:rPr lang="en-GB" sz="1000" b="1" i="0" u="none" strike="noStrike" noProof="0">
                          <a:solidFill>
                            <a:srgbClr val="000000"/>
                          </a:solidFill>
                          <a:effectLst/>
                          <a:latin typeface="Calibri"/>
                          <a:ea typeface="Calibri"/>
                          <a:cs typeface="Calibri"/>
                        </a:rPr>
                        <a:t>Achieving (keeping up): </a:t>
                      </a:r>
                      <a:r>
                        <a:rPr lang="en-GB" sz="1000" b="0" i="0" u="none" strike="noStrike" noProof="0">
                          <a:solidFill>
                            <a:srgbClr val="000000"/>
                          </a:solidFill>
                          <a:effectLst/>
                          <a:latin typeface="Segoe UI"/>
                          <a:ea typeface="Calibri"/>
                          <a:cs typeface="Segoe UI"/>
                        </a:rPr>
                        <a:t>To understand how and why writers use flashbacks in their writing. </a:t>
                      </a:r>
                      <a:endParaRPr lang="en-US" sz="1000" b="0" i="0" u="none" strike="noStrike" noProof="0">
                        <a:solidFill>
                          <a:srgbClr val="000000"/>
                        </a:solidFill>
                        <a:effectLst/>
                        <a:latin typeface="Calibri"/>
                        <a:ea typeface="Calibri"/>
                        <a:cs typeface="Calibri"/>
                      </a:endParaRPr>
                    </a:p>
                    <a:p>
                      <a:pPr lvl="0" algn="l">
                        <a:buNone/>
                      </a:pPr>
                      <a:r>
                        <a:rPr lang="en-GB" sz="1000" b="1" i="0" u="none" strike="noStrike" noProof="0">
                          <a:solidFill>
                            <a:srgbClr val="000000"/>
                          </a:solidFill>
                          <a:effectLst/>
                          <a:latin typeface="Calibri"/>
                          <a:ea typeface="Calibri"/>
                          <a:cs typeface="Calibri"/>
                        </a:rPr>
                        <a:t>Excelling (going beyond): </a:t>
                      </a:r>
                      <a:r>
                        <a:rPr lang="en-GB" sz="1000" b="0" i="0" u="none" strike="noStrike" noProof="0">
                          <a:solidFill>
                            <a:srgbClr val="000000"/>
                          </a:solidFill>
                          <a:effectLst/>
                          <a:latin typeface="Segoe UI"/>
                          <a:ea typeface="Calibri"/>
                          <a:cs typeface="Segoe UI"/>
                        </a:rPr>
                        <a:t>To analyse how and why writers utilise flashbacks as a narrative technique</a:t>
                      </a:r>
                      <a:endParaRPr lang="en-GB" sz="1000" b="0" i="0" u="none" strike="noStrike">
                        <a:solidFill>
                          <a:srgbClr val="000000"/>
                        </a:solidFill>
                        <a:effectLst/>
                        <a:latin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100" b="0" i="0" u="none" strike="noStrike">
                          <a:solidFill>
                            <a:srgbClr val="000000"/>
                          </a:solidFill>
                          <a:effectLst/>
                          <a:latin typeface="Calibri" panose="020F0502020204030204" pitchFamily="34" charset="0"/>
                        </a:rPr>
                        <a:t>Creative Writing: Write the opening of a story set 100 years in the future.</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092060"/>
                  </a:ext>
                </a:extLst>
              </a:tr>
              <a:tr h="958452">
                <a:tc>
                  <a:txBody>
                    <a:bodyPr/>
                    <a:lstStyle/>
                    <a:p>
                      <a:pPr algn="ctr"/>
                      <a:r>
                        <a:rPr lang="en-GB">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(catching up):  </a:t>
                      </a:r>
                      <a:r>
                        <a:rPr lang="en-GB" sz="1000" b="0" i="0" u="none" strike="noStrike" noProof="0">
                          <a:solidFill>
                            <a:srgbClr val="000000"/>
                          </a:solidFill>
                          <a:effectLst/>
                          <a:latin typeface="Segoe UI"/>
                          <a:ea typeface="Calibri"/>
                          <a:cs typeface="Segoe UI"/>
                        </a:rPr>
                        <a:t>To understand how fear is shown</a:t>
                      </a:r>
                      <a:endParaRPr lang="en-US" sz="1000" b="0" i="0" u="none" strike="noStrike" noProof="0">
                        <a:solidFill>
                          <a:srgbClr val="000000"/>
                        </a:solidFill>
                        <a:effectLst/>
                        <a:latin typeface="Calibri"/>
                        <a:ea typeface="Calibri"/>
                        <a:cs typeface="Calibri"/>
                      </a:endParaRPr>
                    </a:p>
                    <a:p>
                      <a:pPr lvl="0" algn="l">
                        <a:buNone/>
                      </a:pPr>
                      <a:r>
                        <a:rPr lang="en-GB" sz="1000" b="1" i="0" u="none" strike="noStrike" noProof="0">
                          <a:solidFill>
                            <a:srgbClr val="000000"/>
                          </a:solidFill>
                          <a:effectLst/>
                          <a:latin typeface="Calibri"/>
                          <a:ea typeface="Calibri"/>
                          <a:cs typeface="Calibri"/>
                        </a:rPr>
                        <a:t>Achieving (keeping up): </a:t>
                      </a:r>
                      <a:r>
                        <a:rPr lang="en-GB" sz="1000" b="0" i="0" u="none" strike="noStrike" noProof="0">
                          <a:solidFill>
                            <a:srgbClr val="000000"/>
                          </a:solidFill>
                          <a:effectLst/>
                          <a:latin typeface="Segoe UI"/>
                          <a:ea typeface="Calibri"/>
                          <a:cs typeface="Segoe UI"/>
                        </a:rPr>
                        <a:t>To understand how the theme of fear is presented</a:t>
                      </a:r>
                      <a:endParaRPr lang="en-US" sz="1000" b="0" i="0" u="none" strike="noStrike" noProof="0">
                        <a:solidFill>
                          <a:srgbClr val="000000"/>
                        </a:solidFill>
                        <a:effectLst/>
                        <a:latin typeface="Calibri"/>
                        <a:ea typeface="Calibri"/>
                        <a:cs typeface="Calibri"/>
                      </a:endParaRPr>
                    </a:p>
                    <a:p>
                      <a:pPr lvl="0" algn="l">
                        <a:buNone/>
                      </a:pPr>
                      <a:r>
                        <a:rPr lang="en-GB" sz="1000" b="1" i="0" u="none" strike="noStrike" noProof="0">
                          <a:solidFill>
                            <a:srgbClr val="000000"/>
                          </a:solidFill>
                          <a:effectLst/>
                          <a:latin typeface="Calibri"/>
                          <a:ea typeface="Calibri"/>
                          <a:cs typeface="Calibri"/>
                        </a:rPr>
                        <a:t>Excelling (going beyond): </a:t>
                      </a:r>
                      <a:r>
                        <a:rPr lang="en-GB" sz="1000" b="0" i="0" u="none" strike="noStrike" noProof="0">
                          <a:solidFill>
                            <a:srgbClr val="000000"/>
                          </a:solidFill>
                          <a:effectLst/>
                          <a:latin typeface="Segoe UI"/>
                          <a:ea typeface="Calibri"/>
                          <a:cs typeface="Segoe UI"/>
                        </a:rPr>
                        <a:t>To analyse how the theme of fear is developed and conveyed</a:t>
                      </a:r>
                      <a:endParaRPr lang="en-GB" sz="1000" b="0" i="0" u="none" strike="noStrike">
                        <a:solidFill>
                          <a:srgbClr val="000000"/>
                        </a:solidFill>
                        <a:effectLst/>
                        <a:latin typeface="Calibri"/>
                      </a:endParaRPr>
                    </a:p>
                    <a:p>
                      <a:pPr lvl="0" algn="l">
                        <a:buNone/>
                      </a:pPr>
                      <a:endParaRPr lang="en-GB" sz="1000" b="1" i="0" u="none" strike="noStrike" noProof="0">
                        <a:solidFill>
                          <a:srgbClr val="000000"/>
                        </a:solidFill>
                        <a:effectLst/>
                        <a:latin typeface="Calibri"/>
                        <a:ea typeface="Calibri"/>
                        <a:cs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100" b="0" i="0" u="none" strike="noStrike">
                          <a:solidFill>
                            <a:srgbClr val="000000"/>
                          </a:solidFill>
                          <a:effectLst/>
                          <a:latin typeface="Calibri" panose="020F0502020204030204" pitchFamily="34" charset="0"/>
                        </a:rPr>
                        <a:t>Big Write: How is Conor’s fear presented in this extract?</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266877"/>
                  </a:ext>
                </a:extLst>
              </a:tr>
            </a:tbl>
          </a:graphicData>
        </a:graphic>
      </p:graphicFrame>
      <p:sp>
        <p:nvSpPr>
          <p:cNvPr id="5" name="Rectangle: Rounded Corners 4">
            <a:extLst>
              <a:ext uri="{FF2B5EF4-FFF2-40B4-BE49-F238E27FC236}">
                <a16:creationId xmlns:a16="http://schemas.microsoft.com/office/drawing/2014/main" id="{19B8ABD5-75B7-4F82-BF17-FA6842E90CBD}"/>
              </a:ext>
            </a:extLst>
          </p:cNvPr>
          <p:cNvSpPr/>
          <p:nvPr/>
        </p:nvSpPr>
        <p:spPr>
          <a:xfrm>
            <a:off x="92597" y="92597"/>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38616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21A87-1105-417A-A005-BFA3D15E3E16}"/>
              </a:ext>
            </a:extLst>
          </p:cNvPr>
          <p:cNvSpPr>
            <a:spLocks noGrp="1"/>
          </p:cNvSpPr>
          <p:nvPr>
            <p:ph type="title"/>
          </p:nvPr>
        </p:nvSpPr>
        <p:spPr>
          <a:xfrm>
            <a:off x="234176" y="486837"/>
            <a:ext cx="6356195" cy="1040880"/>
          </a:xfrm>
          <a:ln>
            <a:solidFill>
              <a:schemeClr val="tx1"/>
            </a:solidFill>
          </a:ln>
        </p:spPr>
        <p:txBody>
          <a:bodyPr>
            <a:normAutofit/>
          </a:bodyPr>
          <a:lstStyle/>
          <a:p>
            <a:r>
              <a:rPr lang="en-GB"/>
              <a:t>Topic: A Monster Calls</a:t>
            </a:r>
            <a:br>
              <a:rPr lang="en-GB"/>
            </a:br>
            <a:r>
              <a:rPr lang="en-GB" sz="2200" i="1"/>
              <a:t>Summer Term 2 Golden Nuggets and Work Hard</a:t>
            </a:r>
          </a:p>
        </p:txBody>
      </p:sp>
      <p:graphicFrame>
        <p:nvGraphicFramePr>
          <p:cNvPr id="4" name="Content Placeholder 3">
            <a:extLst>
              <a:ext uri="{FF2B5EF4-FFF2-40B4-BE49-F238E27FC236}">
                <a16:creationId xmlns:a16="http://schemas.microsoft.com/office/drawing/2014/main" id="{EB3B03C3-3BBC-4A1B-877C-70BE28835194}"/>
              </a:ext>
            </a:extLst>
          </p:cNvPr>
          <p:cNvGraphicFramePr>
            <a:graphicFrameLocks noGrp="1"/>
          </p:cNvGraphicFramePr>
          <p:nvPr>
            <p:ph idx="1"/>
            <p:extLst>
              <p:ext uri="{D42A27DB-BD31-4B8C-83A1-F6EECF244321}">
                <p14:modId xmlns:p14="http://schemas.microsoft.com/office/powerpoint/2010/main" val="2737273713"/>
              </p:ext>
            </p:extLst>
          </p:nvPr>
        </p:nvGraphicFramePr>
        <p:xfrm>
          <a:off x="234176" y="1728850"/>
          <a:ext cx="6356193" cy="5954197"/>
        </p:xfrm>
        <a:graphic>
          <a:graphicData uri="http://schemas.openxmlformats.org/drawingml/2006/table">
            <a:tbl>
              <a:tblPr firstRow="1" bandRow="1">
                <a:tableStyleId>{5C22544A-7EE6-4342-B048-85BDC9FD1C3A}</a:tableStyleId>
              </a:tblPr>
              <a:tblGrid>
                <a:gridCol w="749582">
                  <a:extLst>
                    <a:ext uri="{9D8B030D-6E8A-4147-A177-3AD203B41FA5}">
                      <a16:colId xmlns:a16="http://schemas.microsoft.com/office/drawing/2014/main" val="518191240"/>
                    </a:ext>
                  </a:extLst>
                </a:gridCol>
                <a:gridCol w="2599536">
                  <a:extLst>
                    <a:ext uri="{9D8B030D-6E8A-4147-A177-3AD203B41FA5}">
                      <a16:colId xmlns:a16="http://schemas.microsoft.com/office/drawing/2014/main" val="1227018231"/>
                    </a:ext>
                  </a:extLst>
                </a:gridCol>
                <a:gridCol w="3007075">
                  <a:extLst>
                    <a:ext uri="{9D8B030D-6E8A-4147-A177-3AD203B41FA5}">
                      <a16:colId xmlns:a16="http://schemas.microsoft.com/office/drawing/2014/main" val="2891100115"/>
                    </a:ext>
                  </a:extLst>
                </a:gridCol>
              </a:tblGrid>
              <a:tr h="571315">
                <a:tc>
                  <a:txBody>
                    <a:bodyPr/>
                    <a:lstStyle/>
                    <a:p>
                      <a:pPr algn="ctr"/>
                      <a:endParaRPr lang="en-GB">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algn="ctr"/>
                      <a:r>
                        <a:rPr lang="en-GB" sz="1200">
                          <a:solidFill>
                            <a:schemeClr val="bg1"/>
                          </a:solidFill>
                        </a:rPr>
                        <a:t>Golden Nugget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algn="ctr"/>
                      <a:r>
                        <a:rPr lang="en-GB">
                          <a:solidFill>
                            <a:schemeClr val="bg1"/>
                          </a:solidFill>
                        </a:rPr>
                        <a:t>Work Hard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1091062025"/>
                  </a:ext>
                </a:extLst>
              </a:tr>
              <a:tr h="719033">
                <a:tc>
                  <a:txBody>
                    <a:bodyPr/>
                    <a:lstStyle/>
                    <a:p>
                      <a:pPr algn="ctr"/>
                      <a:r>
                        <a:rPr lang="en-GB">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50" b="1" i="0" u="none" strike="noStrike" noProof="0">
                          <a:solidFill>
                            <a:srgbClr val="000000"/>
                          </a:solidFill>
                          <a:effectLst/>
                          <a:latin typeface="Calibri"/>
                          <a:ea typeface="Calibri"/>
                          <a:cs typeface="Calibri"/>
                        </a:rPr>
                        <a:t>Emerging (catching up):  </a:t>
                      </a:r>
                      <a:r>
                        <a:rPr lang="en-GB" sz="1050" b="0" i="0" u="none" strike="noStrike" noProof="0">
                          <a:solidFill>
                            <a:srgbClr val="000000"/>
                          </a:solidFill>
                          <a:effectLst/>
                          <a:latin typeface="Segoe UI"/>
                          <a:ea typeface="Calibri"/>
                          <a:cs typeface="Segoe UI"/>
                        </a:rPr>
                        <a:t>To understand how writers show characters’ feelings instead of telling them.</a:t>
                      </a:r>
                      <a:endParaRPr lang="en-US" sz="1050" b="1" i="0" u="none" strike="noStrike" noProof="0">
                        <a:solidFill>
                          <a:srgbClr val="000000"/>
                        </a:solidFill>
                        <a:effectLst/>
                        <a:latin typeface="Calibri"/>
                        <a:ea typeface="Calibri"/>
                        <a:cs typeface="Calibri"/>
                      </a:endParaRPr>
                    </a:p>
                    <a:p>
                      <a:pPr lvl="0" algn="l">
                        <a:buNone/>
                      </a:pPr>
                      <a:r>
                        <a:rPr lang="en-GB" sz="1050" b="1" i="0" u="none" strike="noStrike" noProof="0">
                          <a:solidFill>
                            <a:srgbClr val="000000"/>
                          </a:solidFill>
                          <a:effectLst/>
                          <a:latin typeface="Calibri"/>
                          <a:ea typeface="Calibri"/>
                          <a:cs typeface="Calibri"/>
                        </a:rPr>
                        <a:t>Achieving (keeping up): </a:t>
                      </a:r>
                      <a:r>
                        <a:rPr lang="en-GB" sz="1050" b="0" i="0" u="none" strike="noStrike" noProof="0">
                          <a:solidFill>
                            <a:srgbClr val="000000"/>
                          </a:solidFill>
                          <a:effectLst/>
                          <a:latin typeface="Segoe UI"/>
                          <a:ea typeface="Calibri"/>
                          <a:cs typeface="Segoe UI"/>
                        </a:rPr>
                        <a:t>To understand how writers use “show, don’t tell” to present characters’ emotions.</a:t>
                      </a:r>
                      <a:endParaRPr lang="en-US" sz="1050" b="0" i="0" u="none" strike="noStrike" noProof="0">
                        <a:solidFill>
                          <a:srgbClr val="000000"/>
                        </a:solidFill>
                        <a:effectLst/>
                        <a:latin typeface="Calibri"/>
                        <a:ea typeface="Calibri"/>
                        <a:cs typeface="Calibri"/>
                      </a:endParaRPr>
                    </a:p>
                    <a:p>
                      <a:pPr lvl="0" algn="l">
                        <a:buNone/>
                      </a:pPr>
                      <a:r>
                        <a:rPr lang="en-GB" sz="1050" b="1" i="0" u="none" strike="noStrike" noProof="0">
                          <a:solidFill>
                            <a:srgbClr val="000000"/>
                          </a:solidFill>
                          <a:effectLst/>
                          <a:latin typeface="Calibri"/>
                          <a:ea typeface="Calibri"/>
                          <a:cs typeface="Calibri"/>
                        </a:rPr>
                        <a:t>Excelling (going beyond): </a:t>
                      </a:r>
                      <a:r>
                        <a:rPr lang="en-GB" sz="1050" b="0" i="0" u="none" strike="noStrike" noProof="0">
                          <a:solidFill>
                            <a:srgbClr val="000000"/>
                          </a:solidFill>
                          <a:effectLst/>
                          <a:latin typeface="Segoe UI"/>
                          <a:ea typeface="Calibri"/>
                          <a:cs typeface="Segoe UI"/>
                        </a:rPr>
                        <a:t>To analyse how writers employ “show, don’t tell” techniques to convey characters’ emotions effectively.</a:t>
                      </a:r>
                      <a:endParaRPr lang="en-GB" sz="1050" b="0" i="0" u="none" strike="noStrike">
                        <a:solidFill>
                          <a:srgbClr val="000000"/>
                        </a:solidFill>
                        <a:effectLst/>
                        <a:latin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100" b="0" i="0" u="none" strike="noStrike">
                          <a:solidFill>
                            <a:srgbClr val="000000"/>
                          </a:solidFill>
                          <a:effectLst/>
                          <a:latin typeface="Calibri"/>
                        </a:rPr>
                        <a:t>Creative Writing: Write a story about a shocking moment in someone’s life using only “show not tell”. </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7403369"/>
                  </a:ext>
                </a:extLst>
              </a:tr>
              <a:tr h="742512">
                <a:tc>
                  <a:txBody>
                    <a:bodyPr/>
                    <a:lstStyle/>
                    <a:p>
                      <a:pPr algn="ctr"/>
                      <a:r>
                        <a:rPr lang="en-GB">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50" b="1" i="0" u="none" strike="noStrike" noProof="0">
                          <a:solidFill>
                            <a:srgbClr val="000000"/>
                          </a:solidFill>
                          <a:effectLst/>
                          <a:latin typeface="Calibri"/>
                          <a:ea typeface="Calibri"/>
                          <a:cs typeface="Calibri"/>
                        </a:rPr>
                        <a:t>Emerging (catching up): </a:t>
                      </a:r>
                      <a:r>
                        <a:rPr lang="en-GB" sz="1050" b="0" i="0" u="none" strike="noStrike" noProof="0">
                          <a:solidFill>
                            <a:srgbClr val="000000"/>
                          </a:solidFill>
                          <a:effectLst/>
                          <a:latin typeface="Segoe UI"/>
                          <a:ea typeface="Calibri"/>
                          <a:cs typeface="Segoe UI"/>
                        </a:rPr>
                        <a:t>To understand defence mechanisms and how they appear in the novel.</a:t>
                      </a:r>
                      <a:endParaRPr lang="en-US" sz="1050" b="0" i="0" u="none" strike="noStrike" noProof="0">
                        <a:solidFill>
                          <a:srgbClr val="000000"/>
                        </a:solidFill>
                        <a:effectLst/>
                        <a:latin typeface="Calibri"/>
                        <a:ea typeface="Calibri"/>
                        <a:cs typeface="Calibri"/>
                      </a:endParaRPr>
                    </a:p>
                    <a:p>
                      <a:pPr lvl="0" algn="l">
                        <a:buNone/>
                      </a:pPr>
                      <a:r>
                        <a:rPr lang="en-GB" sz="1050" b="1" i="0" u="none" strike="noStrike" noProof="0">
                          <a:solidFill>
                            <a:srgbClr val="000000"/>
                          </a:solidFill>
                          <a:effectLst/>
                          <a:latin typeface="Calibri"/>
                          <a:ea typeface="Calibri"/>
                          <a:cs typeface="Calibri"/>
                        </a:rPr>
                        <a:t>Achieving (keeping up): </a:t>
                      </a:r>
                      <a:r>
                        <a:rPr lang="en-GB" sz="1050" b="0" i="0" u="none" strike="noStrike" noProof="0">
                          <a:solidFill>
                            <a:srgbClr val="000000"/>
                          </a:solidFill>
                          <a:effectLst/>
                          <a:latin typeface="Segoe UI"/>
                          <a:ea typeface="Calibri"/>
                          <a:cs typeface="Segoe UI"/>
                        </a:rPr>
                        <a:t>To understand the context of defence mechanisms and how they are shown in the novel.</a:t>
                      </a:r>
                      <a:endParaRPr lang="en-US" sz="1050" b="0" i="0" u="none" strike="noStrike" noProof="0">
                        <a:solidFill>
                          <a:srgbClr val="000000"/>
                        </a:solidFill>
                        <a:effectLst/>
                        <a:latin typeface="Calibri"/>
                        <a:ea typeface="Calibri"/>
                        <a:cs typeface="Calibri"/>
                      </a:endParaRPr>
                    </a:p>
                    <a:p>
                      <a:pPr lvl="0" algn="l">
                        <a:buNone/>
                      </a:pPr>
                      <a:r>
                        <a:rPr lang="en-GB" sz="1050" b="1" i="0" u="none" strike="noStrike" noProof="0">
                          <a:solidFill>
                            <a:srgbClr val="000000"/>
                          </a:solidFill>
                          <a:effectLst/>
                          <a:latin typeface="Calibri"/>
                          <a:ea typeface="Calibri"/>
                          <a:cs typeface="Calibri"/>
                        </a:rPr>
                        <a:t>Excelling (going beyond): </a:t>
                      </a:r>
                      <a:r>
                        <a:rPr lang="en-GB" sz="1050" b="0" i="0" u="none" strike="noStrike" noProof="0">
                          <a:solidFill>
                            <a:srgbClr val="000000"/>
                          </a:solidFill>
                          <a:effectLst/>
                          <a:latin typeface="Segoe UI"/>
                          <a:ea typeface="Calibri"/>
                          <a:cs typeface="Segoe UI"/>
                        </a:rPr>
                        <a:t>To develop a deeper understanding of the context in which defence mechanisms operate and the ways in which they are represented throughout the novel.</a:t>
                      </a:r>
                      <a:endParaRPr lang="en-GB" sz="1050" b="0" i="0" u="none" strike="noStrike">
                        <a:solidFill>
                          <a:srgbClr val="000000"/>
                        </a:solidFill>
                        <a:effectLst/>
                        <a:latin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100" b="0" i="0" u="none" strike="noStrike">
                          <a:solidFill>
                            <a:srgbClr val="000000"/>
                          </a:solidFill>
                          <a:effectLst/>
                          <a:latin typeface="Calibri" panose="020F0502020204030204" pitchFamily="34" charset="0"/>
                        </a:rPr>
                        <a:t>Big Write: How does the writer of A Monster Calls portray the complexity of Conor’s emotions?</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7274203"/>
                  </a:ext>
                </a:extLst>
              </a:tr>
              <a:tr h="1035996">
                <a:tc>
                  <a:txBody>
                    <a:bodyPr/>
                    <a:lstStyle/>
                    <a:p>
                      <a:pPr algn="ctr"/>
                      <a:r>
                        <a:rPr lang="en-GB">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100" b="0" i="0" u="none" strike="noStrike">
                          <a:solidFill>
                            <a:srgbClr val="000000"/>
                          </a:solidFill>
                          <a:effectLst/>
                          <a:latin typeface="Calibri"/>
                        </a:rPr>
                        <a:t>To understand the skills required for AP2. </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100" b="0" i="0" u="none" strike="noStrike">
                          <a:solidFill>
                            <a:srgbClr val="000000"/>
                          </a:solidFill>
                          <a:effectLst/>
                          <a:latin typeface="Calibri" panose="020F0502020204030204" pitchFamily="34" charset="0"/>
                        </a:rPr>
                        <a:t>Task: Annotate and close read an extract from A Monster Calls.</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04642"/>
                  </a:ext>
                </a:extLst>
              </a:tr>
              <a:tr h="1035996">
                <a:tc>
                  <a:txBody>
                    <a:bodyPr/>
                    <a:lstStyle/>
                    <a:p>
                      <a:pPr algn="ctr"/>
                      <a:r>
                        <a:rPr lang="en-GB">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100" b="0" i="0" u="none" strike="noStrike">
                          <a:solidFill>
                            <a:srgbClr val="000000"/>
                          </a:solidFill>
                          <a:effectLst/>
                          <a:latin typeface="Calibri"/>
                        </a:rPr>
                        <a:t>To understand how to write an essay for AP2. </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100" b="0" i="0" u="none" strike="noStrike">
                          <a:solidFill>
                            <a:srgbClr val="000000"/>
                          </a:solidFill>
                          <a:effectLst/>
                          <a:latin typeface="Calibri" panose="020F0502020204030204" pitchFamily="34" charset="0"/>
                        </a:rPr>
                        <a:t>Big Write: How is Conor’s relationship with his mother presented in this extract?</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6820331"/>
                  </a:ext>
                </a:extLst>
              </a:tr>
            </a:tbl>
          </a:graphicData>
        </a:graphic>
      </p:graphicFrame>
      <p:sp>
        <p:nvSpPr>
          <p:cNvPr id="5" name="Rectangle: Rounded Corners 4">
            <a:extLst>
              <a:ext uri="{FF2B5EF4-FFF2-40B4-BE49-F238E27FC236}">
                <a16:creationId xmlns:a16="http://schemas.microsoft.com/office/drawing/2014/main" id="{19B8ABD5-75B7-4F82-BF17-FA6842E90CBD}"/>
              </a:ext>
            </a:extLst>
          </p:cNvPr>
          <p:cNvSpPr/>
          <p:nvPr/>
        </p:nvSpPr>
        <p:spPr>
          <a:xfrm>
            <a:off x="92597" y="92597"/>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32680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6AD920ED-5C76-4BDB-9865-3A72610244B4}"/>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Road Map PNG Transparent Images Free Download | Vector Files | Pngtree">
            <a:extLst>
              <a:ext uri="{FF2B5EF4-FFF2-40B4-BE49-F238E27FC236}">
                <a16:creationId xmlns:a16="http://schemas.microsoft.com/office/drawing/2014/main" id="{0D3DBC6A-048C-49AD-B5C8-391EF6C424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9" t="5947" r="1"/>
          <a:stretch/>
        </p:blipFill>
        <p:spPr bwMode="auto">
          <a:xfrm rot="18816226" flipH="1">
            <a:off x="-29567" y="830673"/>
            <a:ext cx="7183554" cy="7677804"/>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E59CDF31-F7C7-403C-88C7-F3FB93071D4A}"/>
              </a:ext>
            </a:extLst>
          </p:cNvPr>
          <p:cNvSpPr/>
          <p:nvPr/>
        </p:nvSpPr>
        <p:spPr>
          <a:xfrm>
            <a:off x="3041378" y="8666690"/>
            <a:ext cx="284744" cy="284744"/>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53" name="Straight Arrow Connector 52">
            <a:extLst>
              <a:ext uri="{FF2B5EF4-FFF2-40B4-BE49-F238E27FC236}">
                <a16:creationId xmlns:a16="http://schemas.microsoft.com/office/drawing/2014/main" id="{4DAFD0F7-7806-43A4-B3F7-A33E78A8CBEE}"/>
              </a:ext>
            </a:extLst>
          </p:cNvPr>
          <p:cNvCxnSpPr>
            <a:cxnSpLocks/>
          </p:cNvCxnSpPr>
          <p:nvPr/>
        </p:nvCxnSpPr>
        <p:spPr>
          <a:xfrm flipH="1" flipV="1">
            <a:off x="3426106" y="8549692"/>
            <a:ext cx="284744" cy="372369"/>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1904E734-17B7-4F66-90E1-9F78A6A05781}"/>
              </a:ext>
            </a:extLst>
          </p:cNvPr>
          <p:cNvCxnSpPr>
            <a:cxnSpLocks/>
          </p:cNvCxnSpPr>
          <p:nvPr/>
        </p:nvCxnSpPr>
        <p:spPr>
          <a:xfrm flipV="1">
            <a:off x="3405026" y="7224810"/>
            <a:ext cx="314370" cy="455714"/>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3BEA3D53-6ED0-4EF6-BF32-16497B2AD484}"/>
              </a:ext>
            </a:extLst>
          </p:cNvPr>
          <p:cNvCxnSpPr>
            <a:cxnSpLocks/>
          </p:cNvCxnSpPr>
          <p:nvPr/>
        </p:nvCxnSpPr>
        <p:spPr>
          <a:xfrm flipV="1">
            <a:off x="4700454" y="5629420"/>
            <a:ext cx="50547" cy="556941"/>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8C2D247A-30E0-4F4E-98B7-573DC5874A5E}"/>
              </a:ext>
            </a:extLst>
          </p:cNvPr>
          <p:cNvCxnSpPr>
            <a:cxnSpLocks/>
          </p:cNvCxnSpPr>
          <p:nvPr/>
        </p:nvCxnSpPr>
        <p:spPr>
          <a:xfrm flipH="1">
            <a:off x="3431575" y="4892986"/>
            <a:ext cx="389248" cy="362189"/>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A027A10C-EE49-4D0D-B06A-7C2C58D3564E}"/>
              </a:ext>
            </a:extLst>
          </p:cNvPr>
          <p:cNvCxnSpPr>
            <a:cxnSpLocks/>
          </p:cNvCxnSpPr>
          <p:nvPr/>
        </p:nvCxnSpPr>
        <p:spPr>
          <a:xfrm flipH="1" flipV="1">
            <a:off x="1935231" y="5116121"/>
            <a:ext cx="284744" cy="372369"/>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702E5C72-64E1-4031-95B2-0C50280B9CB3}"/>
              </a:ext>
            </a:extLst>
          </p:cNvPr>
          <p:cNvCxnSpPr>
            <a:cxnSpLocks/>
          </p:cNvCxnSpPr>
          <p:nvPr/>
        </p:nvCxnSpPr>
        <p:spPr>
          <a:xfrm flipV="1">
            <a:off x="1650491" y="3743506"/>
            <a:ext cx="161623" cy="481493"/>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964B9888-A3DD-413E-BCAC-A523D8C78578}"/>
              </a:ext>
            </a:extLst>
          </p:cNvPr>
          <p:cNvCxnSpPr>
            <a:cxnSpLocks/>
          </p:cNvCxnSpPr>
          <p:nvPr/>
        </p:nvCxnSpPr>
        <p:spPr>
          <a:xfrm>
            <a:off x="2619884" y="3260343"/>
            <a:ext cx="483585" cy="117813"/>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1313F499-2EC4-46C0-B00F-A8A8731EF980}"/>
              </a:ext>
            </a:extLst>
          </p:cNvPr>
          <p:cNvCxnSpPr>
            <a:cxnSpLocks/>
          </p:cNvCxnSpPr>
          <p:nvPr/>
        </p:nvCxnSpPr>
        <p:spPr>
          <a:xfrm flipV="1">
            <a:off x="4617882" y="3166812"/>
            <a:ext cx="268391" cy="424585"/>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65E22664-2C98-449E-8796-8F1E12AD5A97}"/>
              </a:ext>
            </a:extLst>
          </p:cNvPr>
          <p:cNvCxnSpPr>
            <a:cxnSpLocks/>
          </p:cNvCxnSpPr>
          <p:nvPr/>
        </p:nvCxnSpPr>
        <p:spPr>
          <a:xfrm flipH="1" flipV="1">
            <a:off x="4504989" y="1861361"/>
            <a:ext cx="284744" cy="372369"/>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4BDBFC18-D7BB-46C7-B100-9CEEF1864AE8}"/>
              </a:ext>
            </a:extLst>
          </p:cNvPr>
          <p:cNvCxnSpPr>
            <a:cxnSpLocks/>
          </p:cNvCxnSpPr>
          <p:nvPr/>
        </p:nvCxnSpPr>
        <p:spPr>
          <a:xfrm flipH="1" flipV="1">
            <a:off x="2491158" y="1994896"/>
            <a:ext cx="411341" cy="233299"/>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F5592407-1638-494A-A846-B2D4D9E469DF}"/>
              </a:ext>
            </a:extLst>
          </p:cNvPr>
          <p:cNvCxnSpPr>
            <a:cxnSpLocks/>
          </p:cNvCxnSpPr>
          <p:nvPr/>
        </p:nvCxnSpPr>
        <p:spPr>
          <a:xfrm flipV="1">
            <a:off x="2380799" y="599754"/>
            <a:ext cx="322402" cy="396229"/>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CBCFDE0-6A0A-4064-9145-0850308F1C99}"/>
              </a:ext>
            </a:extLst>
          </p:cNvPr>
          <p:cNvSpPr txBox="1"/>
          <p:nvPr/>
        </p:nvSpPr>
        <p:spPr>
          <a:xfrm>
            <a:off x="4455753" y="165521"/>
            <a:ext cx="2314591" cy="892552"/>
          </a:xfrm>
          <a:prstGeom prst="rect">
            <a:avLst/>
          </a:prstGeom>
          <a:noFill/>
          <a:ln>
            <a:noFill/>
          </a:ln>
        </p:spPr>
        <p:txBody>
          <a:bodyPr wrap="square" rtlCol="0">
            <a:spAutoFit/>
          </a:bodyPr>
          <a:lstStyle/>
          <a:p>
            <a:pPr algn="ctr"/>
            <a:r>
              <a:rPr lang="en-GB" sz="3200" b="1">
                <a:latin typeface="Arial" panose="020B0604020202020204" pitchFamily="34" charset="0"/>
                <a:cs typeface="Arial" panose="020B0604020202020204" pitchFamily="34" charset="0"/>
              </a:rPr>
              <a:t>Y8 English</a:t>
            </a:r>
          </a:p>
          <a:p>
            <a:pPr algn="ctr"/>
            <a:r>
              <a:rPr lang="en-GB" sz="2000" b="1">
                <a:solidFill>
                  <a:srgbClr val="0070C0"/>
                </a:solidFill>
                <a:latin typeface="Arial" panose="020B0604020202020204" pitchFamily="34" charset="0"/>
                <a:cs typeface="Arial" panose="020B0604020202020204" pitchFamily="34" charset="0"/>
              </a:rPr>
              <a:t>Shifting Societies</a:t>
            </a:r>
          </a:p>
        </p:txBody>
      </p:sp>
      <p:pic>
        <p:nvPicPr>
          <p:cNvPr id="61" name="Picture 5" descr="A picture containing logo&#10;&#10;Description automatically generated">
            <a:extLst>
              <a:ext uri="{FF2B5EF4-FFF2-40B4-BE49-F238E27FC236}">
                <a16:creationId xmlns:a16="http://schemas.microsoft.com/office/drawing/2014/main" id="{C3884961-4A4E-4FE7-A31D-EBA71FAA461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335624" y="8667789"/>
            <a:ext cx="1361478" cy="347764"/>
          </a:xfrm>
          <a:prstGeom prst="rect">
            <a:avLst/>
          </a:prstGeom>
        </p:spPr>
      </p:pic>
      <p:sp>
        <p:nvSpPr>
          <p:cNvPr id="64" name="Oval 63">
            <a:extLst>
              <a:ext uri="{FF2B5EF4-FFF2-40B4-BE49-F238E27FC236}">
                <a16:creationId xmlns:a16="http://schemas.microsoft.com/office/drawing/2014/main" id="{04233C9F-78B3-48A4-91C6-AE7310C5A54E}"/>
              </a:ext>
            </a:extLst>
          </p:cNvPr>
          <p:cNvSpPr/>
          <p:nvPr/>
        </p:nvSpPr>
        <p:spPr>
          <a:xfrm>
            <a:off x="3594525" y="8027838"/>
            <a:ext cx="284744" cy="284744"/>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7" name="Oval 66">
            <a:extLst>
              <a:ext uri="{FF2B5EF4-FFF2-40B4-BE49-F238E27FC236}">
                <a16:creationId xmlns:a16="http://schemas.microsoft.com/office/drawing/2014/main" id="{844C5E13-AA72-4A79-8E06-9E1298AEC31E}"/>
              </a:ext>
            </a:extLst>
          </p:cNvPr>
          <p:cNvSpPr/>
          <p:nvPr/>
        </p:nvSpPr>
        <p:spPr>
          <a:xfrm>
            <a:off x="3065264" y="7355602"/>
            <a:ext cx="284744" cy="284744"/>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0" name="Oval 69">
            <a:extLst>
              <a:ext uri="{FF2B5EF4-FFF2-40B4-BE49-F238E27FC236}">
                <a16:creationId xmlns:a16="http://schemas.microsoft.com/office/drawing/2014/main" id="{758B1CF9-1A53-4A4A-834C-B1401213C76C}"/>
              </a:ext>
            </a:extLst>
          </p:cNvPr>
          <p:cNvSpPr/>
          <p:nvPr/>
        </p:nvSpPr>
        <p:spPr>
          <a:xfrm>
            <a:off x="4345471" y="6811109"/>
            <a:ext cx="284744" cy="284744"/>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1" name="Oval 70">
            <a:extLst>
              <a:ext uri="{FF2B5EF4-FFF2-40B4-BE49-F238E27FC236}">
                <a16:creationId xmlns:a16="http://schemas.microsoft.com/office/drawing/2014/main" id="{C2B8AC38-0E29-4B8F-B536-01897AB51876}"/>
              </a:ext>
            </a:extLst>
          </p:cNvPr>
          <p:cNvSpPr/>
          <p:nvPr/>
        </p:nvSpPr>
        <p:spPr>
          <a:xfrm>
            <a:off x="4435054" y="4718222"/>
            <a:ext cx="284744" cy="28474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7" name="Oval 76">
            <a:extLst>
              <a:ext uri="{FF2B5EF4-FFF2-40B4-BE49-F238E27FC236}">
                <a16:creationId xmlns:a16="http://schemas.microsoft.com/office/drawing/2014/main" id="{2FF64C37-7ECC-4D7F-BDAD-94CF867D3BBF}"/>
              </a:ext>
            </a:extLst>
          </p:cNvPr>
          <p:cNvSpPr/>
          <p:nvPr/>
        </p:nvSpPr>
        <p:spPr>
          <a:xfrm>
            <a:off x="2197840" y="5708815"/>
            <a:ext cx="284744" cy="28474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8" name="Oval 77">
            <a:extLst>
              <a:ext uri="{FF2B5EF4-FFF2-40B4-BE49-F238E27FC236}">
                <a16:creationId xmlns:a16="http://schemas.microsoft.com/office/drawing/2014/main" id="{5972FF2D-A4E0-4416-98B3-17F83B300764}"/>
              </a:ext>
            </a:extLst>
          </p:cNvPr>
          <p:cNvSpPr/>
          <p:nvPr/>
        </p:nvSpPr>
        <p:spPr>
          <a:xfrm>
            <a:off x="2380799" y="2932499"/>
            <a:ext cx="284744" cy="28474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a:solidFill>
                <a:schemeClr val="tx1"/>
              </a:solidFill>
            </a:endParaRPr>
          </a:p>
        </p:txBody>
      </p:sp>
      <p:sp>
        <p:nvSpPr>
          <p:cNvPr id="94" name="Oval 93">
            <a:extLst>
              <a:ext uri="{FF2B5EF4-FFF2-40B4-BE49-F238E27FC236}">
                <a16:creationId xmlns:a16="http://schemas.microsoft.com/office/drawing/2014/main" id="{C57313D2-40BB-4223-AA41-5AEA420E0F44}"/>
              </a:ext>
            </a:extLst>
          </p:cNvPr>
          <p:cNvSpPr/>
          <p:nvPr/>
        </p:nvSpPr>
        <p:spPr>
          <a:xfrm>
            <a:off x="1913096" y="1635010"/>
            <a:ext cx="284744" cy="284744"/>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Oval 94">
            <a:extLst>
              <a:ext uri="{FF2B5EF4-FFF2-40B4-BE49-F238E27FC236}">
                <a16:creationId xmlns:a16="http://schemas.microsoft.com/office/drawing/2014/main" id="{626BF588-51BF-4E7A-8BD8-8E0E6B8F2CD7}"/>
              </a:ext>
            </a:extLst>
          </p:cNvPr>
          <p:cNvSpPr/>
          <p:nvPr/>
        </p:nvSpPr>
        <p:spPr>
          <a:xfrm>
            <a:off x="2055468" y="513124"/>
            <a:ext cx="284744" cy="284744"/>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TextBox 59">
            <a:extLst>
              <a:ext uri="{FF2B5EF4-FFF2-40B4-BE49-F238E27FC236}">
                <a16:creationId xmlns:a16="http://schemas.microsoft.com/office/drawing/2014/main" id="{74BF2B91-126C-4DB5-9736-2A47975E18CE}"/>
              </a:ext>
            </a:extLst>
          </p:cNvPr>
          <p:cNvSpPr txBox="1"/>
          <p:nvPr/>
        </p:nvSpPr>
        <p:spPr>
          <a:xfrm>
            <a:off x="409502" y="8351981"/>
            <a:ext cx="2643627" cy="707886"/>
          </a:xfrm>
          <a:prstGeom prst="rect">
            <a:avLst/>
          </a:prstGeom>
          <a:noFill/>
        </p:spPr>
        <p:txBody>
          <a:bodyPr wrap="square" lIns="91440" tIns="45720" rIns="91440" bIns="45720" rtlCol="0" anchor="t">
            <a:spAutoFit/>
          </a:bodyPr>
          <a:lstStyle/>
          <a:p>
            <a:pPr algn="ctr"/>
            <a:r>
              <a:rPr lang="en-GB" sz="1000" b="1" u="sng">
                <a:solidFill>
                  <a:srgbClr val="FFC000"/>
                </a:solidFill>
              </a:rPr>
              <a:t>Introduction to Elizabethan Britain</a:t>
            </a:r>
          </a:p>
          <a:p>
            <a:pPr algn="ctr"/>
            <a:r>
              <a:rPr lang="en-GB" sz="1000"/>
              <a:t>The context of Elizabethan society and why it was written about relevant to the play Much Ado About Nothing.</a:t>
            </a:r>
            <a:endParaRPr lang="en-GB" sz="1000" b="1" u="sng">
              <a:solidFill>
                <a:srgbClr val="FFC000"/>
              </a:solidFill>
            </a:endParaRPr>
          </a:p>
        </p:txBody>
      </p:sp>
      <p:sp>
        <p:nvSpPr>
          <p:cNvPr id="83" name="TextBox 82">
            <a:extLst>
              <a:ext uri="{FF2B5EF4-FFF2-40B4-BE49-F238E27FC236}">
                <a16:creationId xmlns:a16="http://schemas.microsoft.com/office/drawing/2014/main" id="{30520DDE-176B-47E4-AF9B-DE8028B9B3BB}"/>
              </a:ext>
            </a:extLst>
          </p:cNvPr>
          <p:cNvSpPr txBox="1"/>
          <p:nvPr/>
        </p:nvSpPr>
        <p:spPr>
          <a:xfrm>
            <a:off x="337136" y="7208668"/>
            <a:ext cx="2643626" cy="861774"/>
          </a:xfrm>
          <a:prstGeom prst="rect">
            <a:avLst/>
          </a:prstGeom>
          <a:noFill/>
        </p:spPr>
        <p:txBody>
          <a:bodyPr wrap="square" rtlCol="0">
            <a:spAutoFit/>
          </a:bodyPr>
          <a:lstStyle/>
          <a:p>
            <a:pPr algn="ctr"/>
            <a:r>
              <a:rPr lang="en-GB" sz="1000" b="1" u="sng">
                <a:solidFill>
                  <a:srgbClr val="FFC000"/>
                </a:solidFill>
              </a:rPr>
              <a:t>How are characters represented in stories?</a:t>
            </a:r>
          </a:p>
          <a:p>
            <a:pPr algn="ctr"/>
            <a:r>
              <a:rPr lang="en-GB" sz="1000"/>
              <a:t>How do characters respond to changing societies? What are the tensions in society at the time? Introduce core concepts of poverty and racism.</a:t>
            </a:r>
          </a:p>
        </p:txBody>
      </p:sp>
      <p:sp>
        <p:nvSpPr>
          <p:cNvPr id="84" name="TextBox 83">
            <a:extLst>
              <a:ext uri="{FF2B5EF4-FFF2-40B4-BE49-F238E27FC236}">
                <a16:creationId xmlns:a16="http://schemas.microsoft.com/office/drawing/2014/main" id="{B0BAA445-E7BE-4B0F-9626-988F401A444D}"/>
              </a:ext>
            </a:extLst>
          </p:cNvPr>
          <p:cNvSpPr txBox="1"/>
          <p:nvPr/>
        </p:nvSpPr>
        <p:spPr>
          <a:xfrm>
            <a:off x="3970169" y="7789460"/>
            <a:ext cx="2605884" cy="1015663"/>
          </a:xfrm>
          <a:prstGeom prst="rect">
            <a:avLst/>
          </a:prstGeom>
          <a:noFill/>
        </p:spPr>
        <p:txBody>
          <a:bodyPr wrap="square" rtlCol="0">
            <a:spAutoFit/>
          </a:bodyPr>
          <a:lstStyle/>
          <a:p>
            <a:pPr algn="ctr"/>
            <a:r>
              <a:rPr lang="en-GB" sz="1000" b="1" u="sng">
                <a:solidFill>
                  <a:srgbClr val="FFC000"/>
                </a:solidFill>
              </a:rPr>
              <a:t>What is The Dark Lady?</a:t>
            </a:r>
          </a:p>
          <a:p>
            <a:pPr algn="ctr"/>
            <a:r>
              <a:rPr lang="en-GB" sz="1000"/>
              <a:t>Introduce Akala as a social activist and writer, the themes he explores and why. How this links to modern Britain and the issues still being relevant. </a:t>
            </a:r>
          </a:p>
          <a:p>
            <a:pPr algn="ctr"/>
            <a:endParaRPr lang="en-GB" sz="1000" b="1" u="sng">
              <a:solidFill>
                <a:srgbClr val="FFC000"/>
              </a:solidFill>
            </a:endParaRPr>
          </a:p>
        </p:txBody>
      </p:sp>
      <p:sp>
        <p:nvSpPr>
          <p:cNvPr id="109" name="TextBox 108">
            <a:extLst>
              <a:ext uri="{FF2B5EF4-FFF2-40B4-BE49-F238E27FC236}">
                <a16:creationId xmlns:a16="http://schemas.microsoft.com/office/drawing/2014/main" id="{A07941A4-B1E2-455C-99AD-EECD0B2DABFB}"/>
              </a:ext>
            </a:extLst>
          </p:cNvPr>
          <p:cNvSpPr txBox="1"/>
          <p:nvPr/>
        </p:nvSpPr>
        <p:spPr>
          <a:xfrm>
            <a:off x="4633252" y="6812815"/>
            <a:ext cx="2148822" cy="707886"/>
          </a:xfrm>
          <a:prstGeom prst="rect">
            <a:avLst/>
          </a:prstGeom>
          <a:noFill/>
        </p:spPr>
        <p:txBody>
          <a:bodyPr wrap="square" rtlCol="0">
            <a:spAutoFit/>
          </a:bodyPr>
          <a:lstStyle/>
          <a:p>
            <a:pPr algn="ctr"/>
            <a:r>
              <a:rPr lang="en-GB" sz="1000" b="1" u="sng">
                <a:solidFill>
                  <a:srgbClr val="FFC000"/>
                </a:solidFill>
              </a:rPr>
              <a:t>Conflict and Characters</a:t>
            </a:r>
          </a:p>
          <a:p>
            <a:pPr algn="ctr"/>
            <a:r>
              <a:rPr lang="en-GB" sz="1000"/>
              <a:t>How characters respond to the issues that face them and how inner conflict is shown. </a:t>
            </a:r>
          </a:p>
        </p:txBody>
      </p:sp>
      <p:sp>
        <p:nvSpPr>
          <p:cNvPr id="117" name="TextBox 116">
            <a:extLst>
              <a:ext uri="{FF2B5EF4-FFF2-40B4-BE49-F238E27FC236}">
                <a16:creationId xmlns:a16="http://schemas.microsoft.com/office/drawing/2014/main" id="{2B130B39-6CED-4873-81F1-2BFBB6892BCC}"/>
              </a:ext>
            </a:extLst>
          </p:cNvPr>
          <p:cNvSpPr txBox="1"/>
          <p:nvPr/>
        </p:nvSpPr>
        <p:spPr>
          <a:xfrm>
            <a:off x="260416" y="1496975"/>
            <a:ext cx="1769608" cy="861774"/>
          </a:xfrm>
          <a:prstGeom prst="rect">
            <a:avLst/>
          </a:prstGeom>
          <a:noFill/>
        </p:spPr>
        <p:txBody>
          <a:bodyPr wrap="square" rtlCol="0">
            <a:spAutoFit/>
          </a:bodyPr>
          <a:lstStyle/>
          <a:p>
            <a:pPr algn="ctr"/>
            <a:r>
              <a:rPr lang="en-GB" sz="1000" b="1" u="sng">
                <a:solidFill>
                  <a:srgbClr val="7030A0"/>
                </a:solidFill>
              </a:rPr>
              <a:t>Animal Farm</a:t>
            </a:r>
          </a:p>
          <a:p>
            <a:pPr algn="ctr"/>
            <a:r>
              <a:rPr lang="en-GB" sz="1000"/>
              <a:t>Social context and changing society in the early 20</a:t>
            </a:r>
            <a:r>
              <a:rPr lang="en-GB" sz="1000" baseline="30000"/>
              <a:t>th</a:t>
            </a:r>
            <a:r>
              <a:rPr lang="en-GB" sz="1000"/>
              <a:t> Century</a:t>
            </a:r>
          </a:p>
          <a:p>
            <a:pPr algn="ctr"/>
            <a:endParaRPr lang="en-GB" sz="1000"/>
          </a:p>
        </p:txBody>
      </p:sp>
      <p:sp>
        <p:nvSpPr>
          <p:cNvPr id="118" name="TextBox 117">
            <a:extLst>
              <a:ext uri="{FF2B5EF4-FFF2-40B4-BE49-F238E27FC236}">
                <a16:creationId xmlns:a16="http://schemas.microsoft.com/office/drawing/2014/main" id="{86F3106E-EC37-4AF2-A3F3-3EC7CF096ECF}"/>
              </a:ext>
            </a:extLst>
          </p:cNvPr>
          <p:cNvSpPr txBox="1"/>
          <p:nvPr/>
        </p:nvSpPr>
        <p:spPr>
          <a:xfrm>
            <a:off x="184426" y="322755"/>
            <a:ext cx="1909288" cy="861774"/>
          </a:xfrm>
          <a:prstGeom prst="rect">
            <a:avLst/>
          </a:prstGeom>
          <a:noFill/>
        </p:spPr>
        <p:txBody>
          <a:bodyPr wrap="square" rtlCol="0">
            <a:spAutoFit/>
          </a:bodyPr>
          <a:lstStyle/>
          <a:p>
            <a:pPr algn="ctr"/>
            <a:r>
              <a:rPr lang="en-GB" sz="1000" b="1" u="sng">
                <a:solidFill>
                  <a:srgbClr val="7030A0"/>
                </a:solidFill>
              </a:rPr>
              <a:t>Allegory in Literature</a:t>
            </a:r>
          </a:p>
          <a:p>
            <a:pPr algn="ctr"/>
            <a:r>
              <a:rPr lang="en-GB" sz="1000"/>
              <a:t>Why has Orwell told the story of Animal Farm, what are the lessons about changing societies?</a:t>
            </a:r>
          </a:p>
        </p:txBody>
      </p:sp>
      <p:sp>
        <p:nvSpPr>
          <p:cNvPr id="58" name="TextBox 57">
            <a:extLst>
              <a:ext uri="{FF2B5EF4-FFF2-40B4-BE49-F238E27FC236}">
                <a16:creationId xmlns:a16="http://schemas.microsoft.com/office/drawing/2014/main" id="{129F1E41-D5A8-43A3-B8FC-C9ED283C131A}"/>
              </a:ext>
            </a:extLst>
          </p:cNvPr>
          <p:cNvSpPr txBox="1"/>
          <p:nvPr/>
        </p:nvSpPr>
        <p:spPr>
          <a:xfrm>
            <a:off x="-7260" y="3782008"/>
            <a:ext cx="1459701" cy="1169551"/>
          </a:xfrm>
          <a:prstGeom prst="rect">
            <a:avLst/>
          </a:prstGeom>
          <a:noFill/>
        </p:spPr>
        <p:txBody>
          <a:bodyPr wrap="square" rtlCol="0">
            <a:spAutoFit/>
          </a:bodyPr>
          <a:lstStyle/>
          <a:p>
            <a:pPr algn="ctr"/>
            <a:r>
              <a:rPr lang="en-GB" sz="1000" b="1" u="sng">
                <a:solidFill>
                  <a:srgbClr val="00B0F0"/>
                </a:solidFill>
              </a:rPr>
              <a:t>Key themes in Victorian Literature: Childhood</a:t>
            </a:r>
          </a:p>
          <a:p>
            <a:pPr algn="ctr"/>
            <a:r>
              <a:rPr lang="en-GB" sz="1000"/>
              <a:t>How did society perceive children, how do Charles Dickens and George Eliot depict children in literature?</a:t>
            </a:r>
          </a:p>
        </p:txBody>
      </p:sp>
      <p:sp>
        <p:nvSpPr>
          <p:cNvPr id="55" name="Oval 54">
            <a:extLst>
              <a:ext uri="{FF2B5EF4-FFF2-40B4-BE49-F238E27FC236}">
                <a16:creationId xmlns:a16="http://schemas.microsoft.com/office/drawing/2014/main" id="{BC46DC6B-E9B4-4572-BCB0-BEAD6B37F50A}"/>
              </a:ext>
            </a:extLst>
          </p:cNvPr>
          <p:cNvSpPr/>
          <p:nvPr/>
        </p:nvSpPr>
        <p:spPr>
          <a:xfrm>
            <a:off x="1354745" y="3841880"/>
            <a:ext cx="284744" cy="28474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a:solidFill>
                <a:schemeClr val="tx1"/>
              </a:solidFill>
            </a:endParaRPr>
          </a:p>
        </p:txBody>
      </p:sp>
      <p:sp>
        <p:nvSpPr>
          <p:cNvPr id="79" name="TextBox 78">
            <a:extLst>
              <a:ext uri="{FF2B5EF4-FFF2-40B4-BE49-F238E27FC236}">
                <a16:creationId xmlns:a16="http://schemas.microsoft.com/office/drawing/2014/main" id="{37F778E3-7894-4574-8970-FE8DB7898EAD}"/>
              </a:ext>
            </a:extLst>
          </p:cNvPr>
          <p:cNvSpPr txBox="1"/>
          <p:nvPr/>
        </p:nvSpPr>
        <p:spPr>
          <a:xfrm>
            <a:off x="5435990" y="1951541"/>
            <a:ext cx="1377687" cy="1169551"/>
          </a:xfrm>
          <a:prstGeom prst="rect">
            <a:avLst/>
          </a:prstGeom>
          <a:noFill/>
        </p:spPr>
        <p:txBody>
          <a:bodyPr wrap="square" rtlCol="0">
            <a:spAutoFit/>
          </a:bodyPr>
          <a:lstStyle/>
          <a:p>
            <a:pPr algn="ctr"/>
            <a:r>
              <a:rPr lang="en-GB" sz="1000" b="1" u="sng">
                <a:solidFill>
                  <a:srgbClr val="7030A0"/>
                </a:solidFill>
              </a:rPr>
              <a:t>Dystopias &amp; Science Fiction</a:t>
            </a:r>
          </a:p>
          <a:p>
            <a:pPr algn="ctr"/>
            <a:r>
              <a:rPr lang="en-GB" sz="1000"/>
              <a:t>What is the function of writing about dystopia? What is being suggested in society? </a:t>
            </a:r>
          </a:p>
        </p:txBody>
      </p:sp>
      <p:sp>
        <p:nvSpPr>
          <p:cNvPr id="81" name="Oval 80">
            <a:extLst>
              <a:ext uri="{FF2B5EF4-FFF2-40B4-BE49-F238E27FC236}">
                <a16:creationId xmlns:a16="http://schemas.microsoft.com/office/drawing/2014/main" id="{EE521828-E792-4BCA-AD89-F9C864780948}"/>
              </a:ext>
            </a:extLst>
          </p:cNvPr>
          <p:cNvSpPr/>
          <p:nvPr/>
        </p:nvSpPr>
        <p:spPr>
          <a:xfrm>
            <a:off x="5142662" y="2416116"/>
            <a:ext cx="284744" cy="284744"/>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TextBox 81">
            <a:extLst>
              <a:ext uri="{FF2B5EF4-FFF2-40B4-BE49-F238E27FC236}">
                <a16:creationId xmlns:a16="http://schemas.microsoft.com/office/drawing/2014/main" id="{1AA9657C-193C-4C57-A11D-3C7579D48240}"/>
              </a:ext>
            </a:extLst>
          </p:cNvPr>
          <p:cNvSpPr txBox="1"/>
          <p:nvPr/>
        </p:nvSpPr>
        <p:spPr>
          <a:xfrm>
            <a:off x="4873464" y="1158992"/>
            <a:ext cx="1769608" cy="707886"/>
          </a:xfrm>
          <a:prstGeom prst="rect">
            <a:avLst/>
          </a:prstGeom>
          <a:noFill/>
        </p:spPr>
        <p:txBody>
          <a:bodyPr wrap="square" rtlCol="0">
            <a:spAutoFit/>
          </a:bodyPr>
          <a:lstStyle/>
          <a:p>
            <a:pPr algn="ctr"/>
            <a:r>
              <a:rPr lang="en-GB" sz="1000" b="1" u="sng">
                <a:solidFill>
                  <a:srgbClr val="7030A0"/>
                </a:solidFill>
              </a:rPr>
              <a:t>Dystopia and creative writing</a:t>
            </a:r>
          </a:p>
          <a:p>
            <a:pPr algn="ctr"/>
            <a:r>
              <a:rPr lang="en-GB" sz="1000"/>
              <a:t>Introduction to how settings and characters are used in dystopian fiction. </a:t>
            </a:r>
          </a:p>
        </p:txBody>
      </p:sp>
      <p:sp>
        <p:nvSpPr>
          <p:cNvPr id="87" name="Oval 86">
            <a:extLst>
              <a:ext uri="{FF2B5EF4-FFF2-40B4-BE49-F238E27FC236}">
                <a16:creationId xmlns:a16="http://schemas.microsoft.com/office/drawing/2014/main" id="{63856976-5DCC-4E79-BDB9-90F7F50621CA}"/>
              </a:ext>
            </a:extLst>
          </p:cNvPr>
          <p:cNvSpPr/>
          <p:nvPr/>
        </p:nvSpPr>
        <p:spPr>
          <a:xfrm>
            <a:off x="4517790" y="1494708"/>
            <a:ext cx="284744" cy="284744"/>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TextBox 87">
            <a:extLst>
              <a:ext uri="{FF2B5EF4-FFF2-40B4-BE49-F238E27FC236}">
                <a16:creationId xmlns:a16="http://schemas.microsoft.com/office/drawing/2014/main" id="{8709E09A-7894-428D-B6A7-FBCBD4B4AF73}"/>
              </a:ext>
            </a:extLst>
          </p:cNvPr>
          <p:cNvSpPr txBox="1"/>
          <p:nvPr/>
        </p:nvSpPr>
        <p:spPr>
          <a:xfrm>
            <a:off x="4764607" y="4535786"/>
            <a:ext cx="2049070" cy="707886"/>
          </a:xfrm>
          <a:prstGeom prst="rect">
            <a:avLst/>
          </a:prstGeom>
          <a:noFill/>
        </p:spPr>
        <p:txBody>
          <a:bodyPr wrap="square" rtlCol="0">
            <a:spAutoFit/>
          </a:bodyPr>
          <a:lstStyle/>
          <a:p>
            <a:pPr algn="ctr"/>
            <a:r>
              <a:rPr lang="en-GB" sz="1000" b="1" u="sng">
                <a:solidFill>
                  <a:srgbClr val="00B0F0"/>
                </a:solidFill>
              </a:rPr>
              <a:t>Introduction to Victorian Literature</a:t>
            </a:r>
          </a:p>
          <a:p>
            <a:pPr algn="ctr"/>
            <a:r>
              <a:rPr lang="en-GB" sz="1000"/>
              <a:t>Introducing the Victorian era. </a:t>
            </a:r>
          </a:p>
          <a:p>
            <a:pPr algn="ctr"/>
            <a:r>
              <a:rPr lang="en-GB" sz="1000"/>
              <a:t>Who were key writers at that time and what did they write about? </a:t>
            </a:r>
          </a:p>
        </p:txBody>
      </p:sp>
      <p:sp>
        <p:nvSpPr>
          <p:cNvPr id="51" name="TextBox 50">
            <a:extLst>
              <a:ext uri="{FF2B5EF4-FFF2-40B4-BE49-F238E27FC236}">
                <a16:creationId xmlns:a16="http://schemas.microsoft.com/office/drawing/2014/main" id="{AE59DEE1-155A-4475-B22F-285E3AA5FED2}"/>
              </a:ext>
            </a:extLst>
          </p:cNvPr>
          <p:cNvSpPr txBox="1"/>
          <p:nvPr/>
        </p:nvSpPr>
        <p:spPr>
          <a:xfrm>
            <a:off x="5263918" y="5663904"/>
            <a:ext cx="1504889" cy="707886"/>
          </a:xfrm>
          <a:prstGeom prst="rect">
            <a:avLst/>
          </a:prstGeom>
          <a:noFill/>
        </p:spPr>
        <p:txBody>
          <a:bodyPr wrap="square" rtlCol="0">
            <a:spAutoFit/>
          </a:bodyPr>
          <a:lstStyle/>
          <a:p>
            <a:pPr algn="ctr"/>
            <a:r>
              <a:rPr lang="en-GB" sz="1000" b="1" u="sng">
                <a:solidFill>
                  <a:srgbClr val="FFC000"/>
                </a:solidFill>
              </a:rPr>
              <a:t>Literature and change</a:t>
            </a:r>
          </a:p>
          <a:p>
            <a:pPr algn="ctr"/>
            <a:r>
              <a:rPr lang="en-GB" sz="1000"/>
              <a:t>How are stories used to explore change in societies</a:t>
            </a:r>
          </a:p>
        </p:txBody>
      </p:sp>
      <p:sp>
        <p:nvSpPr>
          <p:cNvPr id="52" name="Oval 51">
            <a:extLst>
              <a:ext uri="{FF2B5EF4-FFF2-40B4-BE49-F238E27FC236}">
                <a16:creationId xmlns:a16="http://schemas.microsoft.com/office/drawing/2014/main" id="{E12386F8-770B-469C-887F-ABD8736FEDFB}"/>
              </a:ext>
            </a:extLst>
          </p:cNvPr>
          <p:cNvSpPr/>
          <p:nvPr/>
        </p:nvSpPr>
        <p:spPr>
          <a:xfrm>
            <a:off x="4877938" y="5719265"/>
            <a:ext cx="284744" cy="284744"/>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3" name="TextBox 72">
            <a:extLst>
              <a:ext uri="{FF2B5EF4-FFF2-40B4-BE49-F238E27FC236}">
                <a16:creationId xmlns:a16="http://schemas.microsoft.com/office/drawing/2014/main" id="{03AF47BC-4902-41CB-BB37-0540ACF0E3C0}"/>
              </a:ext>
            </a:extLst>
          </p:cNvPr>
          <p:cNvSpPr txBox="1"/>
          <p:nvPr/>
        </p:nvSpPr>
        <p:spPr>
          <a:xfrm>
            <a:off x="307221" y="2526107"/>
            <a:ext cx="1808294" cy="861774"/>
          </a:xfrm>
          <a:prstGeom prst="rect">
            <a:avLst/>
          </a:prstGeom>
          <a:noFill/>
        </p:spPr>
        <p:txBody>
          <a:bodyPr wrap="square" rtlCol="0">
            <a:spAutoFit/>
          </a:bodyPr>
          <a:lstStyle/>
          <a:p>
            <a:pPr algn="ctr"/>
            <a:r>
              <a:rPr lang="en-GB" sz="1000" b="1" u="sng">
                <a:solidFill>
                  <a:srgbClr val="00B0F0"/>
                </a:solidFill>
              </a:rPr>
              <a:t>Equality in Victorian Britain: Women</a:t>
            </a:r>
          </a:p>
          <a:p>
            <a:pPr algn="ctr"/>
            <a:r>
              <a:rPr lang="en-GB" sz="1000"/>
              <a:t>Key themes in Victorian Literature and ideologies – what is the patriarchy? </a:t>
            </a:r>
          </a:p>
        </p:txBody>
      </p:sp>
      <p:sp>
        <p:nvSpPr>
          <p:cNvPr id="89" name="TextBox 88">
            <a:extLst>
              <a:ext uri="{FF2B5EF4-FFF2-40B4-BE49-F238E27FC236}">
                <a16:creationId xmlns:a16="http://schemas.microsoft.com/office/drawing/2014/main" id="{85AFAC44-FEA0-44AB-87A7-5B304DF440B2}"/>
              </a:ext>
            </a:extLst>
          </p:cNvPr>
          <p:cNvSpPr txBox="1"/>
          <p:nvPr/>
        </p:nvSpPr>
        <p:spPr>
          <a:xfrm>
            <a:off x="317375" y="6085940"/>
            <a:ext cx="2270619" cy="1015663"/>
          </a:xfrm>
          <a:prstGeom prst="rect">
            <a:avLst/>
          </a:prstGeom>
          <a:noFill/>
        </p:spPr>
        <p:txBody>
          <a:bodyPr wrap="square" rtlCol="0">
            <a:spAutoFit/>
          </a:bodyPr>
          <a:lstStyle/>
          <a:p>
            <a:pPr algn="ctr"/>
            <a:r>
              <a:rPr lang="en-GB" sz="1000" b="1" u="sng">
                <a:solidFill>
                  <a:srgbClr val="00B0F0"/>
                </a:solidFill>
              </a:rPr>
              <a:t>Key themes in Victorian Literature: Poverty and Industrialisation</a:t>
            </a:r>
          </a:p>
          <a:p>
            <a:pPr algn="ctr"/>
            <a:r>
              <a:rPr lang="en-GB" sz="1000"/>
              <a:t>Social issues and class during the Victorian era, looking at Britain’s industrialisation and how writers such as Dickens responded to this.</a:t>
            </a:r>
          </a:p>
        </p:txBody>
      </p:sp>
      <p:sp>
        <p:nvSpPr>
          <p:cNvPr id="90" name="Oval 89">
            <a:extLst>
              <a:ext uri="{FF2B5EF4-FFF2-40B4-BE49-F238E27FC236}">
                <a16:creationId xmlns:a16="http://schemas.microsoft.com/office/drawing/2014/main" id="{527F1927-9F0A-4A61-8C4A-E90BD03CE9F7}"/>
              </a:ext>
            </a:extLst>
          </p:cNvPr>
          <p:cNvSpPr/>
          <p:nvPr/>
        </p:nvSpPr>
        <p:spPr>
          <a:xfrm>
            <a:off x="4886273" y="3437521"/>
            <a:ext cx="284744" cy="28474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a:solidFill>
                <a:schemeClr val="tx1"/>
              </a:solidFill>
            </a:endParaRPr>
          </a:p>
        </p:txBody>
      </p:sp>
      <p:sp>
        <p:nvSpPr>
          <p:cNvPr id="92" name="TextBox 91">
            <a:extLst>
              <a:ext uri="{FF2B5EF4-FFF2-40B4-BE49-F238E27FC236}">
                <a16:creationId xmlns:a16="http://schemas.microsoft.com/office/drawing/2014/main" id="{6CC6F8EC-BE87-43B6-882D-23011B995720}"/>
              </a:ext>
            </a:extLst>
          </p:cNvPr>
          <p:cNvSpPr txBox="1"/>
          <p:nvPr/>
        </p:nvSpPr>
        <p:spPr>
          <a:xfrm>
            <a:off x="5135259" y="3217243"/>
            <a:ext cx="1808294" cy="1323439"/>
          </a:xfrm>
          <a:prstGeom prst="rect">
            <a:avLst/>
          </a:prstGeom>
          <a:noFill/>
        </p:spPr>
        <p:txBody>
          <a:bodyPr wrap="square" rtlCol="0">
            <a:spAutoFit/>
          </a:bodyPr>
          <a:lstStyle/>
          <a:p>
            <a:pPr algn="ctr"/>
            <a:r>
              <a:rPr lang="en-GB" sz="1000" b="1" u="sng">
                <a:solidFill>
                  <a:srgbClr val="00B0F0"/>
                </a:solidFill>
              </a:rPr>
              <a:t>Victorian Britain and Patriotism</a:t>
            </a:r>
          </a:p>
          <a:p>
            <a:pPr algn="ctr"/>
            <a:r>
              <a:rPr lang="en-GB" sz="1000"/>
              <a:t>Key themes in Victorian Literature and ideologies – What patriotism tells us about attitudes in the Victorian era and an introduction to non-fiction</a:t>
            </a:r>
          </a:p>
        </p:txBody>
      </p:sp>
    </p:spTree>
    <p:extLst>
      <p:ext uri="{BB962C8B-B14F-4D97-AF65-F5344CB8AC3E}">
        <p14:creationId xmlns:p14="http://schemas.microsoft.com/office/powerpoint/2010/main" val="737766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2280D-78AF-4C63-B56D-BF1A50774496}"/>
              </a:ext>
            </a:extLst>
          </p:cNvPr>
          <p:cNvSpPr>
            <a:spLocks noGrp="1"/>
          </p:cNvSpPr>
          <p:nvPr>
            <p:ph type="title"/>
          </p:nvPr>
        </p:nvSpPr>
        <p:spPr>
          <a:ln>
            <a:solidFill>
              <a:schemeClr val="tx1"/>
            </a:solidFill>
          </a:ln>
        </p:spPr>
        <p:txBody>
          <a:bodyPr>
            <a:noAutofit/>
          </a:bodyPr>
          <a:lstStyle/>
          <a:p>
            <a:r>
              <a:rPr lang="en-GB" sz="2800" b="1"/>
              <a:t>How do all English lessons start?</a:t>
            </a:r>
            <a:br>
              <a:rPr lang="en-GB" sz="2800" b="1"/>
            </a:br>
            <a:r>
              <a:rPr lang="en-GB" sz="2800" b="1"/>
              <a:t>(Ready to Learn)</a:t>
            </a:r>
            <a:endParaRPr lang="en-GB" sz="2800"/>
          </a:p>
        </p:txBody>
      </p:sp>
      <p:sp>
        <p:nvSpPr>
          <p:cNvPr id="4" name="Rectangle: Rounded Corners 3">
            <a:extLst>
              <a:ext uri="{FF2B5EF4-FFF2-40B4-BE49-F238E27FC236}">
                <a16:creationId xmlns:a16="http://schemas.microsoft.com/office/drawing/2014/main" id="{157E14C3-D9A0-435E-BA9A-FD823CC6ED77}"/>
              </a:ext>
            </a:extLst>
          </p:cNvPr>
          <p:cNvSpPr/>
          <p:nvPr/>
        </p:nvSpPr>
        <p:spPr>
          <a:xfrm>
            <a:off x="92597" y="92597"/>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5" descr="A picture containing logo&#10;&#10;Description automatically generated">
            <a:extLst>
              <a:ext uri="{FF2B5EF4-FFF2-40B4-BE49-F238E27FC236}">
                <a16:creationId xmlns:a16="http://schemas.microsoft.com/office/drawing/2014/main" id="{1F06DC6D-066F-4C58-9391-22CD45D71C0F}"/>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335624" y="8667789"/>
            <a:ext cx="1361478" cy="347764"/>
          </a:xfrm>
          <a:prstGeom prst="rect">
            <a:avLst/>
          </a:prstGeom>
        </p:spPr>
      </p:pic>
      <p:sp>
        <p:nvSpPr>
          <p:cNvPr id="7" name="Content Placeholder 6">
            <a:extLst>
              <a:ext uri="{FF2B5EF4-FFF2-40B4-BE49-F238E27FC236}">
                <a16:creationId xmlns:a16="http://schemas.microsoft.com/office/drawing/2014/main" id="{92F86612-8483-41AD-9C56-78FA6AF1C67F}"/>
              </a:ext>
            </a:extLst>
          </p:cNvPr>
          <p:cNvSpPr>
            <a:spLocks noGrp="1"/>
          </p:cNvSpPr>
          <p:nvPr>
            <p:ph idx="1"/>
          </p:nvPr>
        </p:nvSpPr>
        <p:spPr>
          <a:xfrm>
            <a:off x="471488" y="2434167"/>
            <a:ext cx="5915025" cy="1011560"/>
          </a:xfrm>
          <a:ln>
            <a:solidFill>
              <a:schemeClr val="tx1"/>
            </a:solidFill>
          </a:ln>
        </p:spPr>
        <p:txBody>
          <a:bodyPr vert="horz" lIns="91440" tIns="45720" rIns="91440" bIns="45720" rtlCol="0" anchor="t">
            <a:normAutofit fontScale="55000" lnSpcReduction="20000"/>
          </a:bodyPr>
          <a:lstStyle/>
          <a:p>
            <a:pPr marL="0" indent="0" algn="just">
              <a:buNone/>
            </a:pPr>
            <a:r>
              <a:rPr lang="en-GB"/>
              <a:t>All lessons at Cardinal Pole start with a ‘Ready to Learn’ Do Now activity. The purpose of this is to support retrieval and prepares students for the lesson with recalling relevant knowledge. This activity is printed for students and handed out at the door. Students are expected to sit at their desk immediately and complete the task before sticking it in their books while the teacher welcomes the class and takes the register.</a:t>
            </a:r>
          </a:p>
          <a:p>
            <a:pPr marL="0" indent="0" algn="just">
              <a:buNone/>
            </a:pPr>
            <a:r>
              <a:rPr lang="en-GB"/>
              <a:t>Ready to Learn activities in </a:t>
            </a:r>
            <a:r>
              <a:rPr lang="en-GB" b="1"/>
              <a:t>English</a:t>
            </a:r>
            <a:r>
              <a:rPr lang="en-GB"/>
              <a:t> look like this:</a:t>
            </a:r>
          </a:p>
          <a:p>
            <a:pPr marL="0" indent="0" algn="just">
              <a:buNone/>
            </a:pPr>
            <a:endParaRPr lang="en-GB"/>
          </a:p>
          <a:p>
            <a:pPr marL="0" indent="0" algn="just">
              <a:buNone/>
            </a:pPr>
            <a:endParaRPr lang="en-GB"/>
          </a:p>
        </p:txBody>
      </p:sp>
      <p:pic>
        <p:nvPicPr>
          <p:cNvPr id="8" name="Picture 7">
            <a:extLst>
              <a:ext uri="{FF2B5EF4-FFF2-40B4-BE49-F238E27FC236}">
                <a16:creationId xmlns:a16="http://schemas.microsoft.com/office/drawing/2014/main" id="{D5EB03F7-7417-D4C9-006E-53E094BD89C9}"/>
              </a:ext>
            </a:extLst>
          </p:cNvPr>
          <p:cNvPicPr>
            <a:picLocks noChangeAspect="1"/>
          </p:cNvPicPr>
          <p:nvPr/>
        </p:nvPicPr>
        <p:blipFill>
          <a:blip r:embed="rId3"/>
          <a:stretch>
            <a:fillRect/>
          </a:stretch>
        </p:blipFill>
        <p:spPr>
          <a:xfrm>
            <a:off x="452558" y="4164098"/>
            <a:ext cx="5929676" cy="3252657"/>
          </a:xfrm>
          <a:prstGeom prst="rect">
            <a:avLst/>
          </a:prstGeom>
        </p:spPr>
      </p:pic>
    </p:spTree>
    <p:extLst>
      <p:ext uri="{BB962C8B-B14F-4D97-AF65-F5344CB8AC3E}">
        <p14:creationId xmlns:p14="http://schemas.microsoft.com/office/powerpoint/2010/main" val="4119074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889A4753-FA5D-4C4A-AB17-67E5AD60D7C9}"/>
              </a:ext>
            </a:extLst>
          </p:cNvPr>
          <p:cNvSpPr/>
          <p:nvPr/>
        </p:nvSpPr>
        <p:spPr>
          <a:xfrm>
            <a:off x="92597" y="59144"/>
            <a:ext cx="6667018" cy="9051403"/>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3E287F2-E4D8-4580-A05F-8C417ABA7B92}"/>
              </a:ext>
            </a:extLst>
          </p:cNvPr>
          <p:cNvSpPr>
            <a:spLocks noGrp="1"/>
          </p:cNvSpPr>
          <p:nvPr>
            <p:ph type="title"/>
          </p:nvPr>
        </p:nvSpPr>
        <p:spPr>
          <a:xfrm>
            <a:off x="160898" y="220762"/>
            <a:ext cx="6460824" cy="732726"/>
          </a:xfrm>
          <a:ln>
            <a:solidFill>
              <a:schemeClr val="tx1"/>
            </a:solidFill>
          </a:ln>
        </p:spPr>
        <p:txBody>
          <a:bodyPr>
            <a:noAutofit/>
          </a:bodyPr>
          <a:lstStyle/>
          <a:p>
            <a:r>
              <a:rPr lang="en-GB" sz="2800"/>
              <a:t>How is your progress measured in </a:t>
            </a:r>
            <a:r>
              <a:rPr lang="en-GB" sz="2800" b="1"/>
              <a:t>English</a:t>
            </a:r>
            <a:r>
              <a:rPr lang="en-GB" sz="2800"/>
              <a:t> in Autumn Term?</a:t>
            </a:r>
          </a:p>
        </p:txBody>
      </p:sp>
      <p:graphicFrame>
        <p:nvGraphicFramePr>
          <p:cNvPr id="4" name="Content Placeholder 3">
            <a:extLst>
              <a:ext uri="{FF2B5EF4-FFF2-40B4-BE49-F238E27FC236}">
                <a16:creationId xmlns:a16="http://schemas.microsoft.com/office/drawing/2014/main" id="{3D2BE8B1-0E22-4552-9777-D7C5B0EB2E78}"/>
              </a:ext>
            </a:extLst>
          </p:cNvPr>
          <p:cNvGraphicFramePr>
            <a:graphicFrameLocks noGrp="1"/>
          </p:cNvGraphicFramePr>
          <p:nvPr>
            <p:ph idx="1"/>
            <p:extLst>
              <p:ext uri="{D42A27DB-BD31-4B8C-83A1-F6EECF244321}">
                <p14:modId xmlns:p14="http://schemas.microsoft.com/office/powerpoint/2010/main" val="3996952832"/>
              </p:ext>
            </p:extLst>
          </p:nvPr>
        </p:nvGraphicFramePr>
        <p:xfrm>
          <a:off x="160898" y="1014747"/>
          <a:ext cx="6460824" cy="944880"/>
        </p:xfrm>
        <a:graphic>
          <a:graphicData uri="http://schemas.openxmlformats.org/drawingml/2006/table">
            <a:tbl>
              <a:tblPr firstRow="1" bandRow="1">
                <a:tableStyleId>{5C22544A-7EE6-4342-B048-85BDC9FD1C3A}</a:tableStyleId>
              </a:tblPr>
              <a:tblGrid>
                <a:gridCol w="2446490">
                  <a:extLst>
                    <a:ext uri="{9D8B030D-6E8A-4147-A177-3AD203B41FA5}">
                      <a16:colId xmlns:a16="http://schemas.microsoft.com/office/drawing/2014/main" val="932209114"/>
                    </a:ext>
                  </a:extLst>
                </a:gridCol>
                <a:gridCol w="4014334">
                  <a:extLst>
                    <a:ext uri="{9D8B030D-6E8A-4147-A177-3AD203B41FA5}">
                      <a16:colId xmlns:a16="http://schemas.microsoft.com/office/drawing/2014/main" val="3547968821"/>
                    </a:ext>
                  </a:extLst>
                </a:gridCol>
              </a:tblGrid>
              <a:tr h="186050">
                <a:tc gridSpan="2">
                  <a:txBody>
                    <a:bodyPr/>
                    <a:lstStyle/>
                    <a:p>
                      <a:r>
                        <a:rPr lang="en-GB" sz="1100">
                          <a:solidFill>
                            <a:schemeClr val="tx1"/>
                          </a:solidFill>
                        </a:rPr>
                        <a:t>Autumn:</a:t>
                      </a:r>
                      <a:endParaRPr lang="en-GB" sz="11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GB" sz="1200"/>
                    </a:p>
                  </a:txBody>
                  <a:tcPr/>
                </a:tc>
                <a:extLst>
                  <a:ext uri="{0D108BD9-81ED-4DB2-BD59-A6C34878D82A}">
                    <a16:rowId xmlns:a16="http://schemas.microsoft.com/office/drawing/2014/main" val="4062431929"/>
                  </a:ext>
                </a:extLst>
              </a:tr>
              <a:tr h="240241">
                <a:tc>
                  <a:txBody>
                    <a:bodyPr/>
                    <a:lstStyle/>
                    <a:p>
                      <a:r>
                        <a:rPr lang="en-GB" sz="1100"/>
                        <a:t>Big write: Essay response to the text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lang="en-GB" sz="1100"/>
                        <a:t>Completed fortnightly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5729166"/>
                  </a:ext>
                </a:extLst>
              </a:tr>
              <a:tr h="306435">
                <a:tc>
                  <a:txBody>
                    <a:bodyPr/>
                    <a:lstStyle/>
                    <a:p>
                      <a:r>
                        <a:rPr lang="en-GB" sz="1100"/>
                        <a:t>Big write : Creative writing task inspired by the text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lang="en-GB" sz="1100"/>
                        <a:t>Completed fortnightly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8469122"/>
                  </a:ext>
                </a:extLst>
              </a:tr>
            </a:tbl>
          </a:graphicData>
        </a:graphic>
      </p:graphicFrame>
      <p:graphicFrame>
        <p:nvGraphicFramePr>
          <p:cNvPr id="5" name="Table 4">
            <a:extLst>
              <a:ext uri="{FF2B5EF4-FFF2-40B4-BE49-F238E27FC236}">
                <a16:creationId xmlns:a16="http://schemas.microsoft.com/office/drawing/2014/main" id="{EC7F5072-DDC4-4386-9F1B-81BB529F17A4}"/>
              </a:ext>
            </a:extLst>
          </p:cNvPr>
          <p:cNvGraphicFramePr>
            <a:graphicFrameLocks noGrp="1"/>
          </p:cNvGraphicFramePr>
          <p:nvPr>
            <p:extLst>
              <p:ext uri="{D42A27DB-BD31-4B8C-83A1-F6EECF244321}">
                <p14:modId xmlns:p14="http://schemas.microsoft.com/office/powerpoint/2010/main" val="1004004506"/>
              </p:ext>
            </p:extLst>
          </p:nvPr>
        </p:nvGraphicFramePr>
        <p:xfrm>
          <a:off x="160898" y="2016958"/>
          <a:ext cx="6392523" cy="6872053"/>
        </p:xfrm>
        <a:graphic>
          <a:graphicData uri="http://schemas.openxmlformats.org/drawingml/2006/table">
            <a:tbl>
              <a:tblPr firstRow="1" bandRow="1">
                <a:tableStyleId>{5C22544A-7EE6-4342-B048-85BDC9FD1C3A}</a:tableStyleId>
              </a:tblPr>
              <a:tblGrid>
                <a:gridCol w="2130841">
                  <a:extLst>
                    <a:ext uri="{9D8B030D-6E8A-4147-A177-3AD203B41FA5}">
                      <a16:colId xmlns:a16="http://schemas.microsoft.com/office/drawing/2014/main" val="4109547493"/>
                    </a:ext>
                  </a:extLst>
                </a:gridCol>
                <a:gridCol w="2130841">
                  <a:extLst>
                    <a:ext uri="{9D8B030D-6E8A-4147-A177-3AD203B41FA5}">
                      <a16:colId xmlns:a16="http://schemas.microsoft.com/office/drawing/2014/main" val="1554126141"/>
                    </a:ext>
                  </a:extLst>
                </a:gridCol>
                <a:gridCol w="2130841">
                  <a:extLst>
                    <a:ext uri="{9D8B030D-6E8A-4147-A177-3AD203B41FA5}">
                      <a16:colId xmlns:a16="http://schemas.microsoft.com/office/drawing/2014/main" val="549572572"/>
                    </a:ext>
                  </a:extLst>
                </a:gridCol>
              </a:tblGrid>
              <a:tr h="235844">
                <a:tc>
                  <a:txBody>
                    <a:bodyPr/>
                    <a:lstStyle/>
                    <a:p>
                      <a:pPr algn="ctr"/>
                      <a:r>
                        <a:rPr lang="en-GB" sz="1000">
                          <a:solidFill>
                            <a:schemeClr val="tx1"/>
                          </a:solidFill>
                        </a:rPr>
                        <a:t>Emerging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a:solidFill>
                            <a:schemeClr val="tx1"/>
                          </a:solidFill>
                        </a:rPr>
                        <a:t>Achieving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a:solidFill>
                            <a:schemeClr val="tx1"/>
                          </a:solidFill>
                        </a:rPr>
                        <a:t>Excelling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7644454"/>
                  </a:ext>
                </a:extLst>
              </a:tr>
              <a:tr h="221103">
                <a:tc gridSpan="3">
                  <a:txBody>
                    <a:bodyPr/>
                    <a:lstStyle/>
                    <a:p>
                      <a:r>
                        <a:rPr lang="en-GB" sz="900" b="1">
                          <a:solidFill>
                            <a:schemeClr val="tx1"/>
                          </a:solidFill>
                          <a:latin typeface="+mn-lt"/>
                        </a:rPr>
                        <a:t>Essay Responses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sz="1000"/>
                    </a:p>
                  </a:txBody>
                  <a:tcPr/>
                </a:tc>
                <a:tc hMerge="1">
                  <a:txBody>
                    <a:bodyPr/>
                    <a:lstStyle/>
                    <a:p>
                      <a:endParaRPr lang="en-GB" sz="1000"/>
                    </a:p>
                  </a:txBody>
                  <a:tcPr/>
                </a:tc>
                <a:extLst>
                  <a:ext uri="{0D108BD9-81ED-4DB2-BD59-A6C34878D82A}">
                    <a16:rowId xmlns:a16="http://schemas.microsoft.com/office/drawing/2014/main" val="2129367501"/>
                  </a:ext>
                </a:extLst>
              </a:tr>
              <a:tr h="3239780">
                <a:tc>
                  <a:txBody>
                    <a:bodyPr/>
                    <a:lstStyle/>
                    <a:p>
                      <a:pPr marL="17145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Point: </a:t>
                      </a:r>
                      <a:r>
                        <a:rPr lang="en-US" sz="900" b="0" i="0" u="none" strike="noStrike" noProof="0">
                          <a:solidFill>
                            <a:schemeClr val="tx1"/>
                          </a:solidFill>
                          <a:effectLst/>
                          <a:latin typeface="Calibri"/>
                          <a:ea typeface="Calibri"/>
                          <a:cs typeface="Calibri"/>
                        </a:rPr>
                        <a:t>I can create a point in a topic sentence using key words from the task.</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Reference:</a:t>
                      </a:r>
                      <a:r>
                        <a:rPr lang="en-US" sz="900" b="0" i="0" u="none" strike="noStrike" noProof="0">
                          <a:solidFill>
                            <a:schemeClr val="tx1"/>
                          </a:solidFill>
                          <a:effectLst/>
                          <a:latin typeface="Calibri"/>
                          <a:ea typeface="Calibri"/>
                          <a:cs typeface="Calibri"/>
                        </a:rPr>
                        <a:t> I can support inferences with relevant references correctly.</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Explain:</a:t>
                      </a:r>
                      <a:r>
                        <a:rPr lang="en-US" sz="900" b="0" i="0" u="none" strike="noStrike" noProof="0">
                          <a:solidFill>
                            <a:schemeClr val="tx1"/>
                          </a:solidFill>
                          <a:effectLst/>
                          <a:latin typeface="Calibri"/>
                          <a:ea typeface="Calibri"/>
                          <a:cs typeface="Calibri"/>
                        </a:rPr>
                        <a:t> I can explain inferences based on evidence and I can explain the effect of writers' methods. </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Technique:</a:t>
                      </a:r>
                      <a:r>
                        <a:rPr lang="en-US" sz="900" b="0" i="0" u="none" strike="noStrike" noProof="0">
                          <a:solidFill>
                            <a:schemeClr val="tx1"/>
                          </a:solidFill>
                          <a:effectLst/>
                          <a:latin typeface="Calibri"/>
                          <a:ea typeface="Calibri"/>
                          <a:cs typeface="Calibri"/>
                        </a:rPr>
                        <a:t> I can correctly identify literary techniques.</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Link: </a:t>
                      </a:r>
                      <a:r>
                        <a:rPr lang="en-US" sz="900" b="0" i="0" u="none" strike="noStrike" noProof="0">
                          <a:solidFill>
                            <a:schemeClr val="tx1"/>
                          </a:solidFill>
                          <a:effectLst/>
                          <a:latin typeface="Calibri"/>
                          <a:ea typeface="Calibri"/>
                          <a:cs typeface="Calibri"/>
                        </a:rPr>
                        <a:t>I can make simple comments linking to the writers' meaning.</a:t>
                      </a:r>
                      <a:endParaRPr lang="en-US" b="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Point:</a:t>
                      </a:r>
                      <a:r>
                        <a:rPr lang="en-US" sz="900" b="0" i="0" u="none" strike="noStrike" noProof="0">
                          <a:solidFill>
                            <a:schemeClr val="tx1"/>
                          </a:solidFill>
                          <a:effectLst/>
                          <a:latin typeface="Calibri"/>
                          <a:ea typeface="Calibri"/>
                          <a:cs typeface="Calibri"/>
                        </a:rPr>
                        <a:t> I can create a clear point in a topic sentence using key words which shows my understanding of the task.</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Reference:</a:t>
                      </a:r>
                      <a:r>
                        <a:rPr lang="en-US" sz="900" b="0" i="0" u="none" strike="noStrike" noProof="0">
                          <a:solidFill>
                            <a:schemeClr val="tx1"/>
                          </a:solidFill>
                          <a:effectLst/>
                          <a:latin typeface="Calibri"/>
                          <a:ea typeface="Calibri"/>
                          <a:cs typeface="Calibri"/>
                        </a:rPr>
                        <a:t> I can support inferences with precise, carefully chosen references.</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Explain: </a:t>
                      </a:r>
                      <a:r>
                        <a:rPr lang="en-US" sz="900" b="0" i="0" u="none" strike="noStrike" noProof="0">
                          <a:solidFill>
                            <a:schemeClr val="tx1"/>
                          </a:solidFill>
                          <a:effectLst/>
                          <a:latin typeface="Calibri"/>
                          <a:ea typeface="Calibri"/>
                          <a:cs typeface="Calibri"/>
                        </a:rPr>
                        <a:t>I can explain different meanings and effects of writers' methods.</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Technique:</a:t>
                      </a:r>
                      <a:r>
                        <a:rPr lang="en-US" sz="900" b="0" i="0" u="none" strike="noStrike" noProof="0">
                          <a:solidFill>
                            <a:schemeClr val="tx1"/>
                          </a:solidFill>
                          <a:effectLst/>
                          <a:latin typeface="Calibri"/>
                          <a:ea typeface="Calibri"/>
                          <a:cs typeface="Calibri"/>
                        </a:rPr>
                        <a:t> I can identify a range of literary techniques effectively.</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Link: </a:t>
                      </a:r>
                      <a:r>
                        <a:rPr lang="en-US" sz="900" b="0" i="0" u="none" strike="noStrike" noProof="0">
                          <a:solidFill>
                            <a:schemeClr val="tx1"/>
                          </a:solidFill>
                          <a:effectLst/>
                          <a:latin typeface="Calibri"/>
                          <a:ea typeface="Calibri"/>
                          <a:cs typeface="Calibri"/>
                        </a:rPr>
                        <a:t>I can make a range of comments linking to the writers' meaning and context.</a:t>
                      </a:r>
                      <a:endParaRPr lang="en-US" b="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Point:</a:t>
                      </a:r>
                      <a:r>
                        <a:rPr lang="en-US" sz="900" b="0" i="0" u="none" strike="noStrike" noProof="0">
                          <a:solidFill>
                            <a:schemeClr val="tx1"/>
                          </a:solidFill>
                          <a:effectLst/>
                          <a:latin typeface="Calibri"/>
                          <a:ea typeface="Calibri"/>
                          <a:cs typeface="Calibri"/>
                        </a:rPr>
                        <a:t> I can create a developed point in a topic sentence using key words and successfully prove this.</a:t>
                      </a: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Reference: </a:t>
                      </a:r>
                      <a:r>
                        <a:rPr lang="en-US" sz="900" b="0" i="0" u="none" strike="noStrike" noProof="0">
                          <a:solidFill>
                            <a:schemeClr val="tx1"/>
                          </a:solidFill>
                          <a:effectLst/>
                          <a:latin typeface="Calibri"/>
                          <a:ea typeface="Calibri"/>
                          <a:cs typeface="Calibri"/>
                        </a:rPr>
                        <a:t>I can support inferences with a range of precise, carefully chosen references.</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Explain:</a:t>
                      </a:r>
                      <a:r>
                        <a:rPr lang="en-US" sz="900" b="0" i="0" u="none" strike="noStrike" noProof="0">
                          <a:solidFill>
                            <a:schemeClr val="tx1"/>
                          </a:solidFill>
                          <a:effectLst/>
                          <a:latin typeface="Calibri"/>
                          <a:ea typeface="Calibri"/>
                          <a:cs typeface="Calibri"/>
                        </a:rPr>
                        <a:t> I can accurately explain different meanings and effects of writers' methods.</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Technique: </a:t>
                      </a:r>
                      <a:r>
                        <a:rPr lang="en-US" sz="900" b="0" i="0" u="none" strike="noStrike" noProof="0">
                          <a:solidFill>
                            <a:schemeClr val="tx1"/>
                          </a:solidFill>
                          <a:effectLst/>
                          <a:latin typeface="Calibri"/>
                          <a:ea typeface="Calibri"/>
                          <a:cs typeface="Calibri"/>
                        </a:rPr>
                        <a:t>I can accurately identify a wide range of literary techniques.</a:t>
                      </a: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Link: </a:t>
                      </a:r>
                      <a:r>
                        <a:rPr lang="en-US" sz="900" b="0" i="0" u="none" strike="noStrike" noProof="0">
                          <a:solidFill>
                            <a:schemeClr val="tx1"/>
                          </a:solidFill>
                          <a:effectLst/>
                          <a:latin typeface="Calibri"/>
                          <a:ea typeface="Calibri"/>
                          <a:cs typeface="Calibri"/>
                        </a:rPr>
                        <a:t>I can make a range of developed comments linking to the writers' meaning and context.</a:t>
                      </a:r>
                      <a:endParaRPr lang="en-US" b="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2445104"/>
                  </a:ext>
                </a:extLst>
              </a:tr>
              <a:tr h="133284">
                <a:tc gridSpan="3">
                  <a:txBody>
                    <a:bodyPr/>
                    <a:lstStyle/>
                    <a:p>
                      <a:pPr marL="171450" indent="-171450">
                        <a:spcAft>
                          <a:spcPts val="0"/>
                        </a:spcAft>
                        <a:buFont typeface="Arial" panose="020B0604020202020204" pitchFamily="34" charset="0"/>
                        <a:buChar char="•"/>
                      </a:pPr>
                      <a:r>
                        <a:rPr lang="en-GB" sz="900" b="1">
                          <a:solidFill>
                            <a:schemeClr val="tx1"/>
                          </a:solidFill>
                          <a:effectLst/>
                          <a:latin typeface="+mn-lt"/>
                          <a:ea typeface="MS Mincho"/>
                          <a:cs typeface="Calibri"/>
                        </a:rPr>
                        <a:t>Creative and persuasive writing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171450" indent="-171450">
                        <a:lnSpc>
                          <a:spcPts val="1400"/>
                        </a:lnSpc>
                        <a:spcAft>
                          <a:spcPts val="1200"/>
                        </a:spcAft>
                        <a:buFont typeface="Arial" panose="020B0604020202020204" pitchFamily="34" charset="0"/>
                        <a:buChar char="•"/>
                      </a:pPr>
                      <a:endParaRPr lang="en-GB" sz="1000">
                        <a:effectLst/>
                        <a:latin typeface="Cambria" panose="02040503050406030204" pitchFamily="18" charset="0"/>
                        <a:ea typeface="MS Mincho" panose="020B0400000000000000" pitchFamily="49" charset="-128"/>
                        <a:cs typeface="Times New Roman" panose="02020603050405020304" pitchFamily="18" charset="0"/>
                      </a:endParaRPr>
                    </a:p>
                  </a:txBody>
                  <a:tcPr marL="68580" marR="68580" marT="0" marB="0"/>
                </a:tc>
                <a:tc hMerge="1">
                  <a:txBody>
                    <a:bodyPr/>
                    <a:lstStyle/>
                    <a:p>
                      <a:pPr marL="171450" indent="-171450">
                        <a:lnSpc>
                          <a:spcPts val="1400"/>
                        </a:lnSpc>
                        <a:spcAft>
                          <a:spcPts val="1200"/>
                        </a:spcAft>
                        <a:buFont typeface="Arial" panose="020B0604020202020204" pitchFamily="34" charset="0"/>
                        <a:buChar char="•"/>
                      </a:pPr>
                      <a:endParaRPr lang="en-GB" sz="1000">
                        <a:effectLst/>
                        <a:latin typeface="Cambria" panose="02040503050406030204" pitchFamily="18" charset="0"/>
                        <a:ea typeface="MS Mincho" panose="020B0400000000000000"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888807730"/>
                  </a:ext>
                </a:extLst>
              </a:tr>
              <a:tr h="3022673">
                <a:tc>
                  <a:txBody>
                    <a:bodyPr/>
                    <a:lstStyle/>
                    <a:p>
                      <a:pPr marL="285750" indent="-285750">
                        <a:lnSpc>
                          <a:spcPct val="1000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Purpose: </a:t>
                      </a:r>
                      <a:r>
                        <a:rPr lang="en-US" sz="900" b="0" i="0" u="none" strike="noStrike" noProof="0">
                          <a:solidFill>
                            <a:schemeClr val="tx1"/>
                          </a:solidFill>
                          <a:effectLst/>
                          <a:latin typeface="Calibri"/>
                          <a:ea typeface="Calibri"/>
                          <a:cs typeface="Calibri"/>
                        </a:rPr>
                        <a:t>I can write sentences that show some awareness of purpose.</a:t>
                      </a:r>
                      <a:endParaRPr lang="en-US" sz="900" b="0" i="0" u="none" strike="noStrike" noProof="0">
                        <a:solidFill>
                          <a:srgbClr val="000000"/>
                        </a:solidFill>
                        <a:effectLst/>
                        <a:latin typeface="Calibri"/>
                        <a:ea typeface="Calibri"/>
                        <a:cs typeface="Calibri"/>
                      </a:endParaRPr>
                    </a:p>
                    <a:p>
                      <a:pPr marL="285750" lvl="0" indent="-285750">
                        <a:lnSpc>
                          <a:spcPct val="1000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Literary devices: </a:t>
                      </a:r>
                      <a:r>
                        <a:rPr lang="en-GB" sz="900" b="0" i="0" u="none" strike="noStrike" noProof="0">
                          <a:solidFill>
                            <a:schemeClr val="tx1"/>
                          </a:solidFill>
                          <a:effectLst/>
                          <a:latin typeface="Calibri"/>
                          <a:ea typeface="Calibri"/>
                          <a:cs typeface="Calibri"/>
                        </a:rPr>
                        <a:t>I can use a range of literary devices. </a:t>
                      </a:r>
                      <a:endParaRPr lang="en-GB" sz="900" b="0" i="0" u="none" strike="noStrike" noProof="0">
                        <a:solidFill>
                          <a:srgbClr val="000000"/>
                        </a:solidFill>
                        <a:effectLst/>
                        <a:latin typeface="Calibri"/>
                        <a:ea typeface="Calibri"/>
                        <a:cs typeface="Calibri"/>
                      </a:endParaRPr>
                    </a:p>
                    <a:p>
                      <a:pPr marL="285750" lvl="0" indent="-285750">
                        <a:lnSpc>
                          <a:spcPct val="100000"/>
                        </a:lnSpc>
                        <a:spcAft>
                          <a:spcPts val="0"/>
                        </a:spcAft>
                        <a:buClr>
                          <a:srgbClr val="000000"/>
                        </a:buClr>
                        <a:buFont typeface="Arial,Sans-Serif" panose="020B0604020202020204" pitchFamily="34" charset="0"/>
                        <a:buChar char="•"/>
                      </a:pPr>
                      <a:r>
                        <a:rPr lang="en-GB" sz="900" b="1" i="0" u="none" strike="noStrike" noProof="0">
                          <a:solidFill>
                            <a:schemeClr val="tx1"/>
                          </a:solidFill>
                          <a:effectLst/>
                          <a:latin typeface="Calibri"/>
                          <a:ea typeface="Calibri"/>
                          <a:cs typeface="Calibri"/>
                        </a:rPr>
                        <a:t>Vocabulary:</a:t>
                      </a:r>
                      <a:r>
                        <a:rPr lang="en-GB" sz="900" b="0" i="0" u="none" strike="noStrike" noProof="0">
                          <a:solidFill>
                            <a:schemeClr val="tx1"/>
                          </a:solidFill>
                          <a:effectLst/>
                          <a:latin typeface="Calibri"/>
                          <a:ea typeface="Calibri"/>
                          <a:cs typeface="Calibri"/>
                        </a:rPr>
                        <a:t> I can choose sometimes choose words for effect.</a:t>
                      </a:r>
                      <a:endParaRPr lang="en-GB" sz="900" b="0" i="0" u="none" strike="noStrike" noProof="0">
                        <a:solidFill>
                          <a:srgbClr val="000000"/>
                        </a:solidFill>
                        <a:effectLst/>
                        <a:latin typeface="Calibri"/>
                        <a:ea typeface="Calibri"/>
                        <a:cs typeface="Calibri"/>
                      </a:endParaRPr>
                    </a:p>
                    <a:p>
                      <a:pPr marL="285750" lvl="0" indent="-285750">
                        <a:lnSpc>
                          <a:spcPct val="1000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Structural features: </a:t>
                      </a:r>
                      <a:r>
                        <a:rPr lang="en-US" sz="900" b="0" i="0" u="none" strike="noStrike" noProof="0">
                          <a:solidFill>
                            <a:schemeClr val="tx1"/>
                          </a:solidFill>
                          <a:effectLst/>
                          <a:latin typeface="Calibri"/>
                          <a:ea typeface="Calibri"/>
                          <a:cs typeface="Calibri"/>
                        </a:rPr>
                        <a:t>I can use paragraphs to group ideas.</a:t>
                      </a:r>
                      <a:endParaRPr lang="en-US" sz="900" b="0" i="0" u="none" strike="noStrike" noProof="0">
                        <a:solidFill>
                          <a:srgbClr val="000000"/>
                        </a:solidFill>
                        <a:effectLst/>
                        <a:latin typeface="Calibri"/>
                        <a:ea typeface="Calibri"/>
                        <a:cs typeface="Calibri"/>
                      </a:endParaRPr>
                    </a:p>
                    <a:p>
                      <a:pPr marL="285750" lvl="0" indent="-285750">
                        <a:lnSpc>
                          <a:spcPct val="1000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Spelling: </a:t>
                      </a:r>
                      <a:r>
                        <a:rPr lang="en-US" sz="900" b="0" i="0" u="none" strike="noStrike" noProof="0">
                          <a:solidFill>
                            <a:schemeClr val="tx1"/>
                          </a:solidFill>
                          <a:effectLst/>
                          <a:latin typeface="Calibri"/>
                          <a:ea typeface="Calibri"/>
                          <a:cs typeface="Calibri"/>
                        </a:rPr>
                        <a:t>I can spell less frequently-used words correctly.</a:t>
                      </a:r>
                      <a:endParaRPr lang="en-US" sz="900" b="0" i="0" u="none" strike="noStrike" noProof="0">
                        <a:solidFill>
                          <a:srgbClr val="000000"/>
                        </a:solidFill>
                        <a:effectLst/>
                        <a:latin typeface="Calibri"/>
                        <a:ea typeface="Calibri"/>
                        <a:cs typeface="Calibri"/>
                      </a:endParaRPr>
                    </a:p>
                    <a:p>
                      <a:pPr marL="285750" lvl="0" indent="-285750">
                        <a:lnSpc>
                          <a:spcPct val="1000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Punctuation: </a:t>
                      </a:r>
                      <a:r>
                        <a:rPr lang="en-US" sz="900" b="0" i="0" u="none" strike="noStrike" noProof="0">
                          <a:solidFill>
                            <a:schemeClr val="tx1"/>
                          </a:solidFill>
                          <a:effectLst/>
                          <a:latin typeface="Calibri"/>
                          <a:ea typeface="Calibri"/>
                          <a:cs typeface="Calibri"/>
                        </a:rPr>
                        <a:t>I can use full stops, commas, and capital letters correctly.</a:t>
                      </a:r>
                      <a:endParaRPr lang="en-US" sz="900" b="0" i="0" u="none" strike="noStrike" noProof="0">
                        <a:solidFill>
                          <a:srgbClr val="000000"/>
                        </a:solidFill>
                        <a:effectLst/>
                        <a:latin typeface="Calibri"/>
                        <a:ea typeface="Calibri"/>
                        <a:cs typeface="Calibri"/>
                      </a:endParaRPr>
                    </a:p>
                    <a:p>
                      <a:pPr marL="285750" lvl="0" indent="-285750">
                        <a:lnSpc>
                          <a:spcPct val="1000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Sentences: </a:t>
                      </a:r>
                      <a:r>
                        <a:rPr lang="en-US" sz="900" b="0" i="0" u="none" strike="noStrike" noProof="0">
                          <a:solidFill>
                            <a:schemeClr val="tx1"/>
                          </a:solidFill>
                          <a:effectLst/>
                          <a:latin typeface="Calibri"/>
                          <a:ea typeface="Calibri"/>
                          <a:cs typeface="Calibri"/>
                        </a:rPr>
                        <a:t>I can write simple, compound, and complex sentences.</a:t>
                      </a:r>
                      <a:endParaRPr lang="en-GB"/>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latin typeface="Calibri"/>
                          <a:ea typeface="Calibri"/>
                          <a:cs typeface="Calibri"/>
                        </a:rPr>
                        <a:t>Purpose: </a:t>
                      </a:r>
                      <a:r>
                        <a:rPr lang="en-GB" sz="900" b="0" i="0" u="none" strike="noStrike" noProof="0">
                          <a:solidFill>
                            <a:schemeClr val="tx1"/>
                          </a:solidFill>
                          <a:effectLst/>
                          <a:latin typeface="Calibri"/>
                          <a:ea typeface="Calibri"/>
                          <a:cs typeface="Calibri"/>
                        </a:rPr>
                        <a:t>I can write sentences that are consistently matched to purpose.</a:t>
                      </a:r>
                      <a:endParaRPr lang="en-GB" sz="900" b="0" i="0" u="none" strike="noStrike" noProof="0">
                        <a:solidFill>
                          <a:srgbClr val="000000"/>
                        </a:solidFill>
                        <a:effectLst/>
                        <a:latin typeface="Calibri"/>
                        <a:ea typeface="Calibri"/>
                        <a:cs typeface="Calibri"/>
                      </a:endParaRP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latin typeface="Calibri"/>
                          <a:ea typeface="Calibri"/>
                          <a:cs typeface="Calibri"/>
                        </a:rPr>
                        <a:t>Literary devices: </a:t>
                      </a:r>
                      <a:r>
                        <a:rPr lang="en-US" sz="900" b="0" i="0" u="none" strike="noStrike" noProof="0">
                          <a:solidFill>
                            <a:schemeClr val="tx1"/>
                          </a:solidFill>
                          <a:effectLst/>
                          <a:latin typeface="Calibri"/>
                          <a:ea typeface="Calibri"/>
                          <a:cs typeface="Calibri"/>
                        </a:rPr>
                        <a:t>I can use multiple literary devices for effect. </a:t>
                      </a:r>
                      <a:endParaRPr lang="en-US" sz="900" b="0" i="0" u="none" strike="noStrike" noProof="0">
                        <a:solidFill>
                          <a:srgbClr val="000000"/>
                        </a:solidFill>
                        <a:effectLst/>
                        <a:latin typeface="Calibri"/>
                        <a:ea typeface="Calibri"/>
                        <a:cs typeface="Calibri"/>
                      </a:endParaRP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latin typeface="Calibri"/>
                          <a:ea typeface="Calibri"/>
                          <a:cs typeface="Calibri"/>
                        </a:rPr>
                        <a:t>Vocabulary:</a:t>
                      </a:r>
                      <a:r>
                        <a:rPr lang="en-GB" sz="900" b="0" i="0" u="none" strike="noStrike" noProof="0">
                          <a:solidFill>
                            <a:schemeClr val="tx1"/>
                          </a:solidFill>
                          <a:effectLst/>
                          <a:latin typeface="Calibri"/>
                          <a:ea typeface="Calibri"/>
                          <a:cs typeface="Calibri"/>
                        </a:rPr>
                        <a:t> I can use complex vocabulary with confidence. </a:t>
                      </a:r>
                      <a:endParaRPr lang="en-US" sz="900" b="0" i="0" u="none" strike="noStrike" noProof="0">
                        <a:solidFill>
                          <a:srgbClr val="000000"/>
                        </a:solidFill>
                        <a:effectLst/>
                        <a:latin typeface="Calibri"/>
                        <a:ea typeface="Calibri"/>
                        <a:cs typeface="Calibri"/>
                      </a:endParaRPr>
                    </a:p>
                    <a:p>
                      <a:pPr marL="171450" lvl="0" indent="-171450">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Structural features: </a:t>
                      </a:r>
                      <a:r>
                        <a:rPr lang="en-GB" sz="900" b="0" i="0" u="none" strike="noStrike" noProof="0">
                          <a:solidFill>
                            <a:schemeClr val="tx1"/>
                          </a:solidFill>
                          <a:effectLst/>
                          <a:latin typeface="Calibri"/>
                          <a:ea typeface="Calibri"/>
                          <a:cs typeface="Calibri"/>
                        </a:rPr>
                        <a:t>I can use paragraphs to organise ideas with some links across paragraphs. </a:t>
                      </a:r>
                      <a:endParaRPr lang="en-US" sz="900" b="0" i="0" u="none" strike="noStrike" noProof="0">
                        <a:solidFill>
                          <a:srgbClr val="000000"/>
                        </a:solidFill>
                        <a:effectLst/>
                        <a:latin typeface="Calibri"/>
                        <a:ea typeface="Calibri"/>
                        <a:cs typeface="Calibri"/>
                      </a:endParaRP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latin typeface="Calibri"/>
                          <a:ea typeface="Calibri"/>
                          <a:cs typeface="Calibri"/>
                        </a:rPr>
                        <a:t>Spelling: </a:t>
                      </a:r>
                      <a:r>
                        <a:rPr lang="en-GB" sz="900" b="0" i="0" u="none" strike="noStrike" noProof="0">
                          <a:solidFill>
                            <a:schemeClr val="tx1"/>
                          </a:solidFill>
                          <a:effectLst/>
                          <a:latin typeface="Calibri"/>
                          <a:ea typeface="Calibri"/>
                          <a:cs typeface="Calibri"/>
                        </a:rPr>
                        <a:t>I can spell advanced words correctly. </a:t>
                      </a:r>
                      <a:endParaRPr lang="en-GB" sz="900" b="0" i="0" u="none" strike="noStrike" noProof="0">
                        <a:solidFill>
                          <a:srgbClr val="000000"/>
                        </a:solidFill>
                        <a:effectLst/>
                        <a:latin typeface="Calibri"/>
                        <a:ea typeface="Calibri"/>
                        <a:cs typeface="Calibri"/>
                      </a:endParaRP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latin typeface="Calibri"/>
                          <a:ea typeface="Calibri"/>
                          <a:cs typeface="Calibri"/>
                        </a:rPr>
                        <a:t>Punctuation</a:t>
                      </a:r>
                      <a:r>
                        <a:rPr lang="en-GB" sz="900" b="0" i="0" u="none" strike="noStrike" noProof="0">
                          <a:solidFill>
                            <a:schemeClr val="tx1"/>
                          </a:solidFill>
                          <a:effectLst/>
                          <a:latin typeface="Calibri"/>
                          <a:ea typeface="Calibri"/>
                          <a:cs typeface="Calibri"/>
                        </a:rPr>
                        <a:t>: I can use accurate and varied punctuation.</a:t>
                      </a:r>
                      <a:endParaRPr lang="en-US" sz="900" b="0" i="0" u="none" strike="noStrike" noProof="0">
                        <a:solidFill>
                          <a:srgbClr val="000000"/>
                        </a:solidFill>
                        <a:effectLst/>
                        <a:latin typeface="Calibri"/>
                        <a:ea typeface="Calibri"/>
                        <a:cs typeface="Calibri"/>
                      </a:endParaRP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latin typeface="Calibri"/>
                          <a:ea typeface="Calibri"/>
                          <a:cs typeface="Calibri"/>
                        </a:rPr>
                        <a:t>Sentences:</a:t>
                      </a:r>
                      <a:r>
                        <a:rPr lang="en-GB" sz="900" b="0" i="0" u="none" strike="noStrike" noProof="0">
                          <a:solidFill>
                            <a:schemeClr val="tx1"/>
                          </a:solidFill>
                          <a:effectLst/>
                          <a:latin typeface="Calibri"/>
                          <a:ea typeface="Calibri"/>
                          <a:cs typeface="Calibri"/>
                        </a:rPr>
                        <a:t> I can use a wide range of sentences types with varied openings.</a:t>
                      </a:r>
                      <a:endParaRPr lang="en-US"/>
                    </a:p>
                    <a:p>
                      <a:pPr marL="171450" indent="-171450">
                        <a:lnSpc>
                          <a:spcPts val="1400"/>
                        </a:lnSpc>
                        <a:spcAft>
                          <a:spcPts val="1200"/>
                        </a:spcAft>
                        <a:buFont typeface="Arial" panose="020B0604020202020204" pitchFamily="34" charset="0"/>
                        <a:buChar char="•"/>
                      </a:pPr>
                      <a:endParaRPr lang="en-GB" sz="11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latin typeface="Calibri"/>
                          <a:ea typeface="Calibri"/>
                          <a:cs typeface="Calibri"/>
                        </a:rPr>
                        <a:t>Purpose: </a:t>
                      </a:r>
                      <a:r>
                        <a:rPr lang="en-GB" sz="900" b="0" i="0" u="none" strike="noStrike" noProof="0">
                          <a:solidFill>
                            <a:schemeClr val="tx1"/>
                          </a:solidFill>
                          <a:effectLst/>
                          <a:latin typeface="Calibri"/>
                          <a:ea typeface="Calibri"/>
                          <a:cs typeface="Calibri"/>
                        </a:rPr>
                        <a:t>I can write impactful sentences that are consistently matched to purpose.</a:t>
                      </a:r>
                      <a:endParaRPr lang="en-GB" sz="900" b="0" i="0" u="none" strike="noStrike" noProof="0">
                        <a:solidFill>
                          <a:srgbClr val="000000"/>
                        </a:solidFill>
                        <a:effectLst/>
                        <a:latin typeface="Calibri"/>
                        <a:ea typeface="Calibri"/>
                        <a:cs typeface="Calibri"/>
                      </a:endParaRP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latin typeface="Calibri"/>
                          <a:ea typeface="Calibri"/>
                          <a:cs typeface="Calibri"/>
                        </a:rPr>
                        <a:t>Literary devices:</a:t>
                      </a:r>
                      <a:r>
                        <a:rPr lang="en-GB" sz="900" b="0" i="0" u="none" strike="noStrike" noProof="0">
                          <a:solidFill>
                            <a:schemeClr val="tx1"/>
                          </a:solidFill>
                          <a:effectLst/>
                          <a:latin typeface="Calibri"/>
                          <a:ea typeface="Calibri"/>
                          <a:cs typeface="Calibri"/>
                        </a:rPr>
                        <a:t> I can use a range of </a:t>
                      </a:r>
                      <a:r>
                        <a:rPr lang="en-GB" sz="900" b="1" i="0" u="none" strike="noStrike" noProof="0">
                          <a:solidFill>
                            <a:schemeClr val="tx1"/>
                          </a:solidFill>
                          <a:effectLst/>
                          <a:latin typeface="Calibri"/>
                          <a:ea typeface="Calibri"/>
                          <a:cs typeface="Calibri"/>
                        </a:rPr>
                        <a:t>literary devices</a:t>
                      </a:r>
                      <a:r>
                        <a:rPr lang="en-GB" sz="900" b="0" i="0" u="none" strike="noStrike" noProof="0">
                          <a:solidFill>
                            <a:schemeClr val="tx1"/>
                          </a:solidFill>
                          <a:effectLst/>
                          <a:latin typeface="Calibri"/>
                          <a:ea typeface="Calibri"/>
                          <a:cs typeface="Calibri"/>
                        </a:rPr>
                        <a:t> effectively to create impact.</a:t>
                      </a:r>
                      <a:endParaRPr lang="en-US" sz="900" b="0" i="0" u="none" strike="noStrike" noProof="0">
                        <a:solidFill>
                          <a:schemeClr val="tx1"/>
                        </a:solidFill>
                        <a:effectLst/>
                        <a:latin typeface="Calibri"/>
                        <a:ea typeface="Calibri"/>
                        <a:cs typeface="Calibri"/>
                      </a:endParaRP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latin typeface="Calibri"/>
                          <a:ea typeface="Calibri"/>
                          <a:cs typeface="Calibri"/>
                        </a:rPr>
                        <a:t>Vocabulary:</a:t>
                      </a:r>
                      <a:r>
                        <a:rPr lang="en-GB" sz="900" b="0" i="0" u="none" strike="noStrike" noProof="0">
                          <a:solidFill>
                            <a:schemeClr val="tx1"/>
                          </a:solidFill>
                          <a:effectLst/>
                          <a:latin typeface="Calibri"/>
                          <a:ea typeface="Calibri"/>
                          <a:cs typeface="Calibri"/>
                        </a:rPr>
                        <a:t> I can use ambitious and precise vocabulary with confidence.</a:t>
                      </a:r>
                    </a:p>
                    <a:p>
                      <a:pPr marL="171450" lvl="0" indent="-171450">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Structural features:</a:t>
                      </a:r>
                      <a:r>
                        <a:rPr lang="en-US" sz="900" b="0" i="0" u="none" strike="noStrike" noProof="0">
                          <a:solidFill>
                            <a:schemeClr val="tx1"/>
                          </a:solidFill>
                          <a:effectLst/>
                          <a:latin typeface="Calibri"/>
                          <a:ea typeface="Calibri"/>
                          <a:cs typeface="Calibri"/>
                        </a:rPr>
                        <a:t> I can </a:t>
                      </a:r>
                      <a:r>
                        <a:rPr lang="en-US" sz="900" b="0" i="0" u="none" strike="noStrike" noProof="0" err="1">
                          <a:solidFill>
                            <a:schemeClr val="tx1"/>
                          </a:solidFill>
                          <a:effectLst/>
                          <a:latin typeface="Calibri"/>
                          <a:ea typeface="Calibri"/>
                          <a:cs typeface="Calibri"/>
                        </a:rPr>
                        <a:t>organise</a:t>
                      </a:r>
                      <a:r>
                        <a:rPr lang="en-US" sz="900" b="0" i="0" u="none" strike="noStrike" noProof="0">
                          <a:solidFill>
                            <a:schemeClr val="tx1"/>
                          </a:solidFill>
                          <a:effectLst/>
                          <a:latin typeface="Calibri"/>
                          <a:ea typeface="Calibri"/>
                          <a:cs typeface="Calibri"/>
                        </a:rPr>
                        <a:t> ideas clearly into paragraphs, with consistent links across them.</a:t>
                      </a:r>
                      <a:endParaRPr lang="en-GB" sz="900" b="0" i="0" u="none" strike="noStrike" noProof="0">
                        <a:solidFill>
                          <a:schemeClr val="tx1"/>
                        </a:solidFill>
                        <a:effectLst/>
                        <a:latin typeface="Calibri"/>
                        <a:ea typeface="Calibri"/>
                        <a:cs typeface="Calibri"/>
                      </a:endParaRP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latin typeface="Calibri"/>
                          <a:ea typeface="Calibri"/>
                          <a:cs typeface="Calibri"/>
                        </a:rPr>
                        <a:t>Spelling: </a:t>
                      </a:r>
                      <a:r>
                        <a:rPr lang="en-GB" sz="900" b="0" i="0" u="none" strike="noStrike" noProof="0">
                          <a:solidFill>
                            <a:schemeClr val="tx1"/>
                          </a:solidFill>
                          <a:effectLst/>
                          <a:latin typeface="Calibri"/>
                          <a:ea typeface="Calibri"/>
                          <a:cs typeface="Calibri"/>
                        </a:rPr>
                        <a:t>I can spell more complex and subject-specific words accurately.</a:t>
                      </a: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latin typeface="Calibri"/>
                          <a:ea typeface="Calibri"/>
                          <a:cs typeface="Calibri"/>
                        </a:rPr>
                        <a:t>Punctuation</a:t>
                      </a:r>
                      <a:r>
                        <a:rPr lang="en-GB" sz="900" b="0" i="0" u="none" strike="noStrike" noProof="0">
                          <a:solidFill>
                            <a:schemeClr val="tx1"/>
                          </a:solidFill>
                          <a:effectLst/>
                          <a:latin typeface="Calibri"/>
                          <a:ea typeface="Calibri"/>
                          <a:cs typeface="Calibri"/>
                        </a:rPr>
                        <a:t>: I can use a range of punctuation accurately and for effect.</a:t>
                      </a: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latin typeface="Calibri"/>
                          <a:ea typeface="Calibri"/>
                          <a:cs typeface="Calibri"/>
                        </a:rPr>
                        <a:t>Sentences:</a:t>
                      </a:r>
                      <a:r>
                        <a:rPr lang="en-GB" sz="900" b="0" i="0" u="none" strike="noStrike" noProof="0">
                          <a:solidFill>
                            <a:schemeClr val="tx1"/>
                          </a:solidFill>
                          <a:effectLst/>
                          <a:latin typeface="Calibri"/>
                          <a:ea typeface="Calibri"/>
                          <a:cs typeface="Calibri"/>
                        </a:rPr>
                        <a:t> I can control and vary sentence structures deliberately to shape meaning and create specific effects.</a:t>
                      </a:r>
                    </a:p>
                    <a:p>
                      <a:pPr marL="171450" lvl="0" indent="-171450">
                        <a:spcAft>
                          <a:spcPts val="0"/>
                        </a:spcAft>
                        <a:buClr>
                          <a:srgbClr val="000000"/>
                        </a:buClr>
                        <a:buFont typeface="Arial,Sans-Serif" panose="020B0604020202020204" pitchFamily="34" charset="0"/>
                        <a:buChar char="•"/>
                      </a:pPr>
                      <a:endParaRPr lang="en-GB" sz="900" b="0" i="0" u="none" strike="noStrike" noProof="0">
                        <a:solidFill>
                          <a:schemeClr val="tx1"/>
                        </a:solidFill>
                        <a:effectLst/>
                        <a:latin typeface="Calibri"/>
                        <a:ea typeface="Calibri"/>
                        <a:cs typeface="Calibri"/>
                      </a:endParaRPr>
                    </a:p>
                    <a:p>
                      <a:pPr marL="171450" lvl="0" indent="-171450">
                        <a:spcAft>
                          <a:spcPts val="0"/>
                        </a:spcAft>
                        <a:buClr>
                          <a:srgbClr val="000000"/>
                        </a:buClr>
                        <a:buFont typeface="Arial,Sans-Serif" panose="020B0604020202020204" pitchFamily="34" charset="0"/>
                        <a:buChar char="•"/>
                      </a:pPr>
                      <a:endParaRPr lang="en-GB" sz="900" b="0" i="0" u="none" strike="noStrike" noProof="0">
                        <a:solidFill>
                          <a:schemeClr val="tx1"/>
                        </a:solidFill>
                        <a:effectLst/>
                        <a:latin typeface="Calibri"/>
                        <a:ea typeface="Calibri"/>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78869647"/>
                  </a:ext>
                </a:extLst>
              </a:tr>
            </a:tbl>
          </a:graphicData>
        </a:graphic>
      </p:graphicFrame>
    </p:spTree>
    <p:extLst>
      <p:ext uri="{BB962C8B-B14F-4D97-AF65-F5344CB8AC3E}">
        <p14:creationId xmlns:p14="http://schemas.microsoft.com/office/powerpoint/2010/main" val="456364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21A87-1105-417A-A005-BFA3D15E3E16}"/>
              </a:ext>
            </a:extLst>
          </p:cNvPr>
          <p:cNvSpPr>
            <a:spLocks noGrp="1"/>
          </p:cNvSpPr>
          <p:nvPr>
            <p:ph type="title"/>
          </p:nvPr>
        </p:nvSpPr>
        <p:spPr>
          <a:xfrm>
            <a:off x="246401" y="279018"/>
            <a:ext cx="6356195" cy="1040880"/>
          </a:xfrm>
          <a:ln>
            <a:solidFill>
              <a:schemeClr val="tx1"/>
            </a:solidFill>
          </a:ln>
        </p:spPr>
        <p:txBody>
          <a:bodyPr>
            <a:normAutofit/>
          </a:bodyPr>
          <a:lstStyle/>
          <a:p>
            <a:r>
              <a:rPr lang="en-GB"/>
              <a:t>Topic: Much Ado About Nothing</a:t>
            </a:r>
            <a:br>
              <a:rPr lang="en-GB"/>
            </a:br>
            <a:r>
              <a:rPr lang="en-GB" sz="2200" i="1"/>
              <a:t>Autumn Term 1 Golden Nuggets and Work Hard</a:t>
            </a:r>
          </a:p>
        </p:txBody>
      </p:sp>
      <p:graphicFrame>
        <p:nvGraphicFramePr>
          <p:cNvPr id="4" name="Content Placeholder 3">
            <a:extLst>
              <a:ext uri="{FF2B5EF4-FFF2-40B4-BE49-F238E27FC236}">
                <a16:creationId xmlns:a16="http://schemas.microsoft.com/office/drawing/2014/main" id="{EB3B03C3-3BBC-4A1B-877C-70BE28835194}"/>
              </a:ext>
            </a:extLst>
          </p:cNvPr>
          <p:cNvGraphicFramePr>
            <a:graphicFrameLocks noGrp="1"/>
          </p:cNvGraphicFramePr>
          <p:nvPr>
            <p:ph idx="1"/>
            <p:extLst>
              <p:ext uri="{D42A27DB-BD31-4B8C-83A1-F6EECF244321}">
                <p14:modId xmlns:p14="http://schemas.microsoft.com/office/powerpoint/2010/main" val="2219640195"/>
              </p:ext>
            </p:extLst>
          </p:nvPr>
        </p:nvGraphicFramePr>
        <p:xfrm>
          <a:off x="248008" y="1480726"/>
          <a:ext cx="6356191" cy="6523547"/>
        </p:xfrm>
        <a:graphic>
          <a:graphicData uri="http://schemas.openxmlformats.org/drawingml/2006/table">
            <a:tbl>
              <a:tblPr firstRow="1" bandRow="1">
                <a:tableStyleId>{5C22544A-7EE6-4342-B048-85BDC9FD1C3A}</a:tableStyleId>
              </a:tblPr>
              <a:tblGrid>
                <a:gridCol w="749582">
                  <a:extLst>
                    <a:ext uri="{9D8B030D-6E8A-4147-A177-3AD203B41FA5}">
                      <a16:colId xmlns:a16="http://schemas.microsoft.com/office/drawing/2014/main" val="518191240"/>
                    </a:ext>
                  </a:extLst>
                </a:gridCol>
                <a:gridCol w="3868615">
                  <a:extLst>
                    <a:ext uri="{9D8B030D-6E8A-4147-A177-3AD203B41FA5}">
                      <a16:colId xmlns:a16="http://schemas.microsoft.com/office/drawing/2014/main" val="1227018231"/>
                    </a:ext>
                  </a:extLst>
                </a:gridCol>
                <a:gridCol w="1737994">
                  <a:extLst>
                    <a:ext uri="{9D8B030D-6E8A-4147-A177-3AD203B41FA5}">
                      <a16:colId xmlns:a16="http://schemas.microsoft.com/office/drawing/2014/main" val="2891100115"/>
                    </a:ext>
                  </a:extLst>
                </a:gridCol>
              </a:tblGrid>
              <a:tr h="269433">
                <a:tc>
                  <a:txBody>
                    <a:bodyPr/>
                    <a:lstStyle/>
                    <a:p>
                      <a:pPr algn="ctr"/>
                      <a:endParaRPr lang="en-GB" sz="105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GB" sz="1050">
                          <a:solidFill>
                            <a:schemeClr val="tx1"/>
                          </a:solidFill>
                        </a:rPr>
                        <a:t>Golden Nugget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GB" sz="1050">
                          <a:solidFill>
                            <a:schemeClr val="tx1"/>
                          </a:solidFill>
                        </a:rPr>
                        <a:t>Work Hard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91062025"/>
                  </a:ext>
                </a:extLst>
              </a:tr>
              <a:tr h="683845">
                <a:tc>
                  <a:txBody>
                    <a:bodyPr/>
                    <a:lstStyle/>
                    <a:p>
                      <a:pPr algn="ctr"/>
                      <a:r>
                        <a:rPr lang="en-GB" sz="110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100" b="1" i="0" u="none" strike="noStrike">
                          <a:solidFill>
                            <a:srgbClr val="000000"/>
                          </a:solidFill>
                          <a:effectLst/>
                          <a:latin typeface="Calibri"/>
                        </a:rPr>
                        <a:t>Emerging: </a:t>
                      </a:r>
                      <a:r>
                        <a:rPr lang="en-GB" sz="1100" b="0" i="0" u="none" strike="noStrike">
                          <a:solidFill>
                            <a:srgbClr val="000000"/>
                          </a:solidFill>
                          <a:effectLst/>
                          <a:latin typeface="Calibri"/>
                        </a:rPr>
                        <a:t>Know what a</a:t>
                      </a:r>
                      <a:r>
                        <a:rPr lang="en-GB" sz="1100" b="1" i="0" u="none" strike="noStrike">
                          <a:solidFill>
                            <a:srgbClr val="000000"/>
                          </a:solidFill>
                          <a:effectLst/>
                          <a:latin typeface="Calibri"/>
                        </a:rPr>
                        <a:t> </a:t>
                      </a:r>
                      <a:r>
                        <a:rPr lang="en-GB" sz="1100" b="0" i="0" u="none" strike="noStrike">
                          <a:solidFill>
                            <a:srgbClr val="000000"/>
                          </a:solidFill>
                          <a:effectLst/>
                          <a:latin typeface="Calibri"/>
                        </a:rPr>
                        <a:t>setting is.</a:t>
                      </a:r>
                    </a:p>
                    <a:p>
                      <a:pPr lvl="0" algn="l">
                        <a:buNone/>
                      </a:pPr>
                      <a:r>
                        <a:rPr lang="en-GB" sz="1100" b="1" i="0" u="none" strike="noStrike" noProof="0">
                          <a:solidFill>
                            <a:srgbClr val="000000"/>
                          </a:solidFill>
                          <a:effectLst/>
                          <a:latin typeface="Calibri"/>
                          <a:ea typeface="Calibri"/>
                          <a:cs typeface="Calibri"/>
                        </a:rPr>
                        <a:t>Achieving: </a:t>
                      </a:r>
                      <a:r>
                        <a:rPr lang="en-GB" sz="1100" b="0" i="0" u="none" strike="noStrike" noProof="0">
                          <a:solidFill>
                            <a:srgbClr val="000000"/>
                          </a:solidFill>
                          <a:effectLst/>
                          <a:latin typeface="Calibri"/>
                          <a:ea typeface="Calibri"/>
                          <a:cs typeface="Calibri"/>
                        </a:rPr>
                        <a:t>Understand how setting is important to a story.</a:t>
                      </a:r>
                    </a:p>
                    <a:p>
                      <a:pPr lvl="0" algn="l">
                        <a:buNone/>
                      </a:pPr>
                      <a:r>
                        <a:rPr lang="en-GB" sz="1100" b="1" i="0" u="none" strike="noStrike" noProof="0">
                          <a:solidFill>
                            <a:srgbClr val="000000"/>
                          </a:solidFill>
                          <a:effectLst/>
                          <a:latin typeface="Calibri"/>
                          <a:ea typeface="Calibri"/>
                          <a:cs typeface="Calibri"/>
                        </a:rPr>
                        <a:t>Excelling: </a:t>
                      </a:r>
                      <a:r>
                        <a:rPr lang="en-GB" sz="1100" b="0" i="0" u="none" strike="noStrike" noProof="0">
                          <a:solidFill>
                            <a:srgbClr val="000000"/>
                          </a:solidFill>
                          <a:effectLst/>
                          <a:latin typeface="Calibri"/>
                          <a:ea typeface="Calibri"/>
                          <a:cs typeface="Calibri"/>
                        </a:rPr>
                        <a:t>Understand how setting shapes a story’s events, influences characters’, and creates mood.</a:t>
                      </a:r>
                      <a:endParaRPr lang="en-GB"/>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noFill/>
                  </a:tcPr>
                </a:tc>
                <a:tc>
                  <a:txBody>
                    <a:bodyPr/>
                    <a:lstStyle/>
                    <a:p>
                      <a:pPr lvl="0" algn="l">
                        <a:buNone/>
                      </a:pPr>
                      <a:r>
                        <a:rPr lang="en-GB" sz="1100" b="0" i="0" u="none" strike="noStrike" noProof="0">
                          <a:solidFill>
                            <a:srgbClr val="000000"/>
                          </a:solidFill>
                          <a:effectLst/>
                        </a:rPr>
                        <a:t>Creative writing - Write a description of an idealised setting. </a:t>
                      </a:r>
                      <a:endParaRPr lang="en-US" sz="11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7403369"/>
                  </a:ext>
                </a:extLst>
              </a:tr>
              <a:tr h="610576">
                <a:tc>
                  <a:txBody>
                    <a:bodyPr/>
                    <a:lstStyle/>
                    <a:p>
                      <a:pPr algn="ctr"/>
                      <a:r>
                        <a:rPr lang="en-GB" sz="110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100" b="1" i="0" u="none" strike="noStrike" noProof="0">
                          <a:solidFill>
                            <a:srgbClr val="000000"/>
                          </a:solidFill>
                          <a:effectLst/>
                        </a:rPr>
                        <a:t>Emerging: </a:t>
                      </a:r>
                      <a:r>
                        <a:rPr lang="en-GB" sz="1100" b="0" i="0" u="none" strike="noStrike" noProof="0">
                          <a:solidFill>
                            <a:srgbClr val="000000"/>
                          </a:solidFill>
                          <a:effectLst/>
                        </a:rPr>
                        <a:t>Understand that love is a key theme in the play.</a:t>
                      </a:r>
                    </a:p>
                    <a:p>
                      <a:pPr lvl="0" algn="l">
                        <a:buNone/>
                      </a:pPr>
                      <a:r>
                        <a:rPr lang="en-GB" sz="1100" b="1" i="0" u="none" strike="noStrike" noProof="0">
                          <a:solidFill>
                            <a:srgbClr val="000000"/>
                          </a:solidFill>
                          <a:effectLst/>
                          <a:latin typeface="Calibri"/>
                          <a:ea typeface="Calibri"/>
                          <a:cs typeface="Calibri"/>
                        </a:rPr>
                        <a:t>Achieving: </a:t>
                      </a:r>
                      <a:r>
                        <a:rPr lang="en-GB" sz="1100" b="0" i="0" u="none" strike="noStrike" noProof="0">
                          <a:solidFill>
                            <a:srgbClr val="000000"/>
                          </a:solidFill>
                          <a:effectLst/>
                          <a:latin typeface="Calibri"/>
                          <a:ea typeface="Calibri"/>
                          <a:cs typeface="Calibri"/>
                        </a:rPr>
                        <a:t>Understand how love is presented at the beginning of the play.</a:t>
                      </a:r>
                      <a:endParaRPr lang="en-US" sz="1100"/>
                    </a:p>
                    <a:p>
                      <a:pPr lvl="0" algn="l">
                        <a:buNone/>
                      </a:pPr>
                      <a:r>
                        <a:rPr lang="en-GB" sz="1100" b="1" i="0" u="none" strike="noStrike" noProof="0">
                          <a:solidFill>
                            <a:srgbClr val="000000"/>
                          </a:solidFill>
                          <a:effectLst/>
                        </a:rPr>
                        <a:t>Excelling: </a:t>
                      </a:r>
                      <a:r>
                        <a:rPr lang="en-GB" sz="1100" b="0" i="0" u="none" strike="noStrike" noProof="0">
                          <a:solidFill>
                            <a:srgbClr val="000000"/>
                          </a:solidFill>
                          <a:effectLst/>
                        </a:rPr>
                        <a:t>Understand how different types of love are presented in the beginning of the play. </a:t>
                      </a:r>
                      <a:endParaRPr lang="en-US"/>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100" b="0" i="0" u="none" strike="noStrike" noProof="0">
                          <a:solidFill>
                            <a:srgbClr val="000000"/>
                          </a:solidFill>
                          <a:effectLst/>
                        </a:rPr>
                        <a:t>Literature - How does Shakespeare present love at the beginning of the play?</a:t>
                      </a:r>
                      <a:endParaRPr lang="en-US" sz="11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7274203"/>
                  </a:ext>
                </a:extLst>
              </a:tr>
              <a:tr h="410307">
                <a:tc>
                  <a:txBody>
                    <a:bodyPr/>
                    <a:lstStyle/>
                    <a:p>
                      <a:pPr algn="ctr"/>
                      <a:r>
                        <a:rPr lang="en-GB" sz="110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100" b="1" i="0" u="none" strike="noStrike" noProof="0">
                          <a:solidFill>
                            <a:srgbClr val="000000"/>
                          </a:solidFill>
                          <a:effectLst/>
                        </a:rPr>
                        <a:t>Emerging: </a:t>
                      </a:r>
                      <a:r>
                        <a:rPr lang="en-GB" sz="1100" b="0" i="0" u="none" strike="noStrike" noProof="0">
                          <a:solidFill>
                            <a:srgbClr val="000000"/>
                          </a:solidFill>
                          <a:effectLst/>
                        </a:rPr>
                        <a:t>Understand what marginalisation is.</a:t>
                      </a:r>
                    </a:p>
                    <a:p>
                      <a:pPr lvl="0" algn="l">
                        <a:buNone/>
                      </a:pPr>
                      <a:r>
                        <a:rPr lang="en-GB" sz="1100" b="1" i="0" u="none" strike="noStrike" noProof="0">
                          <a:solidFill>
                            <a:srgbClr val="000000"/>
                          </a:solidFill>
                          <a:effectLst/>
                          <a:latin typeface="Calibri"/>
                          <a:ea typeface="Calibri"/>
                          <a:cs typeface="Calibri"/>
                        </a:rPr>
                        <a:t>Achieving: </a:t>
                      </a:r>
                      <a:r>
                        <a:rPr lang="en-GB" sz="1100" b="0" i="0" u="none" strike="noStrike" noProof="0">
                          <a:solidFill>
                            <a:srgbClr val="000000"/>
                          </a:solidFill>
                          <a:effectLst/>
                          <a:latin typeface="Calibri"/>
                          <a:ea typeface="Calibri"/>
                          <a:cs typeface="Calibri"/>
                        </a:rPr>
                        <a:t>Understand what marginalisation is and how its presented in the play. </a:t>
                      </a:r>
                      <a:endParaRPr lang="en-US" sz="1100"/>
                    </a:p>
                    <a:p>
                      <a:pPr lvl="0" algn="l">
                        <a:buNone/>
                      </a:pPr>
                      <a:r>
                        <a:rPr lang="en-GB" sz="1100" b="1" i="0" u="none" strike="noStrike" noProof="0">
                          <a:solidFill>
                            <a:srgbClr val="000000"/>
                          </a:solidFill>
                          <a:effectLst/>
                        </a:rPr>
                        <a:t>Excelling: </a:t>
                      </a:r>
                      <a:r>
                        <a:rPr lang="en-GB" sz="1100" b="0" i="0" u="none" strike="noStrike" noProof="0">
                          <a:solidFill>
                            <a:srgbClr val="000000"/>
                          </a:solidFill>
                          <a:effectLst/>
                        </a:rPr>
                        <a:t>Understand how marginalised characters are impacted within the play.</a:t>
                      </a:r>
                      <a:endParaRPr lang="en-US"/>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100" b="0" i="0" u="none" strike="noStrike" noProof="0">
                          <a:solidFill>
                            <a:srgbClr val="000000"/>
                          </a:solidFill>
                          <a:effectLst/>
                        </a:rPr>
                        <a:t>Creative Writing - Writing a great villain </a:t>
                      </a:r>
                      <a:endParaRPr lang="en-US" sz="11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04642"/>
                  </a:ext>
                </a:extLst>
              </a:tr>
              <a:tr h="410307">
                <a:tc>
                  <a:txBody>
                    <a:bodyPr/>
                    <a:lstStyle/>
                    <a:p>
                      <a:pPr algn="ctr"/>
                      <a:r>
                        <a:rPr lang="en-GB" sz="110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100" b="1" i="0" u="none" strike="noStrike" noProof="0">
                          <a:solidFill>
                            <a:srgbClr val="000000"/>
                          </a:solidFill>
                          <a:effectLst/>
                          <a:latin typeface="Calibri"/>
                          <a:ea typeface="Calibri"/>
                          <a:cs typeface="Calibri"/>
                        </a:rPr>
                        <a:t>Emerging: </a:t>
                      </a:r>
                      <a:r>
                        <a:rPr lang="en-GB" sz="1100" b="0" i="0" u="none" strike="noStrike" noProof="0">
                          <a:solidFill>
                            <a:srgbClr val="000000"/>
                          </a:solidFill>
                          <a:effectLst/>
                          <a:latin typeface="Calibri"/>
                          <a:ea typeface="Calibri"/>
                          <a:cs typeface="Calibri"/>
                        </a:rPr>
                        <a:t>Identify </a:t>
                      </a:r>
                      <a:r>
                        <a:rPr lang="en-GB" sz="1100" b="0" i="0" u="none" strike="noStrike" noProof="0">
                          <a:solidFill>
                            <a:srgbClr val="000000"/>
                          </a:solidFill>
                          <a:effectLst/>
                        </a:rPr>
                        <a:t>moments of deception in the play.</a:t>
                      </a:r>
                    </a:p>
                    <a:p>
                      <a:pPr lvl="0" algn="l">
                        <a:buNone/>
                      </a:pPr>
                      <a:r>
                        <a:rPr lang="en-GB" sz="1100" b="1" i="0" u="none" strike="noStrike" noProof="0">
                          <a:solidFill>
                            <a:srgbClr val="000000"/>
                          </a:solidFill>
                          <a:effectLst/>
                          <a:latin typeface="Calibri"/>
                          <a:ea typeface="Calibri"/>
                          <a:cs typeface="Calibri"/>
                        </a:rPr>
                        <a:t>Achieving: </a:t>
                      </a:r>
                      <a:r>
                        <a:rPr lang="en-GB" sz="1100" b="0" i="0" u="none" strike="noStrike" noProof="0">
                          <a:solidFill>
                            <a:srgbClr val="000000"/>
                          </a:solidFill>
                          <a:effectLst/>
                          <a:latin typeface="Calibri"/>
                          <a:ea typeface="Calibri"/>
                          <a:cs typeface="Calibri"/>
                        </a:rPr>
                        <a:t>Understand what deception is and how it is used in the play. </a:t>
                      </a:r>
                      <a:endParaRPr lang="en-US" sz="1100"/>
                    </a:p>
                    <a:p>
                      <a:pPr lvl="0" algn="l">
                        <a:buNone/>
                      </a:pPr>
                      <a:r>
                        <a:rPr lang="en-GB" sz="1100" b="1" i="0" u="none" strike="noStrike" noProof="0">
                          <a:solidFill>
                            <a:srgbClr val="000000"/>
                          </a:solidFill>
                          <a:effectLst/>
                          <a:latin typeface="Calibri"/>
                          <a:ea typeface="Calibri"/>
                          <a:cs typeface="Calibri"/>
                        </a:rPr>
                        <a:t>Excelling: </a:t>
                      </a:r>
                      <a:r>
                        <a:rPr lang="en-GB" sz="1100" b="0" i="0" u="none" strike="noStrike" noProof="0">
                          <a:solidFill>
                            <a:srgbClr val="000000"/>
                          </a:solidFill>
                          <a:effectLst/>
                          <a:latin typeface="Calibri"/>
                          <a:ea typeface="Calibri"/>
                          <a:cs typeface="Calibri"/>
                        </a:rPr>
                        <a:t>Understand </a:t>
                      </a:r>
                      <a:r>
                        <a:rPr lang="en-GB" sz="1100" b="0" i="0" u="none" strike="noStrike" noProof="0">
                          <a:solidFill>
                            <a:srgbClr val="000000"/>
                          </a:solidFill>
                          <a:effectLst/>
                        </a:rPr>
                        <a:t>different kinds of deception in the play, and how this impacts characters.</a:t>
                      </a:r>
                      <a:endParaRPr lang="en-GB"/>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100" b="0" i="0" u="none" strike="noStrike" noProof="0">
                          <a:solidFill>
                            <a:srgbClr val="000000"/>
                          </a:solidFill>
                          <a:effectLst/>
                        </a:rPr>
                        <a:t>Literature - </a:t>
                      </a:r>
                      <a:r>
                        <a:rPr lang="en-GB" sz="1100" b="0" i="0" u="none" strike="noStrike" noProof="0">
                          <a:solidFill>
                            <a:srgbClr val="000000"/>
                          </a:solidFill>
                          <a:effectLst/>
                          <a:latin typeface="Calibri"/>
                          <a:ea typeface="Calibri"/>
                          <a:cs typeface="Calibri"/>
                        </a:rPr>
                        <a:t>How does Shakespeare present lies and deception? </a:t>
                      </a:r>
                      <a:endParaRPr lang="en-GB" sz="1100" b="0" i="0" u="none" strike="noStrike" noProof="0">
                        <a:solidFill>
                          <a:srgbClr val="000000"/>
                        </a:solidFill>
                        <a:effectLst/>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6820331"/>
                  </a:ext>
                </a:extLst>
              </a:tr>
              <a:tr h="410307">
                <a:tc>
                  <a:txBody>
                    <a:bodyPr/>
                    <a:lstStyle/>
                    <a:p>
                      <a:pPr algn="ctr"/>
                      <a:r>
                        <a:rPr lang="en-GB" sz="110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100" b="1" i="0" u="none" strike="noStrike" noProof="0">
                          <a:solidFill>
                            <a:srgbClr val="000000"/>
                          </a:solidFill>
                          <a:effectLst/>
                          <a:latin typeface="Calibri"/>
                          <a:ea typeface="Calibri"/>
                          <a:cs typeface="Calibri"/>
                        </a:rPr>
                        <a:t>Emerging:</a:t>
                      </a:r>
                      <a:r>
                        <a:rPr lang="en-GB" sz="1100" b="0" i="0" u="none" strike="noStrike" noProof="0">
                          <a:solidFill>
                            <a:srgbClr val="000000"/>
                          </a:solidFill>
                          <a:effectLst/>
                          <a:latin typeface="Calibri"/>
                          <a:ea typeface="Calibri"/>
                          <a:cs typeface="Calibri"/>
                        </a:rPr>
                        <a:t> Identify changes in a character.</a:t>
                      </a:r>
                    </a:p>
                    <a:p>
                      <a:pPr lvl="0" algn="l">
                        <a:buNone/>
                      </a:pPr>
                      <a:r>
                        <a:rPr lang="en-GB" sz="1100" b="1" i="0" u="none" strike="noStrike" noProof="0">
                          <a:solidFill>
                            <a:srgbClr val="000000"/>
                          </a:solidFill>
                          <a:effectLst/>
                          <a:latin typeface="Calibri"/>
                          <a:ea typeface="Calibri"/>
                          <a:cs typeface="Calibri"/>
                        </a:rPr>
                        <a:t>Achieving: </a:t>
                      </a:r>
                      <a:r>
                        <a:rPr lang="en-GB" sz="1100" b="0" i="0" u="none" strike="noStrike" noProof="0">
                          <a:solidFill>
                            <a:srgbClr val="000000"/>
                          </a:solidFill>
                          <a:effectLst/>
                          <a:latin typeface="Calibri"/>
                          <a:ea typeface="Calibri"/>
                          <a:cs typeface="Calibri"/>
                        </a:rPr>
                        <a:t>Understand how character presentation can be misleading.</a:t>
                      </a:r>
                      <a:endParaRPr lang="en-US" sz="1100"/>
                    </a:p>
                    <a:p>
                      <a:pPr lvl="0" algn="l">
                        <a:buNone/>
                      </a:pPr>
                      <a:r>
                        <a:rPr lang="en-GB" sz="1100" b="1" i="0" u="none" strike="noStrike" noProof="0">
                          <a:solidFill>
                            <a:srgbClr val="000000"/>
                          </a:solidFill>
                          <a:effectLst/>
                          <a:latin typeface="Calibri"/>
                          <a:ea typeface="Calibri"/>
                          <a:cs typeface="Calibri"/>
                        </a:rPr>
                        <a:t>Excelling: </a:t>
                      </a:r>
                      <a:r>
                        <a:rPr lang="en-GB" sz="1100" b="0" i="0" u="none" strike="noStrike" noProof="0">
                          <a:solidFill>
                            <a:srgbClr val="000000"/>
                          </a:solidFill>
                          <a:effectLst/>
                          <a:latin typeface="Calibri"/>
                          <a:ea typeface="Calibri"/>
                          <a:cs typeface="Calibri"/>
                        </a:rPr>
                        <a:t>Understand</a:t>
                      </a:r>
                      <a:r>
                        <a:rPr lang="en-GB" sz="1100" b="0" i="0" u="none" strike="noStrike" noProof="0">
                          <a:solidFill>
                            <a:srgbClr val="000000"/>
                          </a:solidFill>
                          <a:effectLst/>
                        </a:rPr>
                        <a:t> how a character’s outward behaviour or appearance hides their real intentions.</a:t>
                      </a:r>
                      <a:endParaRPr lang="en-GB" sz="1100" b="1" i="0" u="none" strike="noStrike" noProof="0">
                        <a:solidFill>
                          <a:srgbClr val="000000"/>
                        </a:solidFill>
                        <a:effectLst/>
                        <a:latin typeface="Calibri"/>
                        <a:ea typeface="Calibri"/>
                        <a:cs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100" b="0" i="0" u="none" strike="noStrike" noProof="0">
                          <a:solidFill>
                            <a:srgbClr val="000000"/>
                          </a:solidFill>
                          <a:effectLst/>
                        </a:rPr>
                        <a:t>Creative Writing - Masked Ball</a:t>
                      </a:r>
                      <a:endParaRPr lang="en-US" sz="11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092060"/>
                  </a:ext>
                </a:extLst>
              </a:tr>
              <a:tr h="586151">
                <a:tc>
                  <a:txBody>
                    <a:bodyPr/>
                    <a:lstStyle/>
                    <a:p>
                      <a:pPr algn="ctr"/>
                      <a:r>
                        <a:rPr lang="en-GB" sz="1100"/>
                        <a:t>6</a:t>
                      </a:r>
                      <a:endParaRPr lang="en-US" sz="11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buNone/>
                      </a:pPr>
                      <a:r>
                        <a:rPr lang="en-GB" sz="1100" b="1" i="0" u="none" strike="noStrike" noProof="0"/>
                        <a:t>Emerging: </a:t>
                      </a:r>
                      <a:r>
                        <a:rPr lang="en-GB" sz="1100" b="0" i="0" u="none" strike="noStrike" noProof="0"/>
                        <a:t>Understand the different roles of the male characters in the play.</a:t>
                      </a:r>
                    </a:p>
                    <a:p>
                      <a:pPr lvl="0">
                        <a:buNone/>
                      </a:pPr>
                      <a:r>
                        <a:rPr lang="en-GB" sz="1100" b="1" i="0" u="none" strike="noStrike" noProof="0"/>
                        <a:t>Achieving:</a:t>
                      </a:r>
                      <a:r>
                        <a:rPr lang="en-GB" sz="1100" b="0" i="0" u="none" strike="noStrike" noProof="0"/>
                        <a:t> </a:t>
                      </a:r>
                      <a:r>
                        <a:rPr lang="en-GB" sz="1100" b="0" i="0" u="none" strike="noStrike" noProof="0">
                          <a:solidFill>
                            <a:srgbClr val="000000"/>
                          </a:solidFill>
                          <a:latin typeface="Calibri"/>
                          <a:ea typeface="Calibri"/>
                          <a:cs typeface="Calibri"/>
                        </a:rPr>
                        <a:t>Understand how different male characters in the play abuse their power.</a:t>
                      </a:r>
                      <a:endParaRPr lang="en-GB" sz="1100" b="0" i="0" u="none" strike="noStrike" noProof="0"/>
                    </a:p>
                    <a:p>
                      <a:pPr lvl="0">
                        <a:buNone/>
                      </a:pPr>
                      <a:r>
                        <a:rPr lang="en-GB" sz="1100" b="1" i="0" u="none" strike="noStrike" noProof="0"/>
                        <a:t>Excelling: </a:t>
                      </a:r>
                      <a:r>
                        <a:rPr lang="en-GB" sz="1100" b="0" i="0" u="none" strike="noStrike" noProof="0">
                          <a:latin typeface="Calibri"/>
                          <a:ea typeface="Calibri"/>
                          <a:cs typeface="Calibri"/>
                        </a:rPr>
                        <a:t>Analyse how different male characters abuse their power and how this impacts other characters.</a:t>
                      </a:r>
                      <a:endParaRPr lang="en-US"/>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buNone/>
                      </a:pPr>
                      <a:r>
                        <a:rPr lang="en-GB" sz="1100" b="0" i="0" u="none" strike="noStrike" baseline="0" noProof="0">
                          <a:solidFill>
                            <a:srgbClr val="000000"/>
                          </a:solidFill>
                          <a:latin typeface="Calibri"/>
                          <a:ea typeface="Calibri"/>
                          <a:cs typeface="Calibri"/>
                        </a:rPr>
                        <a:t>How does Shakespeare present men in 'Much Ado About Nothing'? </a:t>
                      </a:r>
                      <a:endParaRPr lang="en-US" sz="11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266877"/>
                  </a:ext>
                </a:extLst>
              </a:tr>
              <a:tr h="410307">
                <a:tc>
                  <a:txBody>
                    <a:bodyPr/>
                    <a:lstStyle/>
                    <a:p>
                      <a:pPr algn="ctr"/>
                      <a:r>
                        <a:rPr lang="en-GB" sz="1100"/>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100" b="1" i="0" u="none" strike="noStrike" noProof="0">
                          <a:solidFill>
                            <a:srgbClr val="000000"/>
                          </a:solidFill>
                          <a:effectLst/>
                          <a:latin typeface="Calibri"/>
                          <a:ea typeface="Calibri"/>
                          <a:cs typeface="Calibri"/>
                        </a:rPr>
                        <a:t>Emerging:</a:t>
                      </a:r>
                      <a:r>
                        <a:rPr lang="en-GB" sz="1100" b="0" i="0" u="none" strike="noStrike" noProof="0">
                          <a:solidFill>
                            <a:srgbClr val="000000"/>
                          </a:solidFill>
                          <a:effectLst/>
                          <a:latin typeface="Calibri"/>
                          <a:ea typeface="Calibri"/>
                          <a:cs typeface="Calibri"/>
                        </a:rPr>
                        <a:t> Identify</a:t>
                      </a:r>
                      <a:r>
                        <a:rPr lang="en-GB" sz="1100" b="0" i="0" u="none" strike="noStrike" noProof="0">
                          <a:solidFill>
                            <a:srgbClr val="000000"/>
                          </a:solidFill>
                          <a:effectLst/>
                        </a:rPr>
                        <a:t> the importance of reputation.</a:t>
                      </a:r>
                    </a:p>
                    <a:p>
                      <a:pPr lvl="0" algn="l">
                        <a:buNone/>
                      </a:pPr>
                      <a:r>
                        <a:rPr lang="en-GB" sz="1100" b="1" i="0" u="none" strike="noStrike" noProof="0">
                          <a:solidFill>
                            <a:srgbClr val="000000"/>
                          </a:solidFill>
                          <a:effectLst/>
                          <a:latin typeface="Calibri"/>
                          <a:ea typeface="Calibri"/>
                          <a:cs typeface="Calibri"/>
                        </a:rPr>
                        <a:t>Achieving: </a:t>
                      </a:r>
                      <a:r>
                        <a:rPr lang="en-GB" sz="1100" b="0" i="0" u="none" strike="noStrike" noProof="0">
                          <a:solidFill>
                            <a:srgbClr val="000000"/>
                          </a:solidFill>
                          <a:effectLst/>
                          <a:latin typeface="Calibri"/>
                          <a:ea typeface="Calibri"/>
                          <a:cs typeface="Calibri"/>
                        </a:rPr>
                        <a:t>Understand the importance of reputation in Elizabethan society. </a:t>
                      </a:r>
                      <a:endParaRPr lang="en-US"/>
                    </a:p>
                    <a:p>
                      <a:pPr lvl="0" algn="l">
                        <a:buNone/>
                      </a:pPr>
                      <a:r>
                        <a:rPr lang="en-GB" sz="1100" b="1" i="0" u="none" strike="noStrike" noProof="0">
                          <a:solidFill>
                            <a:srgbClr val="000000"/>
                          </a:solidFill>
                          <a:effectLst/>
                          <a:latin typeface="Calibri"/>
                          <a:ea typeface="Calibri"/>
                          <a:cs typeface="Calibri"/>
                        </a:rPr>
                        <a:t>Excelling:</a:t>
                      </a:r>
                      <a:r>
                        <a:rPr lang="en-GB" sz="1100" b="0" i="0" u="none" strike="noStrike" noProof="0">
                          <a:solidFill>
                            <a:srgbClr val="000000"/>
                          </a:solidFill>
                          <a:effectLst/>
                          <a:latin typeface="Calibri"/>
                          <a:ea typeface="Calibri"/>
                          <a:cs typeface="Calibri"/>
                        </a:rPr>
                        <a:t> Understand </a:t>
                      </a:r>
                      <a:r>
                        <a:rPr lang="en-GB" sz="1100" b="0" i="0" u="none" strike="noStrike" noProof="0">
                          <a:solidFill>
                            <a:srgbClr val="000000"/>
                          </a:solidFill>
                          <a:effectLst/>
                        </a:rPr>
                        <a:t>how lies, reputation, and public perception shaped social status and power in Elizabethan society.</a:t>
                      </a:r>
                      <a:endParaRPr lang="en-GB" sz="1100" b="0" i="0" u="none" strike="noStrike" noProof="0">
                        <a:solidFill>
                          <a:srgbClr val="000000"/>
                        </a:solidFill>
                        <a:effectLst/>
                        <a:latin typeface="Calibri"/>
                        <a:ea typeface="Calibri"/>
                        <a:cs typeface="Calibri"/>
                      </a:endParaRPr>
                    </a:p>
                  </a:txBody>
                  <a:tcPr marL="9524" marR="9524" marT="95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100" b="0" i="0" u="none" strike="noStrike" noProof="0">
                          <a:solidFill>
                            <a:srgbClr val="000000"/>
                          </a:solidFill>
                          <a:effectLst/>
                          <a:latin typeface="Calibri"/>
                          <a:ea typeface="Calibri"/>
                          <a:cs typeface="Calibri"/>
                        </a:rPr>
                        <a:t>Creative Writing - Someone believes a lie</a:t>
                      </a:r>
                      <a:endParaRPr lang="en-US" sz="11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6054101"/>
                  </a:ext>
                </a:extLst>
              </a:tr>
            </a:tbl>
          </a:graphicData>
        </a:graphic>
      </p:graphicFrame>
      <p:sp>
        <p:nvSpPr>
          <p:cNvPr id="5" name="Rectangle: Rounded Corners 4">
            <a:extLst>
              <a:ext uri="{FF2B5EF4-FFF2-40B4-BE49-F238E27FC236}">
                <a16:creationId xmlns:a16="http://schemas.microsoft.com/office/drawing/2014/main" id="{19B8ABD5-75B7-4F82-BF17-FA6842E90CBD}"/>
              </a:ext>
            </a:extLst>
          </p:cNvPr>
          <p:cNvSpPr/>
          <p:nvPr/>
        </p:nvSpPr>
        <p:spPr>
          <a:xfrm>
            <a:off x="92597" y="92597"/>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37309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A44B3-7AEF-939C-3603-FC0317EC7A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242304-76BE-04BE-438C-FCB4064233E8}"/>
              </a:ext>
            </a:extLst>
          </p:cNvPr>
          <p:cNvSpPr>
            <a:spLocks noGrp="1"/>
          </p:cNvSpPr>
          <p:nvPr>
            <p:ph type="title"/>
          </p:nvPr>
        </p:nvSpPr>
        <p:spPr>
          <a:xfrm>
            <a:off x="246401" y="230120"/>
            <a:ext cx="6356195" cy="1040880"/>
          </a:xfrm>
          <a:ln>
            <a:solidFill>
              <a:schemeClr val="tx1"/>
            </a:solidFill>
          </a:ln>
        </p:spPr>
        <p:txBody>
          <a:bodyPr>
            <a:normAutofit/>
          </a:bodyPr>
          <a:lstStyle/>
          <a:p>
            <a:r>
              <a:rPr lang="en-GB"/>
              <a:t>Topic: Much Ado About Nothing</a:t>
            </a:r>
            <a:br>
              <a:rPr lang="en-GB"/>
            </a:br>
            <a:r>
              <a:rPr lang="en-GB" sz="2200" i="1"/>
              <a:t>Autumn Term 1 Golden Nuggets and Work Hard</a:t>
            </a:r>
          </a:p>
        </p:txBody>
      </p:sp>
      <p:graphicFrame>
        <p:nvGraphicFramePr>
          <p:cNvPr id="4" name="Content Placeholder 3">
            <a:extLst>
              <a:ext uri="{FF2B5EF4-FFF2-40B4-BE49-F238E27FC236}">
                <a16:creationId xmlns:a16="http://schemas.microsoft.com/office/drawing/2014/main" id="{90582CF1-0C8C-39F0-A785-8EDC3274947E}"/>
              </a:ext>
            </a:extLst>
          </p:cNvPr>
          <p:cNvGraphicFramePr>
            <a:graphicFrameLocks noGrp="1"/>
          </p:cNvGraphicFramePr>
          <p:nvPr>
            <p:ph idx="1"/>
            <p:extLst>
              <p:ext uri="{D42A27DB-BD31-4B8C-83A1-F6EECF244321}">
                <p14:modId xmlns:p14="http://schemas.microsoft.com/office/powerpoint/2010/main" val="2357090331"/>
              </p:ext>
            </p:extLst>
          </p:nvPr>
        </p:nvGraphicFramePr>
        <p:xfrm>
          <a:off x="248008" y="1274306"/>
          <a:ext cx="6356191" cy="7620908"/>
        </p:xfrm>
        <a:graphic>
          <a:graphicData uri="http://schemas.openxmlformats.org/drawingml/2006/table">
            <a:tbl>
              <a:tblPr firstRow="1" bandRow="1">
                <a:tableStyleId>{5C22544A-7EE6-4342-B048-85BDC9FD1C3A}</a:tableStyleId>
              </a:tblPr>
              <a:tblGrid>
                <a:gridCol w="749582">
                  <a:extLst>
                    <a:ext uri="{9D8B030D-6E8A-4147-A177-3AD203B41FA5}">
                      <a16:colId xmlns:a16="http://schemas.microsoft.com/office/drawing/2014/main" val="518191240"/>
                    </a:ext>
                  </a:extLst>
                </a:gridCol>
                <a:gridCol w="3868615">
                  <a:extLst>
                    <a:ext uri="{9D8B030D-6E8A-4147-A177-3AD203B41FA5}">
                      <a16:colId xmlns:a16="http://schemas.microsoft.com/office/drawing/2014/main" val="1227018231"/>
                    </a:ext>
                  </a:extLst>
                </a:gridCol>
                <a:gridCol w="1737994">
                  <a:extLst>
                    <a:ext uri="{9D8B030D-6E8A-4147-A177-3AD203B41FA5}">
                      <a16:colId xmlns:a16="http://schemas.microsoft.com/office/drawing/2014/main" val="2891100115"/>
                    </a:ext>
                  </a:extLst>
                </a:gridCol>
              </a:tblGrid>
              <a:tr h="259476">
                <a:tc>
                  <a:txBody>
                    <a:bodyPr/>
                    <a:lstStyle/>
                    <a:p>
                      <a:pPr algn="ctr"/>
                      <a:endParaRPr lang="en-GB" sz="105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GB" sz="1050">
                          <a:solidFill>
                            <a:schemeClr val="tx1"/>
                          </a:solidFill>
                        </a:rPr>
                        <a:t>Golden Nugget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GB" sz="1050">
                          <a:solidFill>
                            <a:schemeClr val="tx1"/>
                          </a:solidFill>
                        </a:rPr>
                        <a:t>Work Hard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91062025"/>
                  </a:ext>
                </a:extLst>
              </a:tr>
              <a:tr h="989853">
                <a:tc>
                  <a:txBody>
                    <a:bodyPr/>
                    <a:lstStyle/>
                    <a:p>
                      <a:pPr algn="ctr"/>
                      <a:r>
                        <a:rPr lang="en-GB" sz="1100"/>
                        <a:t>8</a:t>
                      </a:r>
                      <a:endParaRPr lang="en-US" sz="11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buNone/>
                      </a:pPr>
                      <a:r>
                        <a:rPr lang="en-GB" sz="1100" b="1" i="0" u="none" strike="noStrike" noProof="0">
                          <a:solidFill>
                            <a:srgbClr val="000000"/>
                          </a:solidFill>
                          <a:latin typeface="Calibri"/>
                          <a:ea typeface="Calibri"/>
                          <a:cs typeface="Calibri"/>
                        </a:rPr>
                        <a:t>Emerging: </a:t>
                      </a:r>
                      <a:r>
                        <a:rPr lang="en-GB" sz="1100" b="0" i="0" u="none" strike="noStrike" noProof="0">
                          <a:solidFill>
                            <a:srgbClr val="000000"/>
                          </a:solidFill>
                          <a:latin typeface="Calibri"/>
                          <a:ea typeface="Calibri"/>
                          <a:cs typeface="Calibri"/>
                        </a:rPr>
                        <a:t>Know that father's held authority in Elizabethan society.</a:t>
                      </a:r>
                      <a:endParaRPr lang="en-US" sz="1100" b="0" i="0" u="none" strike="noStrike" noProof="0">
                        <a:solidFill>
                          <a:srgbClr val="000000"/>
                        </a:solidFill>
                        <a:latin typeface="Calibri"/>
                        <a:ea typeface="Calibri"/>
                        <a:cs typeface="Calibri"/>
                      </a:endParaRPr>
                    </a:p>
                    <a:p>
                      <a:pPr lvl="0">
                        <a:buNone/>
                      </a:pPr>
                      <a:r>
                        <a:rPr lang="en-GB" sz="1100" b="1" i="0" u="none" strike="noStrike" noProof="0">
                          <a:solidFill>
                            <a:srgbClr val="000000"/>
                          </a:solidFill>
                          <a:latin typeface="Calibri"/>
                          <a:ea typeface="Calibri"/>
                          <a:cs typeface="Calibri"/>
                        </a:rPr>
                        <a:t>Achieving:</a:t>
                      </a:r>
                      <a:r>
                        <a:rPr lang="en-GB" sz="1100" b="0" i="0" u="none" strike="noStrike" noProof="0">
                          <a:solidFill>
                            <a:srgbClr val="000000"/>
                          </a:solidFill>
                          <a:latin typeface="Calibri"/>
                          <a:ea typeface="Calibri"/>
                          <a:cs typeface="Calibri"/>
                        </a:rPr>
                        <a:t> Understand the role of a father in the context of Elizabethan society. </a:t>
                      </a:r>
                    </a:p>
                    <a:p>
                      <a:pPr lvl="0">
                        <a:buNone/>
                      </a:pPr>
                      <a:r>
                        <a:rPr lang="en-GB" sz="1100" b="1" i="0" u="none" strike="noStrike" noProof="0">
                          <a:solidFill>
                            <a:srgbClr val="000000"/>
                          </a:solidFill>
                          <a:latin typeface="Calibri"/>
                          <a:ea typeface="Calibri"/>
                          <a:cs typeface="Calibri"/>
                        </a:rPr>
                        <a:t>Excelling: </a:t>
                      </a:r>
                      <a:r>
                        <a:rPr lang="en-GB" sz="1100" b="0" i="0" u="none" strike="noStrike" noProof="0">
                          <a:solidFill>
                            <a:srgbClr val="000000"/>
                          </a:solidFill>
                          <a:latin typeface="Calibri"/>
                          <a:ea typeface="Calibri"/>
                          <a:cs typeface="Calibri"/>
                        </a:rPr>
                        <a:t>Understand that Elizabethan fathers held legal, social, and economic power.</a:t>
                      </a:r>
                      <a:endParaRPr lang="en-GB"/>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noFill/>
                  </a:tcPr>
                </a:tc>
                <a:tc>
                  <a:txBody>
                    <a:bodyPr/>
                    <a:lstStyle/>
                    <a:p>
                      <a:endParaRPr lang="en-GB" sz="1100" b="0" i="0" u="none" strike="noStrike" noProof="0">
                        <a:latin typeface="Calibri"/>
                        <a:ea typeface="Calibri"/>
                        <a:cs typeface="Calibri"/>
                      </a:endParaRPr>
                    </a:p>
                    <a:p>
                      <a:pPr lvl="0">
                        <a:buNone/>
                      </a:pPr>
                      <a:r>
                        <a:rPr lang="en-GB" sz="1100" b="0" i="0" u="none" strike="noStrike" noProof="0">
                          <a:solidFill>
                            <a:srgbClr val="000000"/>
                          </a:solidFill>
                          <a:latin typeface="Calibri"/>
                          <a:ea typeface="Calibri"/>
                          <a:cs typeface="Calibri"/>
                        </a:rPr>
                        <a:t>Creative Writing - Wedding Scene Disaster </a:t>
                      </a:r>
                      <a:endParaRPr lang="en-GB"/>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351861"/>
                  </a:ext>
                </a:extLst>
              </a:tr>
              <a:tr h="989853">
                <a:tc>
                  <a:txBody>
                    <a:bodyPr/>
                    <a:lstStyle/>
                    <a:p>
                      <a:pPr algn="ctr"/>
                      <a:r>
                        <a:rPr lang="en-GB" sz="1100"/>
                        <a:t>9</a:t>
                      </a:r>
                      <a:endParaRPr lang="en-US" sz="11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buNone/>
                      </a:pPr>
                      <a:r>
                        <a:rPr lang="en-GB" sz="1100" b="1" i="0" u="none" strike="noStrike" noProof="0">
                          <a:solidFill>
                            <a:srgbClr val="000000"/>
                          </a:solidFill>
                          <a:latin typeface="Calibri"/>
                          <a:ea typeface="Calibri"/>
                          <a:cs typeface="Calibri"/>
                        </a:rPr>
                        <a:t>Emerging: </a:t>
                      </a:r>
                      <a:r>
                        <a:rPr lang="en-GB" sz="1100" b="0" i="0" u="none" strike="noStrike" noProof="0">
                          <a:solidFill>
                            <a:srgbClr val="000000"/>
                          </a:solidFill>
                          <a:latin typeface="Calibri"/>
                          <a:ea typeface="Calibri"/>
                          <a:cs typeface="Calibri"/>
                        </a:rPr>
                        <a:t>Know that lies and scandal are important in the play.</a:t>
                      </a:r>
                      <a:endParaRPr lang="en-US" sz="1100" b="0" i="0" u="none" strike="noStrike" noProof="0">
                        <a:solidFill>
                          <a:srgbClr val="000000"/>
                        </a:solidFill>
                        <a:latin typeface="Calibri"/>
                        <a:ea typeface="Calibri"/>
                        <a:cs typeface="Calibri"/>
                      </a:endParaRPr>
                    </a:p>
                    <a:p>
                      <a:pPr lvl="0">
                        <a:buNone/>
                      </a:pPr>
                      <a:r>
                        <a:rPr lang="en-GB" sz="1100" b="1" i="0" u="none" strike="noStrike" noProof="0">
                          <a:solidFill>
                            <a:srgbClr val="000000"/>
                          </a:solidFill>
                          <a:latin typeface="Calibri"/>
                          <a:ea typeface="Calibri"/>
                          <a:cs typeface="Calibri"/>
                        </a:rPr>
                        <a:t>Achieving: </a:t>
                      </a:r>
                      <a:r>
                        <a:rPr lang="en-GB" sz="1100" b="0" i="0" u="none" strike="noStrike" noProof="0">
                          <a:solidFill>
                            <a:srgbClr val="000000"/>
                          </a:solidFill>
                          <a:latin typeface="Calibri"/>
                          <a:ea typeface="Calibri"/>
                          <a:cs typeface="Calibri"/>
                        </a:rPr>
                        <a:t>Understand the importance of lies and scandal in the play. </a:t>
                      </a:r>
                    </a:p>
                    <a:p>
                      <a:pPr lvl="0">
                        <a:buNone/>
                      </a:pPr>
                      <a:r>
                        <a:rPr lang="en-GB" sz="1100" b="1" i="0" u="none" strike="noStrike" noProof="0">
                          <a:solidFill>
                            <a:srgbClr val="000000"/>
                          </a:solidFill>
                          <a:latin typeface="Calibri"/>
                          <a:ea typeface="Calibri"/>
                          <a:cs typeface="Calibri"/>
                        </a:rPr>
                        <a:t>Excelling: </a:t>
                      </a:r>
                      <a:r>
                        <a:rPr lang="en-GB" sz="1100" b="0" i="0" u="none" strike="noStrike" noProof="0">
                          <a:solidFill>
                            <a:srgbClr val="000000"/>
                          </a:solidFill>
                          <a:latin typeface="Calibri"/>
                          <a:ea typeface="Calibri"/>
                          <a:cs typeface="Calibri"/>
                        </a:rPr>
                        <a:t>Understand how lies and scandal drive the play’s plot and characters.</a:t>
                      </a:r>
                      <a:endParaRPr lang="en-GB"/>
                    </a:p>
                  </a:txBody>
                  <a:tcPr marL="9525" marR="9525" marT="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buNone/>
                      </a:pPr>
                      <a:r>
                        <a:rPr lang="en-GB" sz="1100" b="0" i="0" u="none" strike="noStrike" noProof="0">
                          <a:solidFill>
                            <a:srgbClr val="000000"/>
                          </a:solidFill>
                          <a:latin typeface="Calibri"/>
                          <a:ea typeface="Calibri"/>
                          <a:cs typeface="Calibri"/>
                        </a:rPr>
                        <a:t>Literature - How does Shakespeare present reputation? </a:t>
                      </a:r>
                      <a:endParaRPr lang="en-US"/>
                    </a:p>
                  </a:txBody>
                  <a:tcPr marL="9525" marR="9525" marT="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97647412"/>
                  </a:ext>
                </a:extLst>
              </a:tr>
              <a:tr h="1153227">
                <a:tc>
                  <a:txBody>
                    <a:bodyPr/>
                    <a:lstStyle/>
                    <a:p>
                      <a:pPr algn="ctr"/>
                      <a:r>
                        <a:rPr lang="en-GB" sz="1100"/>
                        <a:t>10</a:t>
                      </a:r>
                      <a:endParaRPr lang="en-US" sz="11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100" b="1" i="0" u="none" strike="noStrike" noProof="0">
                          <a:solidFill>
                            <a:srgbClr val="000000"/>
                          </a:solidFill>
                          <a:effectLst/>
                        </a:rPr>
                        <a:t>Emerging: </a:t>
                      </a:r>
                      <a:r>
                        <a:rPr lang="en-GB" sz="1100" b="0" i="0" u="none" strike="noStrike" noProof="0">
                          <a:solidFill>
                            <a:srgbClr val="000000"/>
                          </a:solidFill>
                          <a:effectLst/>
                        </a:rPr>
                        <a:t>Identify some impacts of patriarchy in the Elizabethan context.</a:t>
                      </a:r>
                    </a:p>
                    <a:p>
                      <a:pPr lvl="0" algn="l">
                        <a:buNone/>
                      </a:pPr>
                      <a:r>
                        <a:rPr lang="en-GB" sz="1100" b="1" i="0" u="none" strike="noStrike" noProof="0">
                          <a:solidFill>
                            <a:srgbClr val="000000"/>
                          </a:solidFill>
                          <a:effectLst/>
                        </a:rPr>
                        <a:t>Achieving: </a:t>
                      </a:r>
                      <a:r>
                        <a:rPr lang="en-GB" sz="1100" b="0" i="0" u="none" strike="noStrike" noProof="0">
                          <a:solidFill>
                            <a:srgbClr val="000000"/>
                          </a:solidFill>
                          <a:effectLst/>
                          <a:latin typeface="Calibri"/>
                          <a:ea typeface="Calibri"/>
                          <a:cs typeface="Calibri"/>
                        </a:rPr>
                        <a:t>Understand how women were marginalised by patriarchy in the Elizabethan context.</a:t>
                      </a:r>
                      <a:endParaRPr lang="en-GB" sz="1100" b="0" i="0" u="none" strike="noStrike" noProof="0">
                        <a:solidFill>
                          <a:srgbClr val="000000"/>
                        </a:solidFill>
                        <a:effectLst/>
                      </a:endParaRPr>
                    </a:p>
                    <a:p>
                      <a:pPr lvl="0" algn="l">
                        <a:buNone/>
                      </a:pPr>
                      <a:r>
                        <a:rPr lang="en-GB" sz="1100" b="1" i="0" u="none" strike="noStrike" noProof="0">
                          <a:solidFill>
                            <a:srgbClr val="000000"/>
                          </a:solidFill>
                          <a:effectLst/>
                          <a:latin typeface="Calibri"/>
                          <a:ea typeface="Calibri"/>
                          <a:cs typeface="Calibri"/>
                        </a:rPr>
                        <a:t>Excelling: </a:t>
                      </a:r>
                      <a:r>
                        <a:rPr lang="en-GB" sz="1100" b="0" i="0" u="none" strike="noStrike" noProof="0">
                          <a:solidFill>
                            <a:srgbClr val="000000"/>
                          </a:solidFill>
                          <a:effectLst/>
                          <a:latin typeface="Calibri"/>
                          <a:ea typeface="Calibri"/>
                          <a:cs typeface="Calibri"/>
                        </a:rPr>
                        <a:t>Understand the different ways in which women were marginalised by patriarchy in the Elizabethan context.</a:t>
                      </a:r>
                      <a:endParaRPr lang="en-US"/>
                    </a:p>
                  </a:txBody>
                  <a:tcPr marL="9525" marR="9525" marT="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100" b="0" i="0" u="none" strike="noStrike" noProof="0">
                          <a:solidFill>
                            <a:srgbClr val="000000"/>
                          </a:solidFill>
                          <a:effectLst/>
                        </a:rPr>
                        <a:t>How does Shakespeare present women in 'Much Ado About Nothing'?</a:t>
                      </a:r>
                      <a:endParaRPr lang="en-US" sz="1100"/>
                    </a:p>
                  </a:txBody>
                  <a:tcPr marL="9525" marR="9525" marT="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72707571"/>
                  </a:ext>
                </a:extLst>
              </a:tr>
              <a:tr h="442070">
                <a:tc>
                  <a:txBody>
                    <a:bodyPr/>
                    <a:lstStyle/>
                    <a:p>
                      <a:pPr algn="ctr"/>
                      <a:r>
                        <a:rPr lang="en-GB" sz="1100"/>
                        <a:t>11</a:t>
                      </a:r>
                      <a:endParaRPr lang="en-US" sz="11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buNone/>
                      </a:pPr>
                      <a:r>
                        <a:rPr lang="en-GB" sz="1100" b="0" i="0" u="none" strike="noStrike" noProof="0">
                          <a:solidFill>
                            <a:srgbClr val="000000"/>
                          </a:solidFill>
                          <a:effectLst/>
                        </a:rPr>
                        <a:t>AP1</a:t>
                      </a:r>
                    </a:p>
                  </a:txBody>
                  <a:tcPr marL="9525" marR="9525" marT="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noFill/>
                  </a:tcPr>
                </a:tc>
                <a:tc>
                  <a:txBody>
                    <a:bodyPr/>
                    <a:lstStyle/>
                    <a:p>
                      <a:pPr lvl="0">
                        <a:buNone/>
                      </a:pPr>
                      <a:r>
                        <a:rPr lang="en-GB" sz="1100" b="0" i="0" u="none" strike="noStrike" noProof="0">
                          <a:latin typeface="Calibri"/>
                          <a:ea typeface="Calibri"/>
                          <a:cs typeface="Calibri"/>
                        </a:rPr>
                        <a:t>AP1</a:t>
                      </a:r>
                    </a:p>
                  </a:txBody>
                  <a:tcPr marL="9525" marR="9525" marT="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78040865"/>
                  </a:ext>
                </a:extLst>
              </a:tr>
              <a:tr h="1316601">
                <a:tc>
                  <a:txBody>
                    <a:bodyPr/>
                    <a:lstStyle/>
                    <a:p>
                      <a:pPr algn="ctr"/>
                      <a:r>
                        <a:rPr lang="en-GB" sz="1100"/>
                        <a:t>12</a:t>
                      </a:r>
                      <a:endParaRPr lang="en-US" sz="11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100" b="1" i="0" u="none" strike="noStrike" baseline="0" noProof="0">
                          <a:solidFill>
                            <a:srgbClr val="000000"/>
                          </a:solidFill>
                          <a:effectLst/>
                          <a:latin typeface="Calibri"/>
                          <a:ea typeface="Calibri"/>
                          <a:cs typeface="Calibri"/>
                        </a:rPr>
                        <a:t>Emerging: </a:t>
                      </a:r>
                      <a:r>
                        <a:rPr lang="en-GB" sz="1100" b="0" i="0" u="none" strike="noStrike" baseline="0" noProof="0">
                          <a:solidFill>
                            <a:srgbClr val="000000"/>
                          </a:solidFill>
                          <a:effectLst/>
                          <a:latin typeface="Calibri"/>
                          <a:ea typeface="Calibri"/>
                          <a:cs typeface="Calibri"/>
                        </a:rPr>
                        <a:t>Know the expectations of men in the Elizabethan context.</a:t>
                      </a:r>
                    </a:p>
                    <a:p>
                      <a:pPr lvl="0" algn="l">
                        <a:buNone/>
                      </a:pPr>
                      <a:r>
                        <a:rPr lang="en-GB" sz="1100" b="1" i="0" u="none" strike="noStrike" baseline="0" noProof="0">
                          <a:solidFill>
                            <a:srgbClr val="000000"/>
                          </a:solidFill>
                          <a:effectLst/>
                          <a:latin typeface="Calibri"/>
                          <a:ea typeface="Calibri"/>
                          <a:cs typeface="Calibri"/>
                        </a:rPr>
                        <a:t>Achieving: </a:t>
                      </a:r>
                      <a:r>
                        <a:rPr lang="en-GB" sz="1100" b="0" i="0" u="none" strike="noStrike" baseline="0" noProof="0">
                          <a:solidFill>
                            <a:srgbClr val="000000"/>
                          </a:solidFill>
                          <a:effectLst/>
                          <a:latin typeface="Calibri"/>
                          <a:ea typeface="Calibri"/>
                          <a:cs typeface="Calibri"/>
                        </a:rPr>
                        <a:t>Understand the expectations of men and how this impacted their behaviour in the Elizabethan context. </a:t>
                      </a:r>
                      <a:endParaRPr lang="en-US" sz="1100"/>
                    </a:p>
                    <a:p>
                      <a:pPr lvl="0" algn="l">
                        <a:buNone/>
                      </a:pPr>
                      <a:r>
                        <a:rPr lang="en-GB" sz="1100" b="1" i="0" u="none" strike="noStrike" baseline="0" noProof="0">
                          <a:solidFill>
                            <a:srgbClr val="000000"/>
                          </a:solidFill>
                          <a:effectLst/>
                          <a:latin typeface="Calibri"/>
                          <a:ea typeface="Calibri"/>
                          <a:cs typeface="Calibri"/>
                        </a:rPr>
                        <a:t>Excelling: </a:t>
                      </a:r>
                      <a:r>
                        <a:rPr lang="en-GB" sz="1100" b="0" i="0" u="none" strike="noStrike" baseline="0" noProof="0">
                          <a:solidFill>
                            <a:srgbClr val="000000"/>
                          </a:solidFill>
                          <a:effectLst/>
                          <a:latin typeface="Calibri"/>
                          <a:ea typeface="Calibri"/>
                          <a:cs typeface="Calibri"/>
                        </a:rPr>
                        <a:t>Understand </a:t>
                      </a:r>
                      <a:r>
                        <a:rPr lang="en-GB" sz="1100" b="0" i="0" u="none" strike="noStrike" baseline="0" noProof="0">
                          <a:solidFill>
                            <a:srgbClr val="000000"/>
                          </a:solidFill>
                          <a:effectLst/>
                        </a:rPr>
                        <a:t>that men in Elizabethan society were expected to show control and strength due to patriarchal structures, which limited their self-expression.</a:t>
                      </a:r>
                      <a:endParaRPr lang="en-US"/>
                    </a:p>
                  </a:txBody>
                  <a:tcPr marL="9525" marR="9525" marT="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noFill/>
                  </a:tcPr>
                </a:tc>
                <a:tc>
                  <a:txBody>
                    <a:bodyPr/>
                    <a:lstStyle/>
                    <a:p>
                      <a:pPr marL="0" marR="0" lvl="0" indent="0" algn="l">
                        <a:lnSpc>
                          <a:spcPct val="100000"/>
                        </a:lnSpc>
                        <a:spcBef>
                          <a:spcPts val="0"/>
                        </a:spcBef>
                        <a:spcAft>
                          <a:spcPts val="0"/>
                        </a:spcAft>
                        <a:buNone/>
                      </a:pPr>
                      <a:r>
                        <a:rPr lang="en-GB" sz="1100" b="0" i="0" u="none" strike="noStrike" baseline="0" noProof="0">
                          <a:solidFill>
                            <a:srgbClr val="000000"/>
                          </a:solidFill>
                          <a:latin typeface="Calibri"/>
                          <a:ea typeface="Calibri"/>
                          <a:cs typeface="Calibri"/>
                        </a:rPr>
                        <a:t> Creative Writing - Confession Box </a:t>
                      </a:r>
                      <a:endParaRPr lang="en-US" sz="1100"/>
                    </a:p>
                  </a:txBody>
                  <a:tcPr marL="9525" marR="9525" marT="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2447931"/>
                  </a:ext>
                </a:extLst>
              </a:tr>
              <a:tr h="1316601">
                <a:tc>
                  <a:txBody>
                    <a:bodyPr/>
                    <a:lstStyle/>
                    <a:p>
                      <a:pPr algn="ctr"/>
                      <a:r>
                        <a:rPr lang="en-GB" sz="1100"/>
                        <a:t>13</a:t>
                      </a:r>
                      <a:endParaRPr lang="en-US" sz="11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100" b="1" i="0" u="none" strike="noStrike" noProof="0">
                          <a:solidFill>
                            <a:srgbClr val="000000"/>
                          </a:solidFill>
                          <a:effectLst/>
                          <a:latin typeface="Calibri"/>
                          <a:ea typeface="Calibri"/>
                          <a:cs typeface="Calibri"/>
                        </a:rPr>
                        <a:t>Emerging: </a:t>
                      </a:r>
                      <a:r>
                        <a:rPr lang="en-GB" sz="1100" b="0" i="0" u="none" strike="noStrike" noProof="0">
                          <a:solidFill>
                            <a:srgbClr val="000000"/>
                          </a:solidFill>
                          <a:effectLst/>
                          <a:latin typeface="Calibri"/>
                          <a:ea typeface="Calibri"/>
                          <a:cs typeface="Calibri"/>
                        </a:rPr>
                        <a:t>Identify some ways that</a:t>
                      </a:r>
                      <a:r>
                        <a:rPr lang="en-GB" sz="1100" b="0" i="0" u="none" strike="noStrike" noProof="0">
                          <a:solidFill>
                            <a:srgbClr val="000000"/>
                          </a:solidFill>
                          <a:effectLst/>
                        </a:rPr>
                        <a:t> relationships between characters change throughout the play.</a:t>
                      </a:r>
                    </a:p>
                    <a:p>
                      <a:pPr lvl="0" algn="l">
                        <a:buNone/>
                      </a:pPr>
                      <a:r>
                        <a:rPr lang="en-GB" sz="1100" b="1" i="0" u="none" strike="noStrike" noProof="0">
                          <a:solidFill>
                            <a:srgbClr val="000000"/>
                          </a:solidFill>
                          <a:effectLst/>
                          <a:latin typeface="Calibri"/>
                          <a:ea typeface="Calibri"/>
                          <a:cs typeface="Calibri"/>
                        </a:rPr>
                        <a:t>Achieving: </a:t>
                      </a:r>
                      <a:r>
                        <a:rPr lang="en-GB" sz="1100" b="0" i="0" u="none" strike="noStrike" noProof="0">
                          <a:solidFill>
                            <a:srgbClr val="000000"/>
                          </a:solidFill>
                          <a:effectLst/>
                          <a:latin typeface="Calibri"/>
                          <a:ea typeface="Calibri"/>
                          <a:cs typeface="Calibri"/>
                        </a:rPr>
                        <a:t>Understand the changing relationships of characters in the play as they experience new events and conflicts.</a:t>
                      </a:r>
                      <a:endParaRPr lang="en-US" sz="1100"/>
                    </a:p>
                    <a:p>
                      <a:pPr lvl="0" algn="l">
                        <a:buNone/>
                      </a:pPr>
                      <a:r>
                        <a:rPr lang="en-GB" sz="1100" b="1" i="0" u="none" strike="noStrike" noProof="0">
                          <a:solidFill>
                            <a:srgbClr val="000000"/>
                          </a:solidFill>
                          <a:effectLst/>
                          <a:latin typeface="Calibri"/>
                          <a:ea typeface="Calibri"/>
                          <a:cs typeface="Calibri"/>
                        </a:rPr>
                        <a:t>Excelling: </a:t>
                      </a:r>
                      <a:r>
                        <a:rPr lang="en-GB" sz="1100" b="0" i="0" u="none" strike="noStrike" noProof="0">
                          <a:solidFill>
                            <a:srgbClr val="000000"/>
                          </a:solidFill>
                          <a:effectLst/>
                          <a:latin typeface="Calibri"/>
                          <a:ea typeface="Calibri"/>
                          <a:cs typeface="Calibri"/>
                        </a:rPr>
                        <a:t>A</a:t>
                      </a:r>
                      <a:r>
                        <a:rPr lang="en-GB" sz="1100" b="0" i="0" u="none" strike="noStrike" noProof="0">
                          <a:solidFill>
                            <a:srgbClr val="000000"/>
                          </a:solidFill>
                          <a:effectLst/>
                        </a:rPr>
                        <a:t>nalyse how characters’ relationships change as new events and conflicts shape their motivations, power dynamics, and emotional connections.</a:t>
                      </a:r>
                      <a:endParaRPr lang="en-GB" sz="1100" b="1" i="0" u="none" strike="noStrike" noProof="0">
                        <a:solidFill>
                          <a:srgbClr val="000000"/>
                        </a:solidFill>
                        <a:effectLst/>
                        <a:latin typeface="Calibri"/>
                        <a:ea typeface="Calibri"/>
                        <a:cs typeface="Calibri"/>
                      </a:endParaRPr>
                    </a:p>
                  </a:txBody>
                  <a:tcPr marL="9525" marR="9525" marT="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100" b="0" i="0" u="none" strike="noStrike" noProof="0">
                          <a:solidFill>
                            <a:srgbClr val="000000"/>
                          </a:solidFill>
                          <a:effectLst/>
                          <a:latin typeface="Calibri"/>
                          <a:ea typeface="Calibri"/>
                          <a:cs typeface="Calibri"/>
                        </a:rPr>
                        <a:t>How does Shakespeare present relationships in Much Ado About Nothing?</a:t>
                      </a:r>
                      <a:endParaRPr lang="en-US" sz="1100"/>
                    </a:p>
                  </a:txBody>
                  <a:tcPr marL="9525" marR="9525" marT="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7846216"/>
                  </a:ext>
                </a:extLst>
              </a:tr>
              <a:tr h="1153227">
                <a:tc>
                  <a:txBody>
                    <a:bodyPr/>
                    <a:lstStyle/>
                    <a:p>
                      <a:pPr algn="ctr"/>
                      <a:r>
                        <a:rPr lang="en-GB" sz="1100"/>
                        <a:t>14</a:t>
                      </a:r>
                      <a:endParaRPr lang="en-US" sz="11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100" b="1" i="0" u="none" strike="noStrike" noProof="0">
                          <a:solidFill>
                            <a:srgbClr val="000000"/>
                          </a:solidFill>
                          <a:effectLst/>
                          <a:latin typeface="Calibri"/>
                          <a:ea typeface="Calibri"/>
                          <a:cs typeface="Calibri"/>
                        </a:rPr>
                        <a:t>Emerging: </a:t>
                      </a:r>
                      <a:r>
                        <a:rPr lang="en-GB" sz="1100" b="0" i="0" u="none" strike="noStrike" noProof="0">
                          <a:solidFill>
                            <a:srgbClr val="000000"/>
                          </a:solidFill>
                          <a:effectLst/>
                          <a:latin typeface="Calibri"/>
                          <a:ea typeface="Calibri"/>
                          <a:cs typeface="Calibri"/>
                        </a:rPr>
                        <a:t>Use </a:t>
                      </a:r>
                      <a:r>
                        <a:rPr lang="en-GB" sz="1100" b="0" i="0" u="none" strike="noStrike" noProof="0">
                          <a:solidFill>
                            <a:srgbClr val="000000"/>
                          </a:solidFill>
                          <a:effectLst/>
                        </a:rPr>
                        <a:t>simple ideas to show character growth in a creative writing task.</a:t>
                      </a:r>
                    </a:p>
                    <a:p>
                      <a:pPr lvl="0" algn="l">
                        <a:buNone/>
                      </a:pPr>
                      <a:r>
                        <a:rPr lang="en-GB" sz="1100" b="1" i="0" u="none" strike="noStrike" noProof="0">
                          <a:solidFill>
                            <a:srgbClr val="000000"/>
                          </a:solidFill>
                          <a:effectLst/>
                          <a:latin typeface="Calibri"/>
                          <a:ea typeface="Calibri"/>
                          <a:cs typeface="Calibri"/>
                        </a:rPr>
                        <a:t>Achieving: </a:t>
                      </a:r>
                      <a:r>
                        <a:rPr lang="en-GB" sz="1100" b="0" i="0" u="none" strike="noStrike" noProof="0">
                          <a:solidFill>
                            <a:srgbClr val="000000"/>
                          </a:solidFill>
                          <a:effectLst/>
                          <a:latin typeface="Calibri"/>
                          <a:ea typeface="Calibri"/>
                          <a:cs typeface="Calibri"/>
                        </a:rPr>
                        <a:t>Understand the character arcs present in the play and apply this to a creative writing task.</a:t>
                      </a:r>
                      <a:endParaRPr lang="en-US" sz="1100"/>
                    </a:p>
                    <a:p>
                      <a:pPr lvl="0" algn="l">
                        <a:buNone/>
                      </a:pPr>
                      <a:r>
                        <a:rPr lang="en-GB" sz="1100" b="1" i="0" u="none" strike="noStrike" noProof="0">
                          <a:solidFill>
                            <a:srgbClr val="000000"/>
                          </a:solidFill>
                          <a:effectLst/>
                          <a:latin typeface="Calibri"/>
                          <a:ea typeface="Calibri"/>
                          <a:cs typeface="Calibri"/>
                        </a:rPr>
                        <a:t>Excelling: </a:t>
                      </a:r>
                      <a:r>
                        <a:rPr lang="en-GB" sz="1100" b="0" i="0" u="none" strike="noStrike" noProof="0">
                          <a:solidFill>
                            <a:srgbClr val="000000"/>
                          </a:solidFill>
                          <a:effectLst/>
                          <a:latin typeface="Calibri"/>
                          <a:ea typeface="Calibri"/>
                          <a:cs typeface="Calibri"/>
                        </a:rPr>
                        <a:t>A</a:t>
                      </a:r>
                      <a:r>
                        <a:rPr lang="en-GB" sz="1100" b="0" i="0" u="none" strike="noStrike" noProof="0">
                          <a:solidFill>
                            <a:srgbClr val="000000"/>
                          </a:solidFill>
                          <a:effectLst/>
                        </a:rPr>
                        <a:t>pply understanding of character arcs to create complex, well‑developed characters.</a:t>
                      </a:r>
                      <a:endParaRPr lang="en-US"/>
                    </a:p>
                  </a:txBody>
                  <a:tcPr marL="9525" marR="9525" marT="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100" b="0" i="0" u="none" strike="noStrike" noProof="0">
                          <a:solidFill>
                            <a:srgbClr val="000000"/>
                          </a:solidFill>
                          <a:effectLst/>
                          <a:latin typeface="Calibri"/>
                          <a:ea typeface="Calibri"/>
                          <a:cs typeface="Calibri"/>
                        </a:rPr>
                        <a:t>Creative Writing – Character Arcs</a:t>
                      </a:r>
                      <a:endParaRPr lang="en-US" sz="1100"/>
                    </a:p>
                  </a:txBody>
                  <a:tcPr marL="9525" marR="9525" marT="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8987311"/>
                  </a:ext>
                </a:extLst>
              </a:tr>
            </a:tbl>
          </a:graphicData>
        </a:graphic>
      </p:graphicFrame>
      <p:sp>
        <p:nvSpPr>
          <p:cNvPr id="5" name="Rectangle: Rounded Corners 4">
            <a:extLst>
              <a:ext uri="{FF2B5EF4-FFF2-40B4-BE49-F238E27FC236}">
                <a16:creationId xmlns:a16="http://schemas.microsoft.com/office/drawing/2014/main" id="{BE157F7F-3C4F-EE6B-BCD6-2FD9E550876C}"/>
              </a:ext>
            </a:extLst>
          </p:cNvPr>
          <p:cNvSpPr/>
          <p:nvPr/>
        </p:nvSpPr>
        <p:spPr>
          <a:xfrm>
            <a:off x="92597" y="92597"/>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57859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21A87-1105-417A-A005-BFA3D15E3E16}"/>
              </a:ext>
            </a:extLst>
          </p:cNvPr>
          <p:cNvSpPr>
            <a:spLocks noGrp="1"/>
          </p:cNvSpPr>
          <p:nvPr>
            <p:ph type="title"/>
          </p:nvPr>
        </p:nvSpPr>
        <p:spPr>
          <a:xfrm>
            <a:off x="248008" y="232052"/>
            <a:ext cx="6356195" cy="695192"/>
          </a:xfrm>
          <a:ln>
            <a:solidFill>
              <a:schemeClr val="tx1"/>
            </a:solidFill>
          </a:ln>
        </p:spPr>
        <p:txBody>
          <a:bodyPr>
            <a:normAutofit fontScale="90000"/>
          </a:bodyPr>
          <a:lstStyle/>
          <a:p>
            <a:r>
              <a:rPr lang="en-GB"/>
              <a:t>Topic: Victorian Literature</a:t>
            </a:r>
            <a:br>
              <a:rPr lang="en-GB"/>
            </a:br>
            <a:r>
              <a:rPr lang="en-GB" sz="2200" i="1"/>
              <a:t>Spring Term 1 Golden Nuggets and Work Hard</a:t>
            </a:r>
          </a:p>
        </p:txBody>
      </p:sp>
      <p:sp>
        <p:nvSpPr>
          <p:cNvPr id="5" name="Rectangle: Rounded Corners 4">
            <a:extLst>
              <a:ext uri="{FF2B5EF4-FFF2-40B4-BE49-F238E27FC236}">
                <a16:creationId xmlns:a16="http://schemas.microsoft.com/office/drawing/2014/main" id="{19B8ABD5-75B7-4F82-BF17-FA6842E90CBD}"/>
              </a:ext>
            </a:extLst>
          </p:cNvPr>
          <p:cNvSpPr/>
          <p:nvPr/>
        </p:nvSpPr>
        <p:spPr>
          <a:xfrm>
            <a:off x="92597" y="92597"/>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Content Placeholder 3">
            <a:extLst>
              <a:ext uri="{FF2B5EF4-FFF2-40B4-BE49-F238E27FC236}">
                <a16:creationId xmlns:a16="http://schemas.microsoft.com/office/drawing/2014/main" id="{ECD9FDC0-1F2D-69F6-5E10-C06E526FFA6E}"/>
              </a:ext>
            </a:extLst>
          </p:cNvPr>
          <p:cNvGraphicFramePr>
            <a:graphicFrameLocks/>
          </p:cNvGraphicFramePr>
          <p:nvPr>
            <p:extLst>
              <p:ext uri="{D42A27DB-BD31-4B8C-83A1-F6EECF244321}">
                <p14:modId xmlns:p14="http://schemas.microsoft.com/office/powerpoint/2010/main" val="3365909823"/>
              </p:ext>
            </p:extLst>
          </p:nvPr>
        </p:nvGraphicFramePr>
        <p:xfrm>
          <a:off x="248008" y="1078668"/>
          <a:ext cx="6279588" cy="7820681"/>
        </p:xfrm>
        <a:graphic>
          <a:graphicData uri="http://schemas.openxmlformats.org/drawingml/2006/table">
            <a:tbl>
              <a:tblPr firstRow="1" bandRow="1">
                <a:tableStyleId>{5C22544A-7EE6-4342-B048-85BDC9FD1C3A}</a:tableStyleId>
              </a:tblPr>
              <a:tblGrid>
                <a:gridCol w="749583">
                  <a:extLst>
                    <a:ext uri="{9D8B030D-6E8A-4147-A177-3AD203B41FA5}">
                      <a16:colId xmlns:a16="http://schemas.microsoft.com/office/drawing/2014/main" val="518191240"/>
                    </a:ext>
                  </a:extLst>
                </a:gridCol>
                <a:gridCol w="3458731">
                  <a:extLst>
                    <a:ext uri="{9D8B030D-6E8A-4147-A177-3AD203B41FA5}">
                      <a16:colId xmlns:a16="http://schemas.microsoft.com/office/drawing/2014/main" val="1227018231"/>
                    </a:ext>
                  </a:extLst>
                </a:gridCol>
                <a:gridCol w="2071274">
                  <a:extLst>
                    <a:ext uri="{9D8B030D-6E8A-4147-A177-3AD203B41FA5}">
                      <a16:colId xmlns:a16="http://schemas.microsoft.com/office/drawing/2014/main" val="2891100115"/>
                    </a:ext>
                  </a:extLst>
                </a:gridCol>
              </a:tblGrid>
              <a:tr h="368053">
                <a:tc>
                  <a:txBody>
                    <a:bodyPr/>
                    <a:lstStyle/>
                    <a:p>
                      <a:pPr algn="ctr"/>
                      <a:endParaRPr lang="en-GB" sz="105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GB" sz="1100">
                          <a:solidFill>
                            <a:schemeClr val="tx1"/>
                          </a:solidFill>
                        </a:rPr>
                        <a:t>Golden Nugget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GB" sz="1100">
                          <a:solidFill>
                            <a:schemeClr val="tx1"/>
                          </a:solidFill>
                        </a:rPr>
                        <a:t>Work Hard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91062025"/>
                  </a:ext>
                </a:extLst>
              </a:tr>
              <a:tr h="1011714">
                <a:tc>
                  <a:txBody>
                    <a:bodyPr/>
                    <a:lstStyle/>
                    <a:p>
                      <a:pPr algn="ctr"/>
                      <a:r>
                        <a:rPr lang="en-GB" sz="105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000" b="1" i="0" u="none" strike="noStrike">
                          <a:solidFill>
                            <a:srgbClr val="000000"/>
                          </a:solidFill>
                          <a:effectLst/>
                          <a:latin typeface="Calibri"/>
                        </a:rPr>
                        <a:t>Emerging:</a:t>
                      </a:r>
                      <a:r>
                        <a:rPr lang="en-GB" sz="1000" b="0" i="0" u="none" strike="noStrike">
                          <a:solidFill>
                            <a:srgbClr val="000000"/>
                          </a:solidFill>
                          <a:effectLst/>
                          <a:latin typeface="Calibri"/>
                        </a:rPr>
                        <a:t> Understand when Victorian society was. </a:t>
                      </a:r>
                    </a:p>
                    <a:p>
                      <a:pPr lvl="0" algn="l">
                        <a:buNone/>
                      </a:pPr>
                      <a:r>
                        <a:rPr lang="en-GB" sz="1000" b="1" i="0" u="none" strike="noStrike">
                          <a:solidFill>
                            <a:srgbClr val="000000"/>
                          </a:solidFill>
                          <a:effectLst/>
                          <a:latin typeface="Calibri"/>
                        </a:rPr>
                        <a:t>Achieving: </a:t>
                      </a:r>
                      <a:r>
                        <a:rPr lang="en-GB" sz="1000" b="0" i="0" u="none" strike="noStrike">
                          <a:solidFill>
                            <a:srgbClr val="000000"/>
                          </a:solidFill>
                          <a:effectLst/>
                          <a:latin typeface="Calibri"/>
                        </a:rPr>
                        <a:t>Understanding key features of Victorian society.  </a:t>
                      </a:r>
                      <a:endParaRPr lang="en-US" sz="1000"/>
                    </a:p>
                    <a:p>
                      <a:pPr lvl="0" algn="l">
                        <a:buNone/>
                      </a:pPr>
                      <a:r>
                        <a:rPr lang="en-GB" sz="1000" b="1" i="0" u="none" strike="noStrike">
                          <a:solidFill>
                            <a:srgbClr val="000000"/>
                          </a:solidFill>
                          <a:effectLst/>
                          <a:latin typeface="Calibri"/>
                        </a:rPr>
                        <a:t>Excelling:</a:t>
                      </a:r>
                      <a:r>
                        <a:rPr lang="en-GB" sz="1000" b="0" i="0" u="none" strike="noStrike">
                          <a:solidFill>
                            <a:srgbClr val="000000"/>
                          </a:solidFill>
                          <a:effectLst/>
                          <a:latin typeface="Calibri"/>
                        </a:rPr>
                        <a:t> </a:t>
                      </a:r>
                      <a:r>
                        <a:rPr lang="en-GB" sz="1000" b="0" i="0" u="none" strike="noStrike" noProof="0">
                          <a:solidFill>
                            <a:srgbClr val="000000"/>
                          </a:solidFill>
                          <a:effectLst/>
                          <a:latin typeface="Calibri"/>
                          <a:ea typeface="Calibri"/>
                          <a:cs typeface="Calibri"/>
                        </a:rPr>
                        <a:t>Understanding Victorian literature reflects a changing society. </a:t>
                      </a:r>
                      <a:endParaRPr lang="en-GB" sz="1000" b="1" i="0" u="none" strike="noStrike" noProof="0">
                        <a:solidFill>
                          <a:srgbClr val="000000"/>
                        </a:solidFill>
                        <a:effectLst/>
                        <a:latin typeface="Calibri"/>
                        <a:ea typeface="Calibri"/>
                        <a:cs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noFill/>
                  </a:tcPr>
                </a:tc>
                <a:tc>
                  <a:txBody>
                    <a:bodyPr/>
                    <a:lstStyle/>
                    <a:p>
                      <a:pPr lvl="0" algn="l">
                        <a:buNone/>
                      </a:pPr>
                      <a:r>
                        <a:rPr lang="en-GB" sz="1000" b="0" i="0" u="none" strike="noStrike" baseline="0" noProof="0">
                          <a:solidFill>
                            <a:srgbClr val="000000"/>
                          </a:solidFill>
                          <a:effectLst/>
                          <a:latin typeface="Calibri"/>
                          <a:ea typeface="Calibri"/>
                          <a:cs typeface="Calibri"/>
                        </a:rPr>
                        <a:t>Consolidation questions on Victorian society and literature. </a:t>
                      </a:r>
                      <a:endParaRPr lang="en-US"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7403369"/>
                  </a:ext>
                </a:extLst>
              </a:tr>
              <a:tr h="1472210">
                <a:tc>
                  <a:txBody>
                    <a:bodyPr/>
                    <a:lstStyle/>
                    <a:p>
                      <a:pPr algn="ctr"/>
                      <a:r>
                        <a:rPr lang="en-GB" sz="105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a:t>
                      </a:r>
                      <a:r>
                        <a:rPr lang="en-GB" sz="1000" b="0" i="0" u="none" strike="noStrike" noProof="0">
                          <a:solidFill>
                            <a:srgbClr val="000000"/>
                          </a:solidFill>
                          <a:effectLst/>
                          <a:latin typeface="Calibri"/>
                          <a:ea typeface="Calibri"/>
                          <a:cs typeface="Calibri"/>
                        </a:rPr>
                        <a:t>Knowing who Charles Dickens was. </a:t>
                      </a:r>
                    </a:p>
                    <a:p>
                      <a:pPr lvl="0" algn="l">
                        <a:buNone/>
                      </a:pPr>
                      <a:r>
                        <a:rPr lang="en-GB" sz="1000" b="1" i="0" u="none" strike="noStrike" noProof="0">
                          <a:solidFill>
                            <a:srgbClr val="000000"/>
                          </a:solidFill>
                          <a:effectLst/>
                          <a:latin typeface="Calibri"/>
                          <a:ea typeface="Calibri"/>
                          <a:cs typeface="Calibri"/>
                        </a:rPr>
                        <a:t>Achieving: </a:t>
                      </a:r>
                      <a:r>
                        <a:rPr lang="en-GB" sz="1000" b="0" i="0" u="none" strike="noStrike" noProof="0">
                          <a:solidFill>
                            <a:srgbClr val="000000"/>
                          </a:solidFill>
                          <a:effectLst/>
                          <a:latin typeface="Calibri"/>
                          <a:ea typeface="Calibri"/>
                          <a:cs typeface="Calibri"/>
                        </a:rPr>
                        <a:t>Understanding that Dickens presented a negative view of Victorian society </a:t>
                      </a:r>
                      <a:endParaRPr lang="en-US" sz="1000"/>
                    </a:p>
                    <a:p>
                      <a:pPr lvl="0" algn="l">
                        <a:buNone/>
                      </a:pPr>
                      <a:r>
                        <a:rPr lang="en-GB" sz="1000" b="1" i="0" u="none" strike="noStrike" noProof="0">
                          <a:solidFill>
                            <a:srgbClr val="000000"/>
                          </a:solidFill>
                          <a:effectLst/>
                          <a:latin typeface="Calibri"/>
                          <a:ea typeface="Calibri"/>
                          <a:cs typeface="Calibri"/>
                        </a:rPr>
                        <a:t>Excelling: </a:t>
                      </a:r>
                      <a:r>
                        <a:rPr lang="en-GB" sz="1000" b="0" i="0" u="none" strike="noStrike" noProof="0">
                          <a:solidFill>
                            <a:srgbClr val="000000"/>
                          </a:solidFill>
                          <a:effectLst/>
                          <a:latin typeface="Calibri"/>
                          <a:ea typeface="Calibri"/>
                          <a:cs typeface="Calibri"/>
                        </a:rPr>
                        <a:t>Understanding how Dickens presented a negative view of Victorian society due to the Industrial Revolution. </a:t>
                      </a:r>
                      <a:endParaRPr lang="en-US"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000" b="0" i="0" u="none" strike="noStrike" baseline="0" noProof="0">
                          <a:solidFill>
                            <a:srgbClr val="000000"/>
                          </a:solidFill>
                          <a:effectLst/>
                          <a:latin typeface="Calibri"/>
                          <a:ea typeface="Calibri"/>
                          <a:cs typeface="Calibri"/>
                        </a:rPr>
                        <a:t>Reading extracts by Dickens – Coke Town / Bleak House. </a:t>
                      </a:r>
                    </a:p>
                    <a:p>
                      <a:pPr lvl="0" algn="l">
                        <a:buNone/>
                      </a:pPr>
                      <a:endParaRPr lang="en-GB" sz="1000" b="0" i="0" u="none" strike="noStrike" baseline="0" noProof="0">
                        <a:solidFill>
                          <a:srgbClr val="000000"/>
                        </a:solidFill>
                        <a:effectLst/>
                        <a:latin typeface="Calibri"/>
                        <a:ea typeface="Calibri"/>
                        <a:cs typeface="Calibri"/>
                      </a:endParaRPr>
                    </a:p>
                    <a:p>
                      <a:pPr lvl="0" algn="l">
                        <a:buNone/>
                      </a:pPr>
                      <a:r>
                        <a:rPr lang="en-GB" sz="1000" b="0" i="0" u="none" strike="noStrike" baseline="0" noProof="0">
                          <a:solidFill>
                            <a:srgbClr val="000000"/>
                          </a:solidFill>
                          <a:effectLst/>
                          <a:latin typeface="Calibri"/>
                          <a:ea typeface="Calibri"/>
                          <a:cs typeface="Calibri"/>
                        </a:rPr>
                        <a:t>Big Write on the presentation of Coke Town OR Creative writing task from Victorian child perspective.</a:t>
                      </a:r>
                      <a:endParaRPr lang="en-GB"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7274203"/>
                  </a:ext>
                </a:extLst>
              </a:tr>
              <a:tr h="1012142">
                <a:tc>
                  <a:txBody>
                    <a:bodyPr/>
                    <a:lstStyle/>
                    <a:p>
                      <a:pPr algn="ctr"/>
                      <a:r>
                        <a:rPr lang="en-GB" sz="105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Understanding what the workhouses were. </a:t>
                      </a:r>
                    </a:p>
                    <a:p>
                      <a:pPr lvl="0" algn="l">
                        <a:buNone/>
                      </a:pPr>
                      <a:r>
                        <a:rPr lang="en-GB" sz="1000" b="1" i="0" u="none" strike="noStrike" noProof="0">
                          <a:solidFill>
                            <a:srgbClr val="000000"/>
                          </a:solidFill>
                          <a:effectLst/>
                          <a:latin typeface="Calibri"/>
                          <a:ea typeface="Calibri"/>
                          <a:cs typeface="Calibri"/>
                        </a:rPr>
                        <a:t>Achieving:  </a:t>
                      </a:r>
                      <a:r>
                        <a:rPr lang="en-GB" sz="1000" b="0" i="0" u="none" strike="noStrike" noProof="0">
                          <a:solidFill>
                            <a:srgbClr val="000000"/>
                          </a:solidFill>
                          <a:effectLst/>
                          <a:latin typeface="Calibri"/>
                          <a:ea typeface="Calibri"/>
                          <a:cs typeface="Calibri"/>
                        </a:rPr>
                        <a:t>Understanding why the workhouses were so bad. </a:t>
                      </a:r>
                      <a:endParaRPr lang="en-US" sz="1000"/>
                    </a:p>
                    <a:p>
                      <a:pPr lvl="0" algn="l">
                        <a:buNone/>
                      </a:pPr>
                      <a:r>
                        <a:rPr lang="en-GB" sz="1000" b="1" i="0" u="none" strike="noStrike" noProof="0">
                          <a:solidFill>
                            <a:srgbClr val="000000"/>
                          </a:solidFill>
                          <a:effectLst/>
                          <a:latin typeface="Calibri"/>
                          <a:ea typeface="Calibri"/>
                          <a:cs typeface="Calibri"/>
                        </a:rPr>
                        <a:t>Excelling:</a:t>
                      </a:r>
                      <a:r>
                        <a:rPr lang="en-GB" sz="1000" b="0" i="0" u="none" strike="noStrike" noProof="0">
                          <a:solidFill>
                            <a:srgbClr val="000000"/>
                          </a:solidFill>
                          <a:effectLst/>
                          <a:latin typeface="Calibri"/>
                          <a:ea typeface="Calibri"/>
                          <a:cs typeface="Calibri"/>
                        </a:rPr>
                        <a:t> Understand why the workhouses were made as bad as possible and why the government changed the law to have them.</a:t>
                      </a:r>
                      <a:endParaRPr lang="en-US"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000" b="0" i="0" u="none" strike="noStrike" noProof="0">
                          <a:solidFill>
                            <a:srgbClr val="000000"/>
                          </a:solidFill>
                          <a:effectLst/>
                          <a:latin typeface="Calibri"/>
                          <a:ea typeface="Calibri"/>
                          <a:cs typeface="Calibri"/>
                        </a:rPr>
                        <a:t>Identifying and defining persuasive writing techniques using examples. </a:t>
                      </a:r>
                      <a:endParaRPr lang="en-US" sz="1000" b="0" i="0" u="none" strike="noStrike" noProof="0">
                        <a:solidFill>
                          <a:srgbClr val="000000"/>
                        </a:solidFill>
                        <a:effectLst/>
                        <a:latin typeface="Calibri"/>
                        <a:ea typeface="Calibri"/>
                        <a:cs typeface="Calibri"/>
                      </a:endParaRPr>
                    </a:p>
                    <a:p>
                      <a:pPr lvl="0" algn="l">
                        <a:buNone/>
                      </a:pPr>
                      <a:endParaRPr lang="en-GB" sz="1000" b="0" i="0" u="none" strike="noStrike" noProof="0">
                        <a:solidFill>
                          <a:srgbClr val="000000"/>
                        </a:solidFill>
                        <a:effectLst/>
                        <a:latin typeface="Calibri"/>
                        <a:ea typeface="Calibri"/>
                        <a:cs typeface="Calibri"/>
                      </a:endParaRPr>
                    </a:p>
                    <a:p>
                      <a:pPr lvl="0" algn="l">
                        <a:buNone/>
                      </a:pPr>
                      <a:r>
                        <a:rPr lang="en-GB" sz="1000" b="0" i="0" u="none" strike="noStrike" noProof="0">
                          <a:solidFill>
                            <a:srgbClr val="000000"/>
                          </a:solidFill>
                          <a:effectLst/>
                          <a:latin typeface="Calibri"/>
                          <a:ea typeface="Calibri"/>
                          <a:cs typeface="Calibri"/>
                        </a:rPr>
                        <a:t>Big Write – persuasive letter about workhouses. </a:t>
                      </a:r>
                      <a:endParaRPr lang="en-GB"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04642"/>
                  </a:ext>
                </a:extLst>
              </a:tr>
              <a:tr h="1472210">
                <a:tc>
                  <a:txBody>
                    <a:bodyPr/>
                    <a:lstStyle/>
                    <a:p>
                      <a:pPr algn="ctr"/>
                      <a:r>
                        <a:rPr lang="en-GB" sz="105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a:t>
                      </a:r>
                      <a:r>
                        <a:rPr lang="en-GB" sz="1000" b="0" i="0" u="none" strike="noStrike" noProof="0">
                          <a:solidFill>
                            <a:srgbClr val="000000"/>
                          </a:solidFill>
                          <a:effectLst/>
                          <a:latin typeface="Calibri"/>
                          <a:ea typeface="Calibri"/>
                          <a:cs typeface="Calibri"/>
                        </a:rPr>
                        <a:t>Understanding key features of Victorian education. </a:t>
                      </a:r>
                    </a:p>
                    <a:p>
                      <a:pPr lvl="0" algn="l">
                        <a:buNone/>
                      </a:pPr>
                      <a:r>
                        <a:rPr lang="en-GB" sz="1000" b="1" i="0" u="none" strike="noStrike" noProof="0">
                          <a:solidFill>
                            <a:srgbClr val="000000"/>
                          </a:solidFill>
                          <a:effectLst/>
                          <a:latin typeface="Calibri"/>
                          <a:ea typeface="Calibri"/>
                          <a:cs typeface="Calibri"/>
                        </a:rPr>
                        <a:t>Achieving: </a:t>
                      </a:r>
                      <a:r>
                        <a:rPr lang="en-GB" sz="1000" b="0" i="0" u="none" strike="noStrike" noProof="0">
                          <a:solidFill>
                            <a:srgbClr val="000000"/>
                          </a:solidFill>
                          <a:effectLst/>
                          <a:latin typeface="Calibri"/>
                          <a:ea typeface="Calibri"/>
                          <a:cs typeface="Calibri"/>
                        </a:rPr>
                        <a:t>Understanding how Victorian education was structured and the differences between modern education. </a:t>
                      </a:r>
                      <a:endParaRPr lang="en-US" sz="1000"/>
                    </a:p>
                    <a:p>
                      <a:pPr lvl="0" algn="l">
                        <a:buNone/>
                      </a:pPr>
                      <a:r>
                        <a:rPr lang="en-GB" sz="1000" b="1" i="0" u="none" strike="noStrike" noProof="0">
                          <a:solidFill>
                            <a:srgbClr val="000000"/>
                          </a:solidFill>
                          <a:effectLst/>
                          <a:latin typeface="Calibri"/>
                          <a:ea typeface="Calibri"/>
                          <a:cs typeface="Calibri"/>
                        </a:rPr>
                        <a:t>Excelling:</a:t>
                      </a:r>
                      <a:r>
                        <a:rPr lang="en-GB" sz="1000" b="0" i="0" u="none" strike="noStrike" noProof="0">
                          <a:solidFill>
                            <a:srgbClr val="000000"/>
                          </a:solidFill>
                          <a:effectLst/>
                          <a:latin typeface="Calibri"/>
                          <a:ea typeface="Calibri"/>
                          <a:cs typeface="Calibri"/>
                        </a:rPr>
                        <a:t> Understanding the why Victorian and modern day education are different. </a:t>
                      </a:r>
                      <a:endParaRPr lang="en-US"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000" b="0" i="0" u="none" strike="noStrike" baseline="0" noProof="0">
                          <a:solidFill>
                            <a:srgbClr val="000000"/>
                          </a:solidFill>
                          <a:effectLst/>
                          <a:latin typeface="Calibri"/>
                          <a:ea typeface="Calibri"/>
                          <a:cs typeface="Calibri"/>
                        </a:rPr>
                        <a:t>Context &amp; comprehension sheet on Victorian education. </a:t>
                      </a:r>
                    </a:p>
                    <a:p>
                      <a:pPr lvl="0" algn="l">
                        <a:buNone/>
                      </a:pPr>
                      <a:endParaRPr lang="en-GB" sz="1000" b="0" i="0" u="none" strike="noStrike" baseline="0" noProof="0">
                        <a:solidFill>
                          <a:srgbClr val="000000"/>
                        </a:solidFill>
                        <a:effectLst/>
                        <a:latin typeface="Calibri"/>
                        <a:ea typeface="Calibri"/>
                        <a:cs typeface="Calibri"/>
                      </a:endParaRPr>
                    </a:p>
                    <a:p>
                      <a:pPr lvl="0" algn="l">
                        <a:buNone/>
                      </a:pPr>
                      <a:r>
                        <a:rPr lang="en-GB" sz="1000" b="0" i="0" u="none" strike="noStrike" baseline="0" noProof="0">
                          <a:solidFill>
                            <a:srgbClr val="000000"/>
                          </a:solidFill>
                          <a:effectLst/>
                          <a:latin typeface="Calibri"/>
                          <a:ea typeface="Calibri"/>
                          <a:cs typeface="Calibri"/>
                        </a:rPr>
                        <a:t>Big Write – How is school presented in Jane Eyre?</a:t>
                      </a:r>
                      <a:endParaRPr lang="en-GB"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6820331"/>
                  </a:ext>
                </a:extLst>
              </a:tr>
              <a:tr h="1472210">
                <a:tc>
                  <a:txBody>
                    <a:bodyPr/>
                    <a:lstStyle/>
                    <a:p>
                      <a:pPr algn="ctr"/>
                      <a:r>
                        <a:rPr lang="en-GB" sz="105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a:t>
                      </a:r>
                      <a:r>
                        <a:rPr lang="en-GB" sz="1000" b="0" i="0" u="none" strike="noStrike" noProof="0">
                          <a:solidFill>
                            <a:srgbClr val="000000"/>
                          </a:solidFill>
                          <a:effectLst/>
                          <a:latin typeface="Calibri"/>
                          <a:ea typeface="Calibri"/>
                          <a:cs typeface="Calibri"/>
                        </a:rPr>
                        <a:t>Understanding the role women played in society.</a:t>
                      </a:r>
                    </a:p>
                    <a:p>
                      <a:pPr lvl="0" algn="l">
                        <a:buNone/>
                      </a:pPr>
                      <a:r>
                        <a:rPr lang="en-GB" sz="1000" b="1" i="0" u="none" strike="noStrike" noProof="0">
                          <a:solidFill>
                            <a:srgbClr val="000000"/>
                          </a:solidFill>
                          <a:effectLst/>
                          <a:latin typeface="Calibri"/>
                          <a:ea typeface="Calibri"/>
                          <a:cs typeface="Calibri"/>
                        </a:rPr>
                        <a:t>Achieving: </a:t>
                      </a:r>
                      <a:r>
                        <a:rPr lang="en-GB" sz="1000" b="0" i="0" u="none" strike="noStrike" noProof="0">
                          <a:solidFill>
                            <a:srgbClr val="000000"/>
                          </a:solidFill>
                          <a:effectLst/>
                          <a:latin typeface="Calibri"/>
                          <a:ea typeface="Calibri"/>
                          <a:cs typeface="Calibri"/>
                        </a:rPr>
                        <a:t>Understanding the role women played in society and how that differed to men. </a:t>
                      </a:r>
                      <a:endParaRPr lang="en-US" sz="1000"/>
                    </a:p>
                    <a:p>
                      <a:pPr lvl="0" algn="l">
                        <a:buNone/>
                      </a:pPr>
                      <a:r>
                        <a:rPr lang="en-GB" sz="1000" b="1" i="0" u="none" strike="noStrike" noProof="0">
                          <a:solidFill>
                            <a:srgbClr val="000000"/>
                          </a:solidFill>
                          <a:effectLst/>
                          <a:latin typeface="Calibri"/>
                          <a:ea typeface="Calibri"/>
                          <a:cs typeface="Calibri"/>
                        </a:rPr>
                        <a:t>Excelling:</a:t>
                      </a:r>
                      <a:r>
                        <a:rPr lang="en-GB" sz="1000" b="0" i="0" u="none" strike="noStrike" noProof="0">
                          <a:solidFill>
                            <a:srgbClr val="000000"/>
                          </a:solidFill>
                          <a:effectLst/>
                          <a:latin typeface="Calibri"/>
                          <a:ea typeface="Calibri"/>
                          <a:cs typeface="Calibri"/>
                        </a:rPr>
                        <a:t> Understanding why the role women played in society and how that differed to men. </a:t>
                      </a:r>
                      <a:endParaRPr lang="en-US"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000" b="0" i="0" u="none" strike="noStrike" baseline="0" noProof="0">
                          <a:solidFill>
                            <a:srgbClr val="000000"/>
                          </a:solidFill>
                          <a:effectLst/>
                          <a:latin typeface="Calibri"/>
                          <a:ea typeface="Calibri"/>
                          <a:cs typeface="Calibri"/>
                        </a:rPr>
                        <a:t>Looking at strong female figures across Victorian Era. </a:t>
                      </a:r>
                    </a:p>
                    <a:p>
                      <a:pPr lvl="0" algn="l">
                        <a:buNone/>
                      </a:pPr>
                      <a:endParaRPr lang="en-GB" sz="1000" b="0" i="0" u="none" strike="noStrike" baseline="0" noProof="0">
                        <a:solidFill>
                          <a:srgbClr val="000000"/>
                        </a:solidFill>
                        <a:effectLst/>
                        <a:latin typeface="Calibri"/>
                        <a:ea typeface="Calibri"/>
                        <a:cs typeface="Calibri"/>
                      </a:endParaRPr>
                    </a:p>
                    <a:p>
                      <a:pPr lvl="0" algn="l">
                        <a:buNone/>
                      </a:pPr>
                      <a:r>
                        <a:rPr lang="en-GB" sz="1000" b="0" i="0" u="none" strike="noStrike" baseline="0" noProof="0">
                          <a:solidFill>
                            <a:srgbClr val="000000"/>
                          </a:solidFill>
                          <a:effectLst/>
                          <a:latin typeface="Calibri"/>
                          <a:ea typeface="Calibri"/>
                          <a:cs typeface="Calibri"/>
                        </a:rPr>
                        <a:t>Writing speech about women's rights OR Big Write – How are women presented in selected extract. </a:t>
                      </a:r>
                    </a:p>
                    <a:p>
                      <a:pPr lvl="0" algn="l">
                        <a:buNone/>
                      </a:pPr>
                      <a:r>
                        <a:rPr lang="en-GB" sz="1000" b="0" i="0" u="none" strike="noStrike" baseline="0" noProof="0">
                          <a:solidFill>
                            <a:srgbClr val="000000"/>
                          </a:solidFill>
                          <a:effectLst/>
                          <a:latin typeface="Calibri"/>
                          <a:ea typeface="Calibri"/>
                          <a:cs typeface="Calibri"/>
                        </a:rPr>
                        <a:t>(Ms Havisham or Mansfield Park)</a:t>
                      </a:r>
                      <a:endParaRPr lang="en-GB"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092060"/>
                  </a:ext>
                </a:extLst>
              </a:tr>
              <a:tr h="1012142">
                <a:tc>
                  <a:txBody>
                    <a:bodyPr/>
                    <a:lstStyle/>
                    <a:p>
                      <a:pPr algn="ctr"/>
                      <a:r>
                        <a:rPr lang="en-GB" sz="105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a:t>
                      </a:r>
                      <a:r>
                        <a:rPr lang="en-GB" sz="1000" b="0" i="0" u="none" strike="noStrike" noProof="0">
                          <a:solidFill>
                            <a:srgbClr val="000000"/>
                          </a:solidFill>
                          <a:effectLst/>
                          <a:latin typeface="Calibri"/>
                          <a:ea typeface="Calibri"/>
                          <a:cs typeface="Calibri"/>
                        </a:rPr>
                        <a:t> Understanding key features of the gothic genre. </a:t>
                      </a:r>
                    </a:p>
                    <a:p>
                      <a:pPr lvl="0" algn="l">
                        <a:buNone/>
                      </a:pPr>
                      <a:r>
                        <a:rPr lang="en-GB" sz="1000" b="1" i="0" u="none" strike="noStrike" noProof="0">
                          <a:solidFill>
                            <a:srgbClr val="000000"/>
                          </a:solidFill>
                          <a:effectLst/>
                          <a:latin typeface="Calibri"/>
                          <a:ea typeface="Calibri"/>
                          <a:cs typeface="Calibri"/>
                        </a:rPr>
                        <a:t>Achieving: </a:t>
                      </a:r>
                      <a:r>
                        <a:rPr lang="en-GB" sz="1000" b="0" i="0" u="none" strike="noStrike" noProof="0">
                          <a:solidFill>
                            <a:srgbClr val="000000"/>
                          </a:solidFill>
                          <a:effectLst/>
                          <a:latin typeface="Calibri"/>
                          <a:ea typeface="Calibri"/>
                          <a:cs typeface="Calibri"/>
                        </a:rPr>
                        <a:t> Understanding the Gothic genre and how authors use language to create Gothic settings. </a:t>
                      </a:r>
                      <a:endParaRPr lang="en-US" sz="1000"/>
                    </a:p>
                    <a:p>
                      <a:pPr lvl="0" algn="l">
                        <a:buNone/>
                      </a:pPr>
                      <a:r>
                        <a:rPr lang="en-GB" sz="1000" b="1" i="0" u="none" strike="noStrike" noProof="0">
                          <a:solidFill>
                            <a:srgbClr val="000000"/>
                          </a:solidFill>
                          <a:effectLst/>
                          <a:latin typeface="Calibri"/>
                          <a:ea typeface="Calibri"/>
                          <a:cs typeface="Calibri"/>
                        </a:rPr>
                        <a:t>Excelling: </a:t>
                      </a:r>
                      <a:r>
                        <a:rPr lang="en-GB" sz="1000" b="0" i="0" u="none" strike="noStrike" noProof="0">
                          <a:solidFill>
                            <a:srgbClr val="000000"/>
                          </a:solidFill>
                          <a:effectLst/>
                          <a:latin typeface="Calibri"/>
                          <a:ea typeface="Calibri"/>
                          <a:cs typeface="Calibri"/>
                        </a:rPr>
                        <a:t>Understanding how the Gothic genre reflected a changing Victorian society. </a:t>
                      </a:r>
                      <a:endParaRPr lang="en-US"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000" b="0" i="0" u="none" strike="noStrike" baseline="0" noProof="0">
                          <a:solidFill>
                            <a:srgbClr val="000000"/>
                          </a:solidFill>
                          <a:effectLst/>
                          <a:latin typeface="Calibri"/>
                          <a:ea typeface="Calibri"/>
                          <a:cs typeface="Calibri"/>
                        </a:rPr>
                        <a:t>Analysing Gothic extracts and identifying key language features. </a:t>
                      </a:r>
                      <a:endParaRPr lang="en-US" sz="1000" b="0" i="0" u="none" strike="noStrike" baseline="0" noProof="0">
                        <a:solidFill>
                          <a:srgbClr val="000000"/>
                        </a:solidFill>
                        <a:effectLst/>
                        <a:latin typeface="Calibri"/>
                        <a:ea typeface="Calibri"/>
                        <a:cs typeface="Calibri"/>
                      </a:endParaRPr>
                    </a:p>
                    <a:p>
                      <a:pPr lvl="0" algn="l">
                        <a:buNone/>
                      </a:pPr>
                      <a:endParaRPr lang="en-GB" sz="1000" b="0" i="0" u="none" strike="noStrike" baseline="0" noProof="0">
                        <a:solidFill>
                          <a:srgbClr val="000000"/>
                        </a:solidFill>
                        <a:effectLst/>
                        <a:latin typeface="Calibri"/>
                        <a:ea typeface="Calibri"/>
                        <a:cs typeface="Calibri"/>
                      </a:endParaRPr>
                    </a:p>
                    <a:p>
                      <a:pPr lvl="0" algn="l">
                        <a:buNone/>
                      </a:pPr>
                      <a:r>
                        <a:rPr lang="en-GB" sz="1000" b="0" i="0" u="none" strike="noStrike" baseline="0" noProof="0">
                          <a:solidFill>
                            <a:srgbClr val="000000"/>
                          </a:solidFill>
                          <a:effectLst/>
                          <a:latin typeface="Calibri"/>
                          <a:ea typeface="Calibri"/>
                          <a:cs typeface="Calibri"/>
                        </a:rPr>
                        <a:t>Descriptive writing task using Gothic image. </a:t>
                      </a:r>
                      <a:endParaRPr lang="en-GB" sz="1000"/>
                    </a:p>
                    <a:p>
                      <a:pPr lvl="0" algn="l">
                        <a:buNone/>
                      </a:pPr>
                      <a:endParaRPr lang="en-GB" sz="1000" b="0" i="0" u="none" strike="noStrike">
                        <a:solidFill>
                          <a:srgbClr val="000000"/>
                        </a:solidFill>
                        <a:effectLst/>
                        <a:latin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266877"/>
                  </a:ext>
                </a:extLst>
              </a:tr>
            </a:tbl>
          </a:graphicData>
        </a:graphic>
      </p:graphicFrame>
    </p:spTree>
    <p:extLst>
      <p:ext uri="{BB962C8B-B14F-4D97-AF65-F5344CB8AC3E}">
        <p14:creationId xmlns:p14="http://schemas.microsoft.com/office/powerpoint/2010/main" val="3656048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21A87-1105-417A-A005-BFA3D15E3E16}"/>
              </a:ext>
            </a:extLst>
          </p:cNvPr>
          <p:cNvSpPr>
            <a:spLocks noGrp="1"/>
          </p:cNvSpPr>
          <p:nvPr>
            <p:ph type="title"/>
          </p:nvPr>
        </p:nvSpPr>
        <p:spPr>
          <a:xfrm>
            <a:off x="248008" y="232052"/>
            <a:ext cx="6356195" cy="695192"/>
          </a:xfrm>
          <a:ln>
            <a:solidFill>
              <a:schemeClr val="tx1"/>
            </a:solidFill>
          </a:ln>
        </p:spPr>
        <p:txBody>
          <a:bodyPr>
            <a:normAutofit fontScale="90000"/>
          </a:bodyPr>
          <a:lstStyle/>
          <a:p>
            <a:r>
              <a:rPr lang="en-GB"/>
              <a:t>Topic: War Poetry </a:t>
            </a:r>
            <a:br>
              <a:rPr lang="en-GB"/>
            </a:br>
            <a:r>
              <a:rPr lang="en-GB" sz="2200" i="1"/>
              <a:t>Spring Term 2 Golden Nuggets and Work Hard</a:t>
            </a:r>
          </a:p>
        </p:txBody>
      </p:sp>
      <p:graphicFrame>
        <p:nvGraphicFramePr>
          <p:cNvPr id="4" name="Content Placeholder 3">
            <a:extLst>
              <a:ext uri="{FF2B5EF4-FFF2-40B4-BE49-F238E27FC236}">
                <a16:creationId xmlns:a16="http://schemas.microsoft.com/office/drawing/2014/main" id="{EB3B03C3-3BBC-4A1B-877C-70BE28835194}"/>
              </a:ext>
            </a:extLst>
          </p:cNvPr>
          <p:cNvGraphicFramePr>
            <a:graphicFrameLocks noGrp="1"/>
          </p:cNvGraphicFramePr>
          <p:nvPr>
            <p:ph idx="1"/>
            <p:extLst>
              <p:ext uri="{D42A27DB-BD31-4B8C-83A1-F6EECF244321}">
                <p14:modId xmlns:p14="http://schemas.microsoft.com/office/powerpoint/2010/main" val="3028679524"/>
              </p:ext>
            </p:extLst>
          </p:nvPr>
        </p:nvGraphicFramePr>
        <p:xfrm>
          <a:off x="248008" y="1066699"/>
          <a:ext cx="6356193" cy="7820681"/>
        </p:xfrm>
        <a:graphic>
          <a:graphicData uri="http://schemas.openxmlformats.org/drawingml/2006/table">
            <a:tbl>
              <a:tblPr firstRow="1" bandRow="1">
                <a:tableStyleId>{5C22544A-7EE6-4342-B048-85BDC9FD1C3A}</a:tableStyleId>
              </a:tblPr>
              <a:tblGrid>
                <a:gridCol w="749583">
                  <a:extLst>
                    <a:ext uri="{9D8B030D-6E8A-4147-A177-3AD203B41FA5}">
                      <a16:colId xmlns:a16="http://schemas.microsoft.com/office/drawing/2014/main" val="518191240"/>
                    </a:ext>
                  </a:extLst>
                </a:gridCol>
                <a:gridCol w="3092046">
                  <a:extLst>
                    <a:ext uri="{9D8B030D-6E8A-4147-A177-3AD203B41FA5}">
                      <a16:colId xmlns:a16="http://schemas.microsoft.com/office/drawing/2014/main" val="1227018231"/>
                    </a:ext>
                  </a:extLst>
                </a:gridCol>
                <a:gridCol w="2514564">
                  <a:extLst>
                    <a:ext uri="{9D8B030D-6E8A-4147-A177-3AD203B41FA5}">
                      <a16:colId xmlns:a16="http://schemas.microsoft.com/office/drawing/2014/main" val="2891100115"/>
                    </a:ext>
                  </a:extLst>
                </a:gridCol>
              </a:tblGrid>
              <a:tr h="368053">
                <a:tc>
                  <a:txBody>
                    <a:bodyPr/>
                    <a:lstStyle/>
                    <a:p>
                      <a:pPr algn="ctr"/>
                      <a:endParaRPr lang="en-GB" sz="105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GB" sz="1100">
                          <a:solidFill>
                            <a:schemeClr val="tx1"/>
                          </a:solidFill>
                        </a:rPr>
                        <a:t>Golden Nugget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GB" sz="1100">
                          <a:solidFill>
                            <a:schemeClr val="tx1"/>
                          </a:solidFill>
                        </a:rPr>
                        <a:t>Work Hard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91062025"/>
                  </a:ext>
                </a:extLst>
              </a:tr>
              <a:tr h="1011714">
                <a:tc>
                  <a:txBody>
                    <a:bodyPr/>
                    <a:lstStyle/>
                    <a:p>
                      <a:pPr algn="ctr"/>
                      <a:r>
                        <a:rPr lang="en-GB" sz="90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000" b="1" i="0" u="none" strike="noStrike">
                          <a:solidFill>
                            <a:srgbClr val="000000"/>
                          </a:solidFill>
                          <a:effectLst/>
                          <a:latin typeface="Calibri"/>
                        </a:rPr>
                        <a:t>Emerging:</a:t>
                      </a:r>
                      <a:r>
                        <a:rPr lang="en-GB" sz="1000" b="0" i="0" u="none" strike="noStrike">
                          <a:solidFill>
                            <a:srgbClr val="000000"/>
                          </a:solidFill>
                          <a:effectLst/>
                          <a:latin typeface="Calibri"/>
                        </a:rPr>
                        <a:t> Understanding that propaganda tries to make people feel or think in a certain way.</a:t>
                      </a:r>
                    </a:p>
                    <a:p>
                      <a:pPr lvl="0" algn="l">
                        <a:buNone/>
                      </a:pPr>
                      <a:r>
                        <a:rPr lang="en-GB" sz="1000" b="1" i="0" u="none" strike="noStrike">
                          <a:solidFill>
                            <a:srgbClr val="000000"/>
                          </a:solidFill>
                          <a:effectLst/>
                          <a:latin typeface="Calibri"/>
                        </a:rPr>
                        <a:t>Achieving: </a:t>
                      </a:r>
                      <a:r>
                        <a:rPr lang="en-GB" sz="1000" b="0" i="0" u="none" strike="noStrike" noProof="0">
                          <a:solidFill>
                            <a:srgbClr val="000000"/>
                          </a:solidFill>
                          <a:effectLst/>
                          <a:latin typeface="Calibri"/>
                          <a:ea typeface="Calibri"/>
                          <a:cs typeface="Calibri"/>
                        </a:rPr>
                        <a:t>Understanding that propaganda tried to make people feel or think in a certain way in WW1</a:t>
                      </a:r>
                      <a:r>
                        <a:rPr lang="en-GB" sz="1000" b="0" i="0" u="none" strike="noStrike">
                          <a:solidFill>
                            <a:srgbClr val="000000"/>
                          </a:solidFill>
                          <a:effectLst/>
                          <a:latin typeface="Calibri"/>
                        </a:rPr>
                        <a:t>.</a:t>
                      </a:r>
                      <a:endParaRPr lang="en-US" sz="1000"/>
                    </a:p>
                    <a:p>
                      <a:pPr lvl="0" algn="l">
                        <a:buNone/>
                      </a:pPr>
                      <a:r>
                        <a:rPr lang="en-GB" sz="1000" b="1" i="0" u="none" strike="noStrike">
                          <a:solidFill>
                            <a:srgbClr val="000000"/>
                          </a:solidFill>
                          <a:effectLst/>
                          <a:latin typeface="Calibri"/>
                        </a:rPr>
                        <a:t>Excelling:</a:t>
                      </a:r>
                      <a:r>
                        <a:rPr lang="en-GB" sz="1000" b="0" i="0" u="none" strike="noStrike">
                          <a:solidFill>
                            <a:srgbClr val="000000"/>
                          </a:solidFill>
                          <a:effectLst/>
                          <a:latin typeface="Calibri"/>
                        </a:rPr>
                        <a:t> </a:t>
                      </a:r>
                      <a:r>
                        <a:rPr lang="en-GB" sz="1000" b="0" i="0" u="none" strike="noStrike" noProof="0">
                          <a:solidFill>
                            <a:srgbClr val="000000"/>
                          </a:solidFill>
                          <a:effectLst/>
                          <a:latin typeface="Calibri"/>
                          <a:ea typeface="Calibri"/>
                          <a:cs typeface="Calibri"/>
                        </a:rPr>
                        <a:t>Understanding why propaganda was effective in WW1</a:t>
                      </a:r>
                      <a:r>
                        <a:rPr lang="en-GB" sz="1000" b="1" i="0" u="none" strike="noStrike" noProof="0">
                          <a:solidFill>
                            <a:srgbClr val="000000"/>
                          </a:solidFill>
                          <a:effectLst/>
                          <a:latin typeface="Calibri"/>
                          <a:ea typeface="Calibri"/>
                          <a:cs typeface="Calibri"/>
                        </a:rPr>
                        <a:t>.</a:t>
                      </a:r>
                      <a:endParaRPr lang="en-US"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noFill/>
                  </a:tcPr>
                </a:tc>
                <a:tc>
                  <a:txBody>
                    <a:bodyPr/>
                    <a:lstStyle/>
                    <a:p>
                      <a:pPr lvl="0" algn="l">
                        <a:buNone/>
                      </a:pPr>
                      <a:r>
                        <a:rPr lang="en-GB" sz="1000" b="0" i="0" u="none" strike="noStrike" baseline="0" noProof="0">
                          <a:solidFill>
                            <a:srgbClr val="000000"/>
                          </a:solidFill>
                          <a:effectLst/>
                          <a:latin typeface="Calibri"/>
                          <a:ea typeface="Calibri"/>
                          <a:cs typeface="Calibri"/>
                        </a:rPr>
                        <a:t>How does Pope present war in ‘Who’s for the Game?</a:t>
                      </a:r>
                      <a:endParaRPr lang="en-US"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7403369"/>
                  </a:ext>
                </a:extLst>
              </a:tr>
              <a:tr h="1472210">
                <a:tc>
                  <a:txBody>
                    <a:bodyPr/>
                    <a:lstStyle/>
                    <a:p>
                      <a:pPr algn="ctr"/>
                      <a:r>
                        <a:rPr lang="en-GB" sz="90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a:t>
                      </a:r>
                      <a:r>
                        <a:rPr lang="en-GB" sz="1000" b="0" i="0" u="none" strike="noStrike" noProof="0">
                          <a:solidFill>
                            <a:srgbClr val="000000"/>
                          </a:solidFill>
                          <a:effectLst/>
                          <a:latin typeface="Calibri"/>
                          <a:ea typeface="Calibri"/>
                          <a:cs typeface="Calibri"/>
                        </a:rPr>
                        <a:t>Understanding that different poets have different beliefs about WW1. </a:t>
                      </a:r>
                    </a:p>
                    <a:p>
                      <a:pPr lvl="0" algn="l">
                        <a:buNone/>
                      </a:pPr>
                      <a:r>
                        <a:rPr lang="en-GB" sz="1000" b="1" i="0" u="none" strike="noStrike" noProof="0">
                          <a:solidFill>
                            <a:srgbClr val="000000"/>
                          </a:solidFill>
                          <a:effectLst/>
                          <a:latin typeface="Calibri"/>
                          <a:ea typeface="Calibri"/>
                          <a:cs typeface="Calibri"/>
                        </a:rPr>
                        <a:t>Achieving: </a:t>
                      </a:r>
                      <a:r>
                        <a:rPr lang="en-GB" sz="1000" b="0" i="0" u="none" strike="noStrike" noProof="0">
                          <a:solidFill>
                            <a:srgbClr val="000000"/>
                          </a:solidFill>
                          <a:effectLst/>
                          <a:latin typeface="Calibri"/>
                          <a:ea typeface="Calibri"/>
                          <a:cs typeface="Calibri"/>
                        </a:rPr>
                        <a:t>Understanding how the poems 'Who's for the Game?' And 'Falling Leaves' present WW1 in different ways. </a:t>
                      </a:r>
                      <a:endParaRPr lang="en-US" sz="1000"/>
                    </a:p>
                    <a:p>
                      <a:pPr lvl="0" algn="l">
                        <a:buNone/>
                      </a:pPr>
                      <a:r>
                        <a:rPr lang="en-GB" sz="1000" b="1" i="0" u="none" strike="noStrike" noProof="0">
                          <a:solidFill>
                            <a:srgbClr val="000000"/>
                          </a:solidFill>
                          <a:effectLst/>
                          <a:latin typeface="Calibri"/>
                          <a:ea typeface="Calibri"/>
                          <a:cs typeface="Calibri"/>
                        </a:rPr>
                        <a:t>Excelling: </a:t>
                      </a:r>
                      <a:r>
                        <a:rPr lang="en-GB" sz="1000" b="0" i="0" u="none" strike="noStrike" noProof="0">
                          <a:solidFill>
                            <a:srgbClr val="000000"/>
                          </a:solidFill>
                          <a:effectLst/>
                          <a:latin typeface="Calibri"/>
                          <a:ea typeface="Calibri"/>
                          <a:cs typeface="Calibri"/>
                        </a:rPr>
                        <a:t>Understanding the difference between jingoistic poetry and pacifist poetry in WW1</a:t>
                      </a:r>
                      <a:r>
                        <a:rPr lang="en-GB" sz="1000" b="1" i="0" u="none" strike="noStrike" noProof="0">
                          <a:solidFill>
                            <a:srgbClr val="000000"/>
                          </a:solidFill>
                          <a:effectLst/>
                          <a:latin typeface="Calibri"/>
                          <a:ea typeface="Calibri"/>
                          <a:cs typeface="Calibri"/>
                        </a:rPr>
                        <a:t>. </a:t>
                      </a:r>
                      <a:endParaRPr lang="en-US"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000" b="0" i="0" u="none" strike="noStrike" baseline="0" noProof="0">
                          <a:solidFill>
                            <a:srgbClr val="000000"/>
                          </a:solidFill>
                          <a:effectLst/>
                          <a:latin typeface="Calibri"/>
                          <a:ea typeface="Calibri"/>
                          <a:cs typeface="Calibri"/>
                        </a:rPr>
                        <a:t>Compare how poets present ideas about war in ‘Whose for the Game?’ and ‘The Falling Leaves’</a:t>
                      </a:r>
                      <a:endParaRPr lang="en-US"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7274203"/>
                  </a:ext>
                </a:extLst>
              </a:tr>
              <a:tr h="1012142">
                <a:tc>
                  <a:txBody>
                    <a:bodyPr/>
                    <a:lstStyle/>
                    <a:p>
                      <a:pPr algn="ctr"/>
                      <a:r>
                        <a:rPr lang="en-GB" sz="90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a:t>
                      </a:r>
                      <a:r>
                        <a:rPr lang="en-GB" sz="1000" b="0" i="0" u="none" strike="noStrike" noProof="0">
                          <a:solidFill>
                            <a:srgbClr val="000000"/>
                          </a:solidFill>
                          <a:effectLst/>
                          <a:latin typeface="Calibri"/>
                          <a:ea typeface="Calibri"/>
                          <a:cs typeface="Calibri"/>
                        </a:rPr>
                        <a:t> Understanding that WW1 was gruesome.</a:t>
                      </a:r>
                      <a:r>
                        <a:rPr lang="en-GB" sz="1000" b="1" i="0" u="none" strike="noStrike" noProof="0">
                          <a:solidFill>
                            <a:srgbClr val="000000"/>
                          </a:solidFill>
                          <a:effectLst/>
                          <a:latin typeface="Calibri"/>
                          <a:ea typeface="Calibri"/>
                          <a:cs typeface="Calibri"/>
                        </a:rPr>
                        <a:t> </a:t>
                      </a:r>
                    </a:p>
                    <a:p>
                      <a:pPr lvl="0" algn="l">
                        <a:buNone/>
                      </a:pPr>
                      <a:r>
                        <a:rPr lang="en-GB" sz="1000" b="1" i="0" u="none" strike="noStrike" noProof="0">
                          <a:solidFill>
                            <a:srgbClr val="000000"/>
                          </a:solidFill>
                          <a:effectLst/>
                          <a:latin typeface="Calibri"/>
                          <a:ea typeface="Calibri"/>
                          <a:cs typeface="Calibri"/>
                        </a:rPr>
                        <a:t>Achieving: </a:t>
                      </a:r>
                      <a:r>
                        <a:rPr lang="en-GB" sz="1000" b="0" i="0" u="none" strike="noStrike" noProof="0">
                          <a:solidFill>
                            <a:srgbClr val="000000"/>
                          </a:solidFill>
                          <a:effectLst/>
                          <a:latin typeface="Calibri"/>
                          <a:ea typeface="Calibri"/>
                          <a:cs typeface="Calibri"/>
                        </a:rPr>
                        <a:t>Understanding the horrors of WW1 warfare and how the poet represents these. </a:t>
                      </a:r>
                      <a:endParaRPr lang="en-US" sz="1000" b="0"/>
                    </a:p>
                    <a:p>
                      <a:pPr lvl="0" algn="l">
                        <a:buNone/>
                      </a:pPr>
                      <a:r>
                        <a:rPr lang="en-GB" sz="1000" b="1" i="0" u="none" strike="noStrike" noProof="0">
                          <a:solidFill>
                            <a:srgbClr val="000000"/>
                          </a:solidFill>
                          <a:effectLst/>
                          <a:latin typeface="Calibri"/>
                          <a:ea typeface="Calibri"/>
                          <a:cs typeface="Calibri"/>
                        </a:rPr>
                        <a:t>Excelling: </a:t>
                      </a:r>
                      <a:r>
                        <a:rPr lang="en-GB" sz="1000" b="0" i="0" u="none" strike="noStrike" noProof="0">
                          <a:solidFill>
                            <a:srgbClr val="000000"/>
                          </a:solidFill>
                          <a:effectLst/>
                          <a:latin typeface="Calibri"/>
                          <a:ea typeface="Calibri"/>
                          <a:cs typeface="Calibri"/>
                        </a:rPr>
                        <a:t>Understanding that the both the technologies used in war and social conditioning around WW1 were harmful. </a:t>
                      </a:r>
                      <a:endParaRPr lang="en-US" sz="1000" b="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marL="0" lvl="0" indent="0" algn="l">
                        <a:lnSpc>
                          <a:spcPct val="100000"/>
                        </a:lnSpc>
                        <a:buNone/>
                      </a:pPr>
                      <a:r>
                        <a:rPr lang="en-GB" sz="1000" b="0" i="0" u="none" strike="noStrike" baseline="0" noProof="0">
                          <a:solidFill>
                            <a:srgbClr val="000000"/>
                          </a:solidFill>
                          <a:effectLst/>
                          <a:latin typeface="Calibri"/>
                          <a:ea typeface="Calibri"/>
                          <a:cs typeface="Calibri"/>
                        </a:rPr>
                        <a:t>How does Owen present war in ‘Dulce et Decorum Est’?</a:t>
                      </a:r>
                      <a:endParaRPr lang="en-US" sz="1000"/>
                    </a:p>
                    <a:p>
                      <a:pPr lvl="0" algn="l">
                        <a:buNone/>
                      </a:pPr>
                      <a:endParaRPr lang="en-GB" sz="1000" b="0" i="0" u="none" strike="noStrike">
                        <a:solidFill>
                          <a:srgbClr val="000000"/>
                        </a:solidFill>
                        <a:effectLst/>
                        <a:latin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04642"/>
                  </a:ext>
                </a:extLst>
              </a:tr>
              <a:tr h="1472210">
                <a:tc>
                  <a:txBody>
                    <a:bodyPr/>
                    <a:lstStyle/>
                    <a:p>
                      <a:pPr algn="ctr"/>
                      <a:r>
                        <a:rPr lang="en-GB" sz="90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a:t>
                      </a:r>
                      <a:r>
                        <a:rPr lang="en-GB" sz="1000" b="0" i="0" u="none" strike="noStrike" noProof="0">
                          <a:solidFill>
                            <a:srgbClr val="000000"/>
                          </a:solidFill>
                          <a:effectLst/>
                          <a:latin typeface="Calibri"/>
                          <a:ea typeface="Calibri"/>
                          <a:cs typeface="Calibri"/>
                        </a:rPr>
                        <a:t>Understanding that WW1 caused great loss of lives. </a:t>
                      </a:r>
                    </a:p>
                    <a:p>
                      <a:pPr lvl="0" algn="l">
                        <a:buNone/>
                      </a:pPr>
                      <a:r>
                        <a:rPr lang="en-GB" sz="1000" b="1" i="0" u="none" strike="noStrike" noProof="0">
                          <a:solidFill>
                            <a:srgbClr val="000000"/>
                          </a:solidFill>
                          <a:effectLst/>
                          <a:latin typeface="Calibri"/>
                          <a:ea typeface="Calibri"/>
                          <a:cs typeface="Calibri"/>
                        </a:rPr>
                        <a:t>Achieving: </a:t>
                      </a:r>
                      <a:r>
                        <a:rPr lang="en-GB" sz="1000" b="0" i="0" u="none" strike="noStrike" noProof="0">
                          <a:solidFill>
                            <a:srgbClr val="000000"/>
                          </a:solidFill>
                          <a:effectLst/>
                          <a:latin typeface="Calibri"/>
                          <a:ea typeface="Calibri"/>
                          <a:cs typeface="Calibri"/>
                        </a:rPr>
                        <a:t>Understanding that people lost faith during WW1 due to the loss of lives. </a:t>
                      </a:r>
                      <a:endParaRPr lang="en-US" sz="1000"/>
                    </a:p>
                    <a:p>
                      <a:pPr lvl="0" algn="l">
                        <a:buNone/>
                      </a:pPr>
                      <a:r>
                        <a:rPr lang="en-GB" sz="1000" b="1" i="0" u="none" strike="noStrike" noProof="0">
                          <a:solidFill>
                            <a:srgbClr val="000000"/>
                          </a:solidFill>
                          <a:effectLst/>
                          <a:latin typeface="Calibri"/>
                          <a:ea typeface="Calibri"/>
                          <a:cs typeface="Calibri"/>
                        </a:rPr>
                        <a:t>Excelling: </a:t>
                      </a:r>
                      <a:r>
                        <a:rPr lang="en-GB" sz="1000" b="0" i="0" u="none" strike="noStrike" noProof="0">
                          <a:solidFill>
                            <a:srgbClr val="000000"/>
                          </a:solidFill>
                          <a:effectLst/>
                          <a:latin typeface="Calibri"/>
                          <a:ea typeface="Calibri"/>
                          <a:cs typeface="Calibri"/>
                        </a:rPr>
                        <a:t>Understanding how WW1 can take us away from what is natural/God intended for us. </a:t>
                      </a:r>
                      <a:endParaRPr lang="en-US"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000" b="0" i="0" u="none" strike="noStrike" baseline="0" noProof="0">
                          <a:solidFill>
                            <a:srgbClr val="000000"/>
                          </a:solidFill>
                          <a:effectLst/>
                          <a:latin typeface="Calibri"/>
                          <a:ea typeface="Calibri"/>
                          <a:cs typeface="Calibri"/>
                        </a:rPr>
                        <a:t>How does Owen present war in ‘Futility’?</a:t>
                      </a:r>
                      <a:endParaRPr lang="en-US"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6820331"/>
                  </a:ext>
                </a:extLst>
              </a:tr>
              <a:tr h="1472210">
                <a:tc>
                  <a:txBody>
                    <a:bodyPr/>
                    <a:lstStyle/>
                    <a:p>
                      <a:pPr algn="ctr"/>
                      <a:r>
                        <a:rPr lang="en-GB" sz="90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a:t>
                      </a:r>
                      <a:r>
                        <a:rPr lang="en-GB" sz="1000" b="0" i="0" u="none" strike="noStrike" noProof="0">
                          <a:solidFill>
                            <a:srgbClr val="000000"/>
                          </a:solidFill>
                          <a:effectLst/>
                          <a:latin typeface="Calibri"/>
                          <a:ea typeface="Calibri"/>
                          <a:cs typeface="Calibri"/>
                        </a:rPr>
                        <a:t>Understanding that WW1 warfare might not be what we would expect. </a:t>
                      </a:r>
                    </a:p>
                    <a:p>
                      <a:pPr lvl="0" algn="l">
                        <a:buNone/>
                      </a:pPr>
                      <a:r>
                        <a:rPr lang="en-GB" sz="1000" b="1" i="0" u="none" strike="noStrike" noProof="0">
                          <a:solidFill>
                            <a:srgbClr val="000000"/>
                          </a:solidFill>
                          <a:effectLst/>
                          <a:latin typeface="Calibri"/>
                          <a:ea typeface="Calibri"/>
                          <a:cs typeface="Calibri"/>
                        </a:rPr>
                        <a:t>Achieving: </a:t>
                      </a:r>
                      <a:r>
                        <a:rPr lang="en-GB" sz="1000" b="0" i="0" u="none" strike="noStrike" noProof="0">
                          <a:solidFill>
                            <a:srgbClr val="000000"/>
                          </a:solidFill>
                          <a:effectLst/>
                          <a:latin typeface="Calibri"/>
                          <a:ea typeface="Calibri"/>
                          <a:cs typeface="Calibri"/>
                        </a:rPr>
                        <a:t>Understanding that WW1 warfare was as much about battling nature as human enemies. </a:t>
                      </a:r>
                      <a:endParaRPr lang="en-US" sz="1000"/>
                    </a:p>
                    <a:p>
                      <a:pPr lvl="0" algn="l">
                        <a:buNone/>
                      </a:pPr>
                      <a:r>
                        <a:rPr lang="en-GB" sz="1000" b="1" i="0" u="none" strike="noStrike" noProof="0">
                          <a:solidFill>
                            <a:srgbClr val="000000"/>
                          </a:solidFill>
                          <a:effectLst/>
                          <a:latin typeface="Calibri"/>
                          <a:ea typeface="Calibri"/>
                          <a:cs typeface="Calibri"/>
                        </a:rPr>
                        <a:t>Excelling:</a:t>
                      </a:r>
                      <a:r>
                        <a:rPr lang="en-GB" sz="1000" b="0" i="0" u="none" strike="noStrike" noProof="0">
                          <a:solidFill>
                            <a:srgbClr val="000000"/>
                          </a:solidFill>
                          <a:effectLst/>
                          <a:latin typeface="Calibri"/>
                          <a:ea typeface="Calibri"/>
                          <a:cs typeface="Calibri"/>
                        </a:rPr>
                        <a:t> Understanding that WW1 warfare shows how nature is a much greater power than mankind.  </a:t>
                      </a:r>
                      <a:endParaRPr lang="en-US"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000" b="0" i="0" u="none" strike="noStrike" baseline="0" noProof="0">
                          <a:solidFill>
                            <a:srgbClr val="000000"/>
                          </a:solidFill>
                          <a:effectLst/>
                          <a:latin typeface="Calibri"/>
                          <a:ea typeface="Calibri"/>
                          <a:cs typeface="Calibri"/>
                        </a:rPr>
                        <a:t>How does Owen present war in ‘Exposure’?</a:t>
                      </a:r>
                      <a:endParaRPr lang="en-US"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092060"/>
                  </a:ext>
                </a:extLst>
              </a:tr>
              <a:tr h="1012142">
                <a:tc>
                  <a:txBody>
                    <a:bodyPr/>
                    <a:lstStyle/>
                    <a:p>
                      <a:pPr algn="ctr"/>
                      <a:r>
                        <a:rPr lang="en-GB" sz="90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000" b="1" i="0" u="none" strike="noStrike" noProof="0">
                          <a:solidFill>
                            <a:srgbClr val="000000"/>
                          </a:solidFill>
                          <a:effectLst/>
                          <a:latin typeface="Calibri"/>
                          <a:ea typeface="Calibri"/>
                          <a:cs typeface="Calibri"/>
                        </a:rPr>
                        <a:t>Emerging: </a:t>
                      </a:r>
                      <a:r>
                        <a:rPr lang="en-GB" sz="1000" b="0" i="0" u="none" strike="noStrike" noProof="0">
                          <a:solidFill>
                            <a:srgbClr val="000000"/>
                          </a:solidFill>
                          <a:effectLst/>
                          <a:latin typeface="Calibri"/>
                          <a:ea typeface="Calibri"/>
                          <a:cs typeface="Calibri"/>
                        </a:rPr>
                        <a:t>Understanding that poets have different ideas about WW1. </a:t>
                      </a:r>
                    </a:p>
                    <a:p>
                      <a:pPr lvl="0" algn="l">
                        <a:buNone/>
                      </a:pPr>
                      <a:r>
                        <a:rPr lang="en-GB" sz="1000" b="1" i="0" u="none" strike="noStrike" noProof="0">
                          <a:solidFill>
                            <a:srgbClr val="000000"/>
                          </a:solidFill>
                          <a:effectLst/>
                          <a:latin typeface="Calibri"/>
                          <a:ea typeface="Calibri"/>
                          <a:cs typeface="Calibri"/>
                        </a:rPr>
                        <a:t>Achieving: </a:t>
                      </a:r>
                      <a:r>
                        <a:rPr lang="en-GB" sz="1000" b="0" i="0" u="none" strike="noStrike" noProof="0">
                          <a:solidFill>
                            <a:srgbClr val="000000"/>
                          </a:solidFill>
                          <a:effectLst/>
                          <a:latin typeface="Calibri"/>
                          <a:ea typeface="Calibri"/>
                          <a:cs typeface="Calibri"/>
                        </a:rPr>
                        <a:t>Understanding that some poets though nature was more powerful and others humans in WW1. </a:t>
                      </a:r>
                      <a:endParaRPr lang="en-US" sz="1000" b="0"/>
                    </a:p>
                    <a:p>
                      <a:pPr lvl="0" algn="l">
                        <a:buNone/>
                      </a:pPr>
                      <a:r>
                        <a:rPr lang="en-GB" sz="1000" b="1" i="0" u="none" strike="noStrike" noProof="0">
                          <a:solidFill>
                            <a:srgbClr val="000000"/>
                          </a:solidFill>
                          <a:effectLst/>
                          <a:latin typeface="Calibri"/>
                          <a:ea typeface="Calibri"/>
                          <a:cs typeface="Calibri"/>
                        </a:rPr>
                        <a:t>Excelling: </a:t>
                      </a:r>
                      <a:r>
                        <a:rPr lang="en-GB" sz="1000" b="0" i="0" u="none" strike="noStrike" noProof="0">
                          <a:solidFill>
                            <a:srgbClr val="000000"/>
                          </a:solidFill>
                          <a:effectLst/>
                          <a:latin typeface="Calibri"/>
                          <a:ea typeface="Calibri"/>
                          <a:cs typeface="Calibri"/>
                        </a:rPr>
                        <a:t>Understanding that power can be interpreted but the horror of WW1 warfare was consistent. </a:t>
                      </a:r>
                      <a:endParaRPr lang="en-US" sz="1000"/>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marL="0" lvl="0" indent="0" algn="l">
                        <a:lnSpc>
                          <a:spcPct val="100000"/>
                        </a:lnSpc>
                        <a:buNone/>
                      </a:pPr>
                      <a:r>
                        <a:rPr lang="en-GB" sz="1000" b="0" i="0" u="none" strike="noStrike" baseline="0" noProof="0">
                          <a:solidFill>
                            <a:srgbClr val="000000"/>
                          </a:solidFill>
                          <a:effectLst/>
                          <a:latin typeface="Calibri"/>
                          <a:ea typeface="Calibri"/>
                          <a:cs typeface="Calibri"/>
                        </a:rPr>
                        <a:t>How does Hughes present war in ‘Bayonet Charge’?</a:t>
                      </a:r>
                      <a:endParaRPr lang="en-US" sz="1000"/>
                    </a:p>
                    <a:p>
                      <a:pPr lvl="0" algn="l">
                        <a:buNone/>
                      </a:pPr>
                      <a:endParaRPr lang="en-GB" sz="1000" b="0" i="0" u="none" strike="noStrike">
                        <a:solidFill>
                          <a:srgbClr val="000000"/>
                        </a:solidFill>
                        <a:effectLst/>
                        <a:latin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266877"/>
                  </a:ext>
                </a:extLst>
              </a:tr>
            </a:tbl>
          </a:graphicData>
        </a:graphic>
      </p:graphicFrame>
      <p:sp>
        <p:nvSpPr>
          <p:cNvPr id="5" name="Rectangle: Rounded Corners 4">
            <a:extLst>
              <a:ext uri="{FF2B5EF4-FFF2-40B4-BE49-F238E27FC236}">
                <a16:creationId xmlns:a16="http://schemas.microsoft.com/office/drawing/2014/main" id="{19B8ABD5-75B7-4F82-BF17-FA6842E90CBD}"/>
              </a:ext>
            </a:extLst>
          </p:cNvPr>
          <p:cNvSpPr/>
          <p:nvPr/>
        </p:nvSpPr>
        <p:spPr>
          <a:xfrm>
            <a:off x="92597" y="92597"/>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2209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889A4753-FA5D-4C4A-AB17-67E5AD60D7C9}"/>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3E287F2-E4D8-4580-A05F-8C417ABA7B92}"/>
              </a:ext>
            </a:extLst>
          </p:cNvPr>
          <p:cNvSpPr>
            <a:spLocks noGrp="1"/>
          </p:cNvSpPr>
          <p:nvPr>
            <p:ph type="title"/>
          </p:nvPr>
        </p:nvSpPr>
        <p:spPr>
          <a:xfrm>
            <a:off x="223412" y="240314"/>
            <a:ext cx="6392522" cy="565457"/>
          </a:xfrm>
          <a:ln>
            <a:solidFill>
              <a:schemeClr val="tx1"/>
            </a:solidFill>
          </a:ln>
        </p:spPr>
        <p:txBody>
          <a:bodyPr>
            <a:noAutofit/>
          </a:bodyPr>
          <a:lstStyle/>
          <a:p>
            <a:r>
              <a:rPr lang="en-GB" sz="2000"/>
              <a:t>How is your progress measured in </a:t>
            </a:r>
            <a:r>
              <a:rPr lang="en-GB" sz="2000" b="1"/>
              <a:t>English</a:t>
            </a:r>
            <a:r>
              <a:rPr lang="en-GB" sz="2000"/>
              <a:t> in Summer Term?</a:t>
            </a:r>
          </a:p>
        </p:txBody>
      </p:sp>
      <p:graphicFrame>
        <p:nvGraphicFramePr>
          <p:cNvPr id="4" name="Content Placeholder 3">
            <a:extLst>
              <a:ext uri="{FF2B5EF4-FFF2-40B4-BE49-F238E27FC236}">
                <a16:creationId xmlns:a16="http://schemas.microsoft.com/office/drawing/2014/main" id="{3D2BE8B1-0E22-4552-9777-D7C5B0EB2E78}"/>
              </a:ext>
            </a:extLst>
          </p:cNvPr>
          <p:cNvGraphicFramePr>
            <a:graphicFrameLocks noGrp="1"/>
          </p:cNvGraphicFramePr>
          <p:nvPr>
            <p:ph idx="1"/>
            <p:extLst>
              <p:ext uri="{D42A27DB-BD31-4B8C-83A1-F6EECF244321}">
                <p14:modId xmlns:p14="http://schemas.microsoft.com/office/powerpoint/2010/main" val="751310126"/>
              </p:ext>
            </p:extLst>
          </p:nvPr>
        </p:nvGraphicFramePr>
        <p:xfrm>
          <a:off x="229844" y="867161"/>
          <a:ext cx="6392523" cy="944880"/>
        </p:xfrm>
        <a:graphic>
          <a:graphicData uri="http://schemas.openxmlformats.org/drawingml/2006/table">
            <a:tbl>
              <a:tblPr firstRow="1" bandRow="1">
                <a:tableStyleId>{5C22544A-7EE6-4342-B048-85BDC9FD1C3A}</a:tableStyleId>
              </a:tblPr>
              <a:tblGrid>
                <a:gridCol w="2420627">
                  <a:extLst>
                    <a:ext uri="{9D8B030D-6E8A-4147-A177-3AD203B41FA5}">
                      <a16:colId xmlns:a16="http://schemas.microsoft.com/office/drawing/2014/main" val="932209114"/>
                    </a:ext>
                  </a:extLst>
                </a:gridCol>
                <a:gridCol w="3971896">
                  <a:extLst>
                    <a:ext uri="{9D8B030D-6E8A-4147-A177-3AD203B41FA5}">
                      <a16:colId xmlns:a16="http://schemas.microsoft.com/office/drawing/2014/main" val="3547968821"/>
                    </a:ext>
                  </a:extLst>
                </a:gridCol>
              </a:tblGrid>
              <a:tr h="217641">
                <a:tc gridSpan="2">
                  <a:txBody>
                    <a:bodyPr/>
                    <a:lstStyle/>
                    <a:p>
                      <a:r>
                        <a:rPr lang="en-GB" sz="1100">
                          <a:solidFill>
                            <a:schemeClr val="bg1"/>
                          </a:solidFill>
                        </a:rPr>
                        <a:t>Summer: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hMerge="1">
                  <a:txBody>
                    <a:bodyPr/>
                    <a:lstStyle/>
                    <a:p>
                      <a:endParaRPr lang="en-GB" sz="1200"/>
                    </a:p>
                  </a:txBody>
                  <a:tcPr/>
                </a:tc>
                <a:extLst>
                  <a:ext uri="{0D108BD9-81ED-4DB2-BD59-A6C34878D82A}">
                    <a16:rowId xmlns:a16="http://schemas.microsoft.com/office/drawing/2014/main" val="4062431929"/>
                  </a:ext>
                </a:extLst>
              </a:tr>
              <a:tr h="217641">
                <a:tc>
                  <a:txBody>
                    <a:bodyPr/>
                    <a:lstStyle/>
                    <a:p>
                      <a:r>
                        <a:rPr lang="en-GB" sz="1100"/>
                        <a:t>Big write: Essay response to the text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lang="en-GB" sz="1100">
                          <a:solidFill>
                            <a:schemeClr val="tx1"/>
                          </a:solidFill>
                        </a:rPr>
                        <a:t>Completed fortnightly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5729166"/>
                  </a:ext>
                </a:extLst>
              </a:tr>
              <a:tr h="347936">
                <a:tc>
                  <a:txBody>
                    <a:bodyPr/>
                    <a:lstStyle/>
                    <a:p>
                      <a:r>
                        <a:rPr lang="en-GB" sz="1100"/>
                        <a:t>Big write : Creative writing task inspired by the text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lang="en-GB" sz="1100">
                          <a:solidFill>
                            <a:schemeClr val="tx1"/>
                          </a:solidFill>
                        </a:rPr>
                        <a:t>Completed fortnightly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8469122"/>
                  </a:ext>
                </a:extLst>
              </a:tr>
            </a:tbl>
          </a:graphicData>
        </a:graphic>
      </p:graphicFrame>
      <p:graphicFrame>
        <p:nvGraphicFramePr>
          <p:cNvPr id="5" name="Table 4">
            <a:extLst>
              <a:ext uri="{FF2B5EF4-FFF2-40B4-BE49-F238E27FC236}">
                <a16:creationId xmlns:a16="http://schemas.microsoft.com/office/drawing/2014/main" id="{EC7F5072-DDC4-4386-9F1B-81BB529F17A4}"/>
              </a:ext>
            </a:extLst>
          </p:cNvPr>
          <p:cNvGraphicFramePr>
            <a:graphicFrameLocks noGrp="1"/>
          </p:cNvGraphicFramePr>
          <p:nvPr>
            <p:extLst>
              <p:ext uri="{D42A27DB-BD31-4B8C-83A1-F6EECF244321}">
                <p14:modId xmlns:p14="http://schemas.microsoft.com/office/powerpoint/2010/main" val="700675680"/>
              </p:ext>
            </p:extLst>
          </p:nvPr>
        </p:nvGraphicFramePr>
        <p:xfrm>
          <a:off x="223411" y="1889116"/>
          <a:ext cx="6392523" cy="6861447"/>
        </p:xfrm>
        <a:graphic>
          <a:graphicData uri="http://schemas.openxmlformats.org/drawingml/2006/table">
            <a:tbl>
              <a:tblPr firstRow="1" bandRow="1">
                <a:tableStyleId>{5C22544A-7EE6-4342-B048-85BDC9FD1C3A}</a:tableStyleId>
              </a:tblPr>
              <a:tblGrid>
                <a:gridCol w="2130841">
                  <a:extLst>
                    <a:ext uri="{9D8B030D-6E8A-4147-A177-3AD203B41FA5}">
                      <a16:colId xmlns:a16="http://schemas.microsoft.com/office/drawing/2014/main" val="4109547493"/>
                    </a:ext>
                  </a:extLst>
                </a:gridCol>
                <a:gridCol w="2130841">
                  <a:extLst>
                    <a:ext uri="{9D8B030D-6E8A-4147-A177-3AD203B41FA5}">
                      <a16:colId xmlns:a16="http://schemas.microsoft.com/office/drawing/2014/main" val="1554126141"/>
                    </a:ext>
                  </a:extLst>
                </a:gridCol>
                <a:gridCol w="2130841">
                  <a:extLst>
                    <a:ext uri="{9D8B030D-6E8A-4147-A177-3AD203B41FA5}">
                      <a16:colId xmlns:a16="http://schemas.microsoft.com/office/drawing/2014/main" val="549572572"/>
                    </a:ext>
                  </a:extLst>
                </a:gridCol>
              </a:tblGrid>
              <a:tr h="232721">
                <a:tc>
                  <a:txBody>
                    <a:bodyPr/>
                    <a:lstStyle/>
                    <a:p>
                      <a:pPr algn="ctr"/>
                      <a:r>
                        <a:rPr lang="en-GB" sz="1000">
                          <a:solidFill>
                            <a:schemeClr val="tx1"/>
                          </a:solidFill>
                        </a:rPr>
                        <a:t>Emerging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a:solidFill>
                            <a:schemeClr val="tx1"/>
                          </a:solidFill>
                        </a:rPr>
                        <a:t>Achieving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a:solidFill>
                            <a:schemeClr val="tx1"/>
                          </a:solidFill>
                        </a:rPr>
                        <a:t>Excelling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7644454"/>
                  </a:ext>
                </a:extLst>
              </a:tr>
              <a:tr h="220562">
                <a:tc gridSpan="3">
                  <a:txBody>
                    <a:bodyPr/>
                    <a:lstStyle/>
                    <a:p>
                      <a:r>
                        <a:rPr lang="en-GB" sz="900" b="1">
                          <a:solidFill>
                            <a:schemeClr val="tx1"/>
                          </a:solidFill>
                          <a:latin typeface="+mn-lt"/>
                        </a:rPr>
                        <a:t>Essay Responses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sz="1000"/>
                    </a:p>
                  </a:txBody>
                  <a:tcPr/>
                </a:tc>
                <a:tc hMerge="1">
                  <a:txBody>
                    <a:bodyPr/>
                    <a:lstStyle/>
                    <a:p>
                      <a:endParaRPr lang="en-GB" sz="1000"/>
                    </a:p>
                  </a:txBody>
                  <a:tcPr/>
                </a:tc>
                <a:extLst>
                  <a:ext uri="{0D108BD9-81ED-4DB2-BD59-A6C34878D82A}">
                    <a16:rowId xmlns:a16="http://schemas.microsoft.com/office/drawing/2014/main" val="2129367501"/>
                  </a:ext>
                </a:extLst>
              </a:tr>
              <a:tr h="3366573">
                <a:tc>
                  <a:txBody>
                    <a:bodyPr/>
                    <a:lstStyle/>
                    <a:p>
                      <a:pPr marL="17145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Point: </a:t>
                      </a:r>
                      <a:r>
                        <a:rPr lang="en-US" sz="900" b="0" i="0" u="none" strike="noStrike" noProof="0">
                          <a:solidFill>
                            <a:schemeClr val="tx1"/>
                          </a:solidFill>
                          <a:effectLst/>
                          <a:latin typeface="Calibri"/>
                          <a:ea typeface="Calibri"/>
                          <a:cs typeface="Calibri"/>
                        </a:rPr>
                        <a:t>I can create a point in a topic sentence using key words from the task.</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Reference:</a:t>
                      </a:r>
                      <a:r>
                        <a:rPr lang="en-US" sz="900" b="0" i="0" u="none" strike="noStrike" noProof="0">
                          <a:solidFill>
                            <a:schemeClr val="tx1"/>
                          </a:solidFill>
                          <a:effectLst/>
                          <a:latin typeface="Calibri"/>
                          <a:ea typeface="Calibri"/>
                          <a:cs typeface="Calibri"/>
                        </a:rPr>
                        <a:t> I can support inferences with relevant references correctly.</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Explain:</a:t>
                      </a:r>
                      <a:r>
                        <a:rPr lang="en-US" sz="900" b="0" i="0" u="none" strike="noStrike" noProof="0">
                          <a:solidFill>
                            <a:schemeClr val="tx1"/>
                          </a:solidFill>
                          <a:effectLst/>
                          <a:latin typeface="Calibri"/>
                          <a:ea typeface="Calibri"/>
                          <a:cs typeface="Calibri"/>
                        </a:rPr>
                        <a:t> I can explain inferences based on evidence and I can explain the effect of writers' methods. </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Technique:</a:t>
                      </a:r>
                      <a:r>
                        <a:rPr lang="en-US" sz="900" b="0" i="0" u="none" strike="noStrike" noProof="0">
                          <a:solidFill>
                            <a:schemeClr val="tx1"/>
                          </a:solidFill>
                          <a:effectLst/>
                          <a:latin typeface="Calibri"/>
                          <a:ea typeface="Calibri"/>
                          <a:cs typeface="Calibri"/>
                        </a:rPr>
                        <a:t> I can correctly identify literary techniques.</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Link: </a:t>
                      </a:r>
                      <a:r>
                        <a:rPr lang="en-US" sz="900" b="0" i="0" u="none" strike="noStrike" noProof="0">
                          <a:solidFill>
                            <a:schemeClr val="tx1"/>
                          </a:solidFill>
                          <a:effectLst/>
                          <a:latin typeface="Calibri"/>
                          <a:ea typeface="Calibri"/>
                          <a:cs typeface="Calibri"/>
                        </a:rPr>
                        <a:t>I can make simple comments linking to the writers' meaning.</a:t>
                      </a:r>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Point:</a:t>
                      </a:r>
                      <a:r>
                        <a:rPr lang="en-US" sz="900" b="0" i="0" u="none" strike="noStrike" noProof="0">
                          <a:solidFill>
                            <a:schemeClr val="tx1"/>
                          </a:solidFill>
                          <a:effectLst/>
                          <a:latin typeface="Calibri"/>
                          <a:ea typeface="Calibri"/>
                          <a:cs typeface="Calibri"/>
                        </a:rPr>
                        <a:t> I can create a clear point in a topic sentence using key words which shows my understanding of the task.</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Reference:</a:t>
                      </a:r>
                      <a:r>
                        <a:rPr lang="en-US" sz="900" b="0" i="0" u="none" strike="noStrike" noProof="0">
                          <a:solidFill>
                            <a:schemeClr val="tx1"/>
                          </a:solidFill>
                          <a:effectLst/>
                          <a:latin typeface="Calibri"/>
                          <a:ea typeface="Calibri"/>
                          <a:cs typeface="Calibri"/>
                        </a:rPr>
                        <a:t> I can support inferences with precise, carefully chosen references.</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Explain: </a:t>
                      </a:r>
                      <a:r>
                        <a:rPr lang="en-US" sz="900" b="0" i="0" u="none" strike="noStrike" noProof="0">
                          <a:solidFill>
                            <a:schemeClr val="tx1"/>
                          </a:solidFill>
                          <a:effectLst/>
                          <a:latin typeface="Calibri"/>
                          <a:ea typeface="Calibri"/>
                          <a:cs typeface="Calibri"/>
                        </a:rPr>
                        <a:t>I can explain different meanings and effects of writers' methods.</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Technique:</a:t>
                      </a:r>
                      <a:r>
                        <a:rPr lang="en-US" sz="900" b="0" i="0" u="none" strike="noStrike" noProof="0">
                          <a:solidFill>
                            <a:schemeClr val="tx1"/>
                          </a:solidFill>
                          <a:effectLst/>
                          <a:latin typeface="Calibri"/>
                          <a:ea typeface="Calibri"/>
                          <a:cs typeface="Calibri"/>
                        </a:rPr>
                        <a:t> I can identify a range of literary techniques effectively.</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Link: </a:t>
                      </a:r>
                      <a:r>
                        <a:rPr lang="en-US" sz="900" b="0" i="0" u="none" strike="noStrike" noProof="0">
                          <a:solidFill>
                            <a:schemeClr val="tx1"/>
                          </a:solidFill>
                          <a:effectLst/>
                          <a:latin typeface="Calibri"/>
                          <a:ea typeface="Calibri"/>
                          <a:cs typeface="Calibri"/>
                        </a:rPr>
                        <a:t>I can make a range of comments linking to the writers' meaning and context.</a:t>
                      </a:r>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Point:</a:t>
                      </a:r>
                      <a:r>
                        <a:rPr lang="en-US" sz="900" b="0" i="0" u="none" strike="noStrike" noProof="0">
                          <a:solidFill>
                            <a:schemeClr val="tx1"/>
                          </a:solidFill>
                          <a:effectLst/>
                          <a:latin typeface="Calibri"/>
                          <a:ea typeface="Calibri"/>
                          <a:cs typeface="Calibri"/>
                        </a:rPr>
                        <a:t> I can create a developed point in a topic sentence using key words and successfully prove this.</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Reference: </a:t>
                      </a:r>
                      <a:r>
                        <a:rPr lang="en-US" sz="900" b="0" i="0" u="none" strike="noStrike" noProof="0">
                          <a:solidFill>
                            <a:schemeClr val="tx1"/>
                          </a:solidFill>
                          <a:effectLst/>
                          <a:latin typeface="Calibri"/>
                          <a:ea typeface="Calibri"/>
                          <a:cs typeface="Calibri"/>
                        </a:rPr>
                        <a:t>I can support inferences with a range of precise, carefully chosen references.</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Explain:</a:t>
                      </a:r>
                      <a:r>
                        <a:rPr lang="en-US" sz="900" b="0" i="0" u="none" strike="noStrike" noProof="0">
                          <a:solidFill>
                            <a:schemeClr val="tx1"/>
                          </a:solidFill>
                          <a:effectLst/>
                          <a:latin typeface="Calibri"/>
                          <a:ea typeface="Calibri"/>
                          <a:cs typeface="Calibri"/>
                        </a:rPr>
                        <a:t> I can accurately explain different meanings and effects of writers' methods.</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Technique: </a:t>
                      </a:r>
                      <a:r>
                        <a:rPr lang="en-US" sz="900" b="0" i="0" u="none" strike="noStrike" noProof="0">
                          <a:solidFill>
                            <a:schemeClr val="tx1"/>
                          </a:solidFill>
                          <a:effectLst/>
                          <a:latin typeface="Calibri"/>
                          <a:ea typeface="Calibri"/>
                          <a:cs typeface="Calibri"/>
                        </a:rPr>
                        <a:t>I can accurately identify a wide range of literary techniques.</a:t>
                      </a:r>
                      <a:endParaRPr lang="en-US" sz="900" b="0" i="0" u="none" strike="noStrike" noProof="0">
                        <a:solidFill>
                          <a:srgbClr val="000000"/>
                        </a:solidFill>
                        <a:effectLst/>
                        <a:latin typeface="Calibri"/>
                        <a:ea typeface="Calibri"/>
                        <a:cs typeface="Calibri"/>
                      </a:endParaRPr>
                    </a:p>
                    <a:p>
                      <a:pPr marL="171450" lvl="0" indent="-171450">
                        <a:lnSpc>
                          <a:spcPts val="1400"/>
                        </a:lnSpc>
                        <a:spcAft>
                          <a:spcPts val="0"/>
                        </a:spcAft>
                        <a:buClr>
                          <a:srgbClr val="000000"/>
                        </a:buClr>
                        <a:buFont typeface="Arial,Sans-Serif" panose="020B0604020202020204" pitchFamily="34" charset="0"/>
                        <a:buChar char="•"/>
                      </a:pPr>
                      <a:r>
                        <a:rPr lang="en-US" sz="900" b="1" i="0" u="none" strike="noStrike" noProof="0">
                          <a:solidFill>
                            <a:schemeClr val="tx1"/>
                          </a:solidFill>
                          <a:effectLst/>
                          <a:latin typeface="Calibri"/>
                          <a:ea typeface="Calibri"/>
                          <a:cs typeface="Calibri"/>
                        </a:rPr>
                        <a:t>Link: </a:t>
                      </a:r>
                      <a:r>
                        <a:rPr lang="en-US" sz="900" b="0" i="0" u="none" strike="noStrike" noProof="0">
                          <a:solidFill>
                            <a:schemeClr val="tx1"/>
                          </a:solidFill>
                          <a:effectLst/>
                          <a:latin typeface="Calibri"/>
                          <a:ea typeface="Calibri"/>
                          <a:cs typeface="Calibri"/>
                        </a:rPr>
                        <a:t>I can make a range of developed comments linking to the writers' meaning and context.</a:t>
                      </a:r>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2445104"/>
                  </a:ext>
                </a:extLst>
              </a:tr>
              <a:tr h="151301">
                <a:tc gridSpan="3">
                  <a:txBody>
                    <a:bodyPr/>
                    <a:lstStyle/>
                    <a:p>
                      <a:pPr marL="0" indent="0">
                        <a:spcAft>
                          <a:spcPts val="0"/>
                        </a:spcAft>
                        <a:buNone/>
                      </a:pPr>
                      <a:r>
                        <a:rPr lang="en-GB" sz="900" b="1">
                          <a:solidFill>
                            <a:schemeClr val="tx1"/>
                          </a:solidFill>
                          <a:effectLst/>
                          <a:latin typeface="+mn-lt"/>
                          <a:ea typeface="MS Mincho" panose="020B0400000000000000" pitchFamily="49" charset="-128"/>
                          <a:cs typeface="Calibri" panose="020F0502020204030204" pitchFamily="34" charset="0"/>
                        </a:rPr>
                        <a:t>Creative and persuasive writing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171450" indent="-171450">
                        <a:lnSpc>
                          <a:spcPts val="1400"/>
                        </a:lnSpc>
                        <a:spcAft>
                          <a:spcPts val="1200"/>
                        </a:spcAft>
                        <a:buFont typeface="Arial" panose="020B0604020202020204" pitchFamily="34" charset="0"/>
                        <a:buChar char="•"/>
                      </a:pPr>
                      <a:endParaRPr lang="en-GB" sz="1000">
                        <a:effectLst/>
                        <a:latin typeface="Cambria" panose="02040503050406030204" pitchFamily="18" charset="0"/>
                        <a:ea typeface="MS Mincho" panose="020B0400000000000000" pitchFamily="49" charset="-128"/>
                        <a:cs typeface="Times New Roman" panose="02020603050405020304" pitchFamily="18" charset="0"/>
                      </a:endParaRPr>
                    </a:p>
                  </a:txBody>
                  <a:tcPr marL="68580" marR="68580" marT="0" marB="0"/>
                </a:tc>
                <a:tc hMerge="1">
                  <a:txBody>
                    <a:bodyPr/>
                    <a:lstStyle/>
                    <a:p>
                      <a:pPr marL="171450" indent="-171450">
                        <a:lnSpc>
                          <a:spcPts val="1400"/>
                        </a:lnSpc>
                        <a:spcAft>
                          <a:spcPts val="1200"/>
                        </a:spcAft>
                        <a:buFont typeface="Arial" panose="020B0604020202020204" pitchFamily="34" charset="0"/>
                        <a:buChar char="•"/>
                      </a:pPr>
                      <a:endParaRPr lang="en-GB" sz="1000">
                        <a:effectLst/>
                        <a:latin typeface="Cambria" panose="02040503050406030204" pitchFamily="18" charset="0"/>
                        <a:ea typeface="MS Mincho" panose="020B0400000000000000"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888807730"/>
                  </a:ext>
                </a:extLst>
              </a:tr>
              <a:tr h="2871133">
                <a:tc>
                  <a:txBody>
                    <a:bodyPr/>
                    <a:lstStyle/>
                    <a:p>
                      <a:pPr marL="171450" lvl="0" indent="-171450" algn="l">
                        <a:spcAft>
                          <a:spcPts val="0"/>
                        </a:spcAft>
                        <a:buClr>
                          <a:srgbClr val="000000"/>
                        </a:buClr>
                        <a:buFont typeface="Arial,Sans-Serif" panose="020B0604020202020204" pitchFamily="34" charset="0"/>
                        <a:buChar char="•"/>
                      </a:pPr>
                      <a:r>
                        <a:rPr lang="en-GB" sz="900" b="1" i="0" u="none" strike="noStrike" noProof="0">
                          <a:solidFill>
                            <a:schemeClr val="tx1"/>
                          </a:solidFill>
                          <a:effectLst/>
                        </a:rPr>
                        <a:t>Purpose: </a:t>
                      </a:r>
                      <a:r>
                        <a:rPr lang="en-GB" sz="900" b="0" i="0" u="none" strike="noStrike" noProof="0">
                          <a:solidFill>
                            <a:schemeClr val="tx1"/>
                          </a:solidFill>
                          <a:effectLst/>
                        </a:rPr>
                        <a:t>I can write sentences that are consistently matched to purpose.</a:t>
                      </a: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rPr>
                        <a:t>Literary devices: </a:t>
                      </a:r>
                      <a:r>
                        <a:rPr lang="en-US" sz="900" b="0" i="0" u="none" strike="noStrike" noProof="0">
                          <a:solidFill>
                            <a:schemeClr val="tx1"/>
                          </a:solidFill>
                          <a:effectLst/>
                        </a:rPr>
                        <a:t>I can use multiple literary devices for effect. </a:t>
                      </a: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rPr>
                        <a:t>Vocabulary:</a:t>
                      </a:r>
                      <a:r>
                        <a:rPr lang="en-GB" sz="900" b="0" i="0" u="none" strike="noStrike" noProof="0">
                          <a:solidFill>
                            <a:schemeClr val="tx1"/>
                          </a:solidFill>
                          <a:effectLst/>
                        </a:rPr>
                        <a:t> I can use complex vocabulary with confidence. </a:t>
                      </a:r>
                      <a:endParaRPr lang="en-US" sz="900" b="0" i="0" u="none" strike="noStrike" noProof="0">
                        <a:solidFill>
                          <a:schemeClr val="tx1"/>
                        </a:solidFill>
                        <a:effectLst/>
                      </a:endParaRPr>
                    </a:p>
                    <a:p>
                      <a:pPr marL="171450" lvl="0" indent="-171450">
                        <a:spcAft>
                          <a:spcPts val="0"/>
                        </a:spcAft>
                        <a:buClr>
                          <a:srgbClr val="000000"/>
                        </a:buClr>
                        <a:buFont typeface="Arial,Sans-Serif" panose="020B0604020202020204" pitchFamily="34" charset="0"/>
                        <a:buChar char="•"/>
                      </a:pPr>
                      <a:r>
                        <a:rPr lang="en-US" sz="900" b="1" i="0" u="none" strike="noStrike" noProof="0">
                          <a:solidFill>
                            <a:schemeClr val="tx1"/>
                          </a:solidFill>
                          <a:effectLst/>
                        </a:rPr>
                        <a:t>Structural features: </a:t>
                      </a:r>
                      <a:r>
                        <a:rPr lang="en-GB" sz="900" b="0" i="0" u="none" strike="noStrike" noProof="0">
                          <a:solidFill>
                            <a:schemeClr val="tx1"/>
                          </a:solidFill>
                          <a:effectLst/>
                        </a:rPr>
                        <a:t>I can use paragraphs to organise ideas with some links across paragraphs. </a:t>
                      </a:r>
                      <a:endParaRPr lang="en-US" sz="900" b="0" i="0" u="none" strike="noStrike" noProof="0">
                        <a:solidFill>
                          <a:schemeClr val="tx1"/>
                        </a:solidFill>
                        <a:effectLst/>
                      </a:endParaRP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rPr>
                        <a:t>Spelling: </a:t>
                      </a:r>
                      <a:r>
                        <a:rPr lang="en-GB" sz="900" b="0" i="0" u="none" strike="noStrike" noProof="0">
                          <a:solidFill>
                            <a:schemeClr val="tx1"/>
                          </a:solidFill>
                          <a:effectLst/>
                        </a:rPr>
                        <a:t>I can spell advanced words correctly. </a:t>
                      </a: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rPr>
                        <a:t>Punctuation</a:t>
                      </a:r>
                      <a:r>
                        <a:rPr lang="en-GB" sz="900" b="0" i="0" u="none" strike="noStrike" noProof="0">
                          <a:solidFill>
                            <a:schemeClr val="tx1"/>
                          </a:solidFill>
                          <a:effectLst/>
                        </a:rPr>
                        <a:t>: I can use accurate and varied punctuation.</a:t>
                      </a:r>
                      <a:endParaRPr lang="en-US" sz="900" b="0" i="0" u="none" strike="noStrike" noProof="0">
                        <a:solidFill>
                          <a:schemeClr val="tx1"/>
                        </a:solidFill>
                        <a:effectLst/>
                      </a:endParaRP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rPr>
                        <a:t>Sentences:</a:t>
                      </a:r>
                      <a:r>
                        <a:rPr lang="en-GB" sz="900" b="0" i="0" u="none" strike="noStrike" noProof="0">
                          <a:solidFill>
                            <a:schemeClr val="tx1"/>
                          </a:solidFill>
                          <a:effectLst/>
                        </a:rPr>
                        <a:t> I can use a wide range of sentences types with varied openings.</a:t>
                      </a:r>
                      <a:endParaRPr lang="en-GB"/>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lvl="0" indent="-171450" algn="l">
                        <a:spcAft>
                          <a:spcPts val="0"/>
                        </a:spcAft>
                        <a:buClr>
                          <a:srgbClr val="000000"/>
                        </a:buClr>
                        <a:buFont typeface="Arial,Sans-Serif" panose="020B0604020202020204" pitchFamily="34" charset="0"/>
                        <a:buChar char="•"/>
                      </a:pPr>
                      <a:r>
                        <a:rPr lang="en-GB" sz="900" b="1" i="0" u="none" strike="noStrike" noProof="0">
                          <a:solidFill>
                            <a:schemeClr val="tx1"/>
                          </a:solidFill>
                          <a:effectLst/>
                        </a:rPr>
                        <a:t>Purpose: </a:t>
                      </a:r>
                      <a:r>
                        <a:rPr lang="en-GB" sz="900" b="0" i="0" u="none" strike="noStrike" noProof="0">
                          <a:solidFill>
                            <a:schemeClr val="tx1"/>
                          </a:solidFill>
                          <a:effectLst/>
                        </a:rPr>
                        <a:t>I can write sentences that are consistently matched to purpose.</a:t>
                      </a: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rPr>
                        <a:t>Literary devices: </a:t>
                      </a:r>
                      <a:r>
                        <a:rPr lang="en-US" sz="900" b="0" i="0" u="none" strike="noStrike" noProof="0">
                          <a:solidFill>
                            <a:schemeClr val="tx1"/>
                          </a:solidFill>
                          <a:effectLst/>
                        </a:rPr>
                        <a:t>I can use multiple literary devices for effect. </a:t>
                      </a: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rPr>
                        <a:t>Vocabulary:</a:t>
                      </a:r>
                      <a:r>
                        <a:rPr lang="en-GB" sz="900" b="0" i="0" u="none" strike="noStrike" noProof="0">
                          <a:solidFill>
                            <a:schemeClr val="tx1"/>
                          </a:solidFill>
                          <a:effectLst/>
                        </a:rPr>
                        <a:t> I can use complex vocabulary with confidence. </a:t>
                      </a:r>
                      <a:endParaRPr lang="en-US" sz="900" b="0" i="0" u="none" strike="noStrike" noProof="0">
                        <a:solidFill>
                          <a:schemeClr val="tx1"/>
                        </a:solidFill>
                        <a:effectLst/>
                      </a:endParaRPr>
                    </a:p>
                    <a:p>
                      <a:pPr marL="171450" lvl="0" indent="-171450">
                        <a:spcAft>
                          <a:spcPts val="0"/>
                        </a:spcAft>
                        <a:buClr>
                          <a:srgbClr val="000000"/>
                        </a:buClr>
                        <a:buFont typeface="Arial,Sans-Serif" panose="020B0604020202020204" pitchFamily="34" charset="0"/>
                        <a:buChar char="•"/>
                      </a:pPr>
                      <a:r>
                        <a:rPr lang="en-US" sz="900" b="1" i="0" u="none" strike="noStrike" noProof="0">
                          <a:solidFill>
                            <a:schemeClr val="tx1"/>
                          </a:solidFill>
                          <a:effectLst/>
                        </a:rPr>
                        <a:t>Structural features: </a:t>
                      </a:r>
                      <a:r>
                        <a:rPr lang="en-GB" sz="900" b="0" i="0" u="none" strike="noStrike" noProof="0">
                          <a:solidFill>
                            <a:schemeClr val="tx1"/>
                          </a:solidFill>
                          <a:effectLst/>
                        </a:rPr>
                        <a:t>I can use paragraphs to organise ideas with some links across paragraphs. </a:t>
                      </a:r>
                      <a:endParaRPr lang="en-US" sz="900" b="0" i="0" u="none" strike="noStrike" noProof="0">
                        <a:solidFill>
                          <a:schemeClr val="tx1"/>
                        </a:solidFill>
                        <a:effectLst/>
                      </a:endParaRP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rPr>
                        <a:t>Spelling: </a:t>
                      </a:r>
                      <a:r>
                        <a:rPr lang="en-GB" sz="900" b="0" i="0" u="none" strike="noStrike" noProof="0">
                          <a:solidFill>
                            <a:schemeClr val="tx1"/>
                          </a:solidFill>
                          <a:effectLst/>
                        </a:rPr>
                        <a:t>I can spell advanced words correctly. </a:t>
                      </a: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rPr>
                        <a:t>Punctuation</a:t>
                      </a:r>
                      <a:r>
                        <a:rPr lang="en-GB" sz="900" b="0" i="0" u="none" strike="noStrike" noProof="0">
                          <a:solidFill>
                            <a:schemeClr val="tx1"/>
                          </a:solidFill>
                          <a:effectLst/>
                        </a:rPr>
                        <a:t>: I can use accurate and varied punctuation.</a:t>
                      </a:r>
                      <a:endParaRPr lang="en-US" sz="900" b="0" i="0" u="none" strike="noStrike" noProof="0">
                        <a:solidFill>
                          <a:schemeClr val="tx1"/>
                        </a:solidFill>
                        <a:effectLst/>
                      </a:endParaRPr>
                    </a:p>
                    <a:p>
                      <a:pPr marL="171450" lvl="0" indent="-171450">
                        <a:spcAft>
                          <a:spcPts val="0"/>
                        </a:spcAft>
                        <a:buClr>
                          <a:srgbClr val="000000"/>
                        </a:buClr>
                        <a:buFont typeface="Arial,Sans-Serif" panose="020B0604020202020204" pitchFamily="34" charset="0"/>
                        <a:buChar char="•"/>
                      </a:pPr>
                      <a:r>
                        <a:rPr lang="en-GB" sz="900" b="1" i="0" u="none" strike="noStrike" noProof="0">
                          <a:solidFill>
                            <a:schemeClr val="tx1"/>
                          </a:solidFill>
                          <a:effectLst/>
                        </a:rPr>
                        <a:t>Sentences:</a:t>
                      </a:r>
                      <a:r>
                        <a:rPr lang="en-GB" sz="900" b="0" i="0" u="none" strike="noStrike" noProof="0">
                          <a:solidFill>
                            <a:schemeClr val="tx1"/>
                          </a:solidFill>
                          <a:effectLst/>
                        </a:rPr>
                        <a:t> I can use a wide range of sentences types with varied openings.</a:t>
                      </a:r>
                      <a:endParaRPr lang="en-GB"/>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lvl="0" indent="-171450">
                        <a:spcAft>
                          <a:spcPts val="0"/>
                        </a:spcAft>
                        <a:buClr>
                          <a:srgbClr val="000000"/>
                        </a:buClr>
                        <a:buFont typeface="Arial,Sans-Serif"/>
                        <a:buChar char="•"/>
                      </a:pPr>
                      <a:r>
                        <a:rPr lang="en-GB" sz="900" b="1" i="0" u="none" strike="noStrike" noProof="0">
                          <a:solidFill>
                            <a:schemeClr val="tx1"/>
                          </a:solidFill>
                          <a:effectLst/>
                          <a:latin typeface="Calibri"/>
                          <a:ea typeface="Calibri"/>
                          <a:cs typeface="Calibri"/>
                        </a:rPr>
                        <a:t>Purpose: </a:t>
                      </a:r>
                      <a:r>
                        <a:rPr lang="en-GB" sz="900" b="0" i="0" u="none" strike="noStrike" noProof="0">
                          <a:solidFill>
                            <a:schemeClr val="tx1"/>
                          </a:solidFill>
                          <a:effectLst/>
                          <a:latin typeface="Calibri"/>
                          <a:ea typeface="Calibri"/>
                          <a:cs typeface="Calibri"/>
                        </a:rPr>
                        <a:t>I can write impactful sentences that are consistently matched to purpose.</a:t>
                      </a:r>
                      <a:endParaRPr lang="en-GB" sz="900" b="0" i="0" u="none" strike="noStrike" noProof="0">
                        <a:solidFill>
                          <a:srgbClr val="000000"/>
                        </a:solidFill>
                        <a:effectLst/>
                        <a:latin typeface="Calibri"/>
                        <a:ea typeface="Calibri"/>
                        <a:cs typeface="Calibri"/>
                      </a:endParaRPr>
                    </a:p>
                    <a:p>
                      <a:pPr marL="171450" lvl="0" indent="-171450">
                        <a:spcAft>
                          <a:spcPts val="0"/>
                        </a:spcAft>
                        <a:buClr>
                          <a:srgbClr val="000000"/>
                        </a:buClr>
                        <a:buFont typeface="Arial,Sans-Serif"/>
                        <a:buChar char="•"/>
                      </a:pPr>
                      <a:r>
                        <a:rPr lang="en-GB" sz="900" b="1" i="0" u="none" strike="noStrike" noProof="0">
                          <a:solidFill>
                            <a:schemeClr val="tx1"/>
                          </a:solidFill>
                          <a:effectLst/>
                          <a:latin typeface="Calibri"/>
                          <a:ea typeface="Calibri"/>
                          <a:cs typeface="Calibri"/>
                        </a:rPr>
                        <a:t>Literary devices:</a:t>
                      </a:r>
                      <a:r>
                        <a:rPr lang="en-GB" sz="900" b="0" i="0" u="none" strike="noStrike" noProof="0">
                          <a:solidFill>
                            <a:schemeClr val="tx1"/>
                          </a:solidFill>
                          <a:effectLst/>
                          <a:latin typeface="Calibri"/>
                          <a:ea typeface="Calibri"/>
                          <a:cs typeface="Calibri"/>
                        </a:rPr>
                        <a:t> I can use a range of </a:t>
                      </a:r>
                      <a:r>
                        <a:rPr lang="en-GB" sz="900" b="1" i="0" u="none" strike="noStrike" noProof="0">
                          <a:solidFill>
                            <a:schemeClr val="tx1"/>
                          </a:solidFill>
                          <a:effectLst/>
                          <a:latin typeface="Calibri"/>
                          <a:ea typeface="Calibri"/>
                          <a:cs typeface="Calibri"/>
                        </a:rPr>
                        <a:t>literary devices</a:t>
                      </a:r>
                      <a:r>
                        <a:rPr lang="en-GB" sz="900" b="0" i="0" u="none" strike="noStrike" noProof="0">
                          <a:solidFill>
                            <a:schemeClr val="tx1"/>
                          </a:solidFill>
                          <a:effectLst/>
                          <a:latin typeface="Calibri"/>
                          <a:ea typeface="Calibri"/>
                          <a:cs typeface="Calibri"/>
                        </a:rPr>
                        <a:t> effectively to create impact.</a:t>
                      </a:r>
                      <a:endParaRPr lang="en-US" sz="900" b="0" i="0" u="none" strike="noStrike" noProof="0">
                        <a:solidFill>
                          <a:srgbClr val="000000"/>
                        </a:solidFill>
                        <a:effectLst/>
                        <a:latin typeface="Calibri"/>
                        <a:ea typeface="Calibri"/>
                        <a:cs typeface="Calibri"/>
                      </a:endParaRPr>
                    </a:p>
                    <a:p>
                      <a:pPr marL="171450" lvl="0" indent="-171450">
                        <a:spcAft>
                          <a:spcPts val="0"/>
                        </a:spcAft>
                        <a:buClr>
                          <a:srgbClr val="000000"/>
                        </a:buClr>
                        <a:buFont typeface="Arial,Sans-Serif"/>
                        <a:buChar char="•"/>
                      </a:pPr>
                      <a:r>
                        <a:rPr lang="en-GB" sz="900" b="1" i="0" u="none" strike="noStrike" noProof="0">
                          <a:solidFill>
                            <a:schemeClr val="tx1"/>
                          </a:solidFill>
                          <a:effectLst/>
                          <a:latin typeface="Calibri"/>
                          <a:ea typeface="Calibri"/>
                          <a:cs typeface="Calibri"/>
                        </a:rPr>
                        <a:t>Vocabulary:</a:t>
                      </a:r>
                      <a:r>
                        <a:rPr lang="en-GB" sz="900" b="0" i="0" u="none" strike="noStrike" noProof="0">
                          <a:solidFill>
                            <a:schemeClr val="tx1"/>
                          </a:solidFill>
                          <a:effectLst/>
                          <a:latin typeface="Calibri"/>
                          <a:ea typeface="Calibri"/>
                          <a:cs typeface="Calibri"/>
                        </a:rPr>
                        <a:t> I can use ambitious and precise vocabulary with confidence.</a:t>
                      </a:r>
                      <a:endParaRPr lang="en-US" sz="900" b="0" i="0" u="none" strike="noStrike" noProof="0">
                        <a:solidFill>
                          <a:srgbClr val="000000"/>
                        </a:solidFill>
                        <a:effectLst/>
                        <a:latin typeface="Calibri"/>
                        <a:ea typeface="Calibri"/>
                        <a:cs typeface="Calibri"/>
                      </a:endParaRPr>
                    </a:p>
                    <a:p>
                      <a:pPr marL="171450" lvl="0" indent="-171450">
                        <a:spcAft>
                          <a:spcPts val="0"/>
                        </a:spcAft>
                        <a:buClr>
                          <a:srgbClr val="000000"/>
                        </a:buClr>
                        <a:buFont typeface="Arial,Sans-Serif"/>
                        <a:buChar char="•"/>
                      </a:pPr>
                      <a:r>
                        <a:rPr lang="en-US" sz="900" b="1" i="0" u="none" strike="noStrike" noProof="0">
                          <a:solidFill>
                            <a:schemeClr val="tx1"/>
                          </a:solidFill>
                          <a:effectLst/>
                          <a:latin typeface="Calibri"/>
                          <a:ea typeface="Calibri"/>
                          <a:cs typeface="Calibri"/>
                        </a:rPr>
                        <a:t>Structural features:</a:t>
                      </a:r>
                      <a:r>
                        <a:rPr lang="en-US" sz="900" b="0" i="0" u="none" strike="noStrike" noProof="0">
                          <a:solidFill>
                            <a:schemeClr val="tx1"/>
                          </a:solidFill>
                          <a:effectLst/>
                          <a:latin typeface="Calibri"/>
                          <a:ea typeface="Calibri"/>
                          <a:cs typeface="Calibri"/>
                        </a:rPr>
                        <a:t> I can organise ideas clearly into paragraphs, with consistent links across them.</a:t>
                      </a:r>
                      <a:endParaRPr lang="en-GB" sz="900" b="0" i="0" u="none" strike="noStrike" noProof="0">
                        <a:solidFill>
                          <a:srgbClr val="000000"/>
                        </a:solidFill>
                        <a:effectLst/>
                        <a:latin typeface="Calibri"/>
                        <a:ea typeface="Calibri"/>
                        <a:cs typeface="Calibri"/>
                      </a:endParaRPr>
                    </a:p>
                    <a:p>
                      <a:pPr marL="171450" lvl="0" indent="-171450">
                        <a:spcAft>
                          <a:spcPts val="0"/>
                        </a:spcAft>
                        <a:buClr>
                          <a:srgbClr val="000000"/>
                        </a:buClr>
                        <a:buFont typeface="Arial,Sans-Serif"/>
                        <a:buChar char="•"/>
                      </a:pPr>
                      <a:r>
                        <a:rPr lang="en-GB" sz="900" b="1" i="0" u="none" strike="noStrike" noProof="0">
                          <a:solidFill>
                            <a:schemeClr val="tx1"/>
                          </a:solidFill>
                          <a:effectLst/>
                          <a:latin typeface="Calibri"/>
                          <a:ea typeface="Calibri"/>
                          <a:cs typeface="Calibri"/>
                        </a:rPr>
                        <a:t>Spelling: </a:t>
                      </a:r>
                      <a:r>
                        <a:rPr lang="en-GB" sz="900" b="0" i="0" u="none" strike="noStrike" noProof="0">
                          <a:solidFill>
                            <a:schemeClr val="tx1"/>
                          </a:solidFill>
                          <a:effectLst/>
                          <a:latin typeface="Calibri"/>
                          <a:ea typeface="Calibri"/>
                          <a:cs typeface="Calibri"/>
                        </a:rPr>
                        <a:t>I can spell more complex and subject-specific words accurately.</a:t>
                      </a:r>
                      <a:endParaRPr lang="en-US" sz="900" b="0" i="0" u="none" strike="noStrike" noProof="0">
                        <a:solidFill>
                          <a:srgbClr val="000000"/>
                        </a:solidFill>
                        <a:effectLst/>
                        <a:latin typeface="Calibri"/>
                        <a:ea typeface="Calibri"/>
                        <a:cs typeface="Calibri"/>
                      </a:endParaRPr>
                    </a:p>
                    <a:p>
                      <a:pPr marL="171450" lvl="0" indent="-171450">
                        <a:spcAft>
                          <a:spcPts val="0"/>
                        </a:spcAft>
                        <a:buClr>
                          <a:srgbClr val="000000"/>
                        </a:buClr>
                        <a:buFont typeface="Arial,Sans-Serif"/>
                        <a:buChar char="•"/>
                      </a:pPr>
                      <a:r>
                        <a:rPr lang="en-GB" sz="900" b="1" i="0" u="none" strike="noStrike" noProof="0">
                          <a:solidFill>
                            <a:schemeClr val="tx1"/>
                          </a:solidFill>
                          <a:effectLst/>
                          <a:latin typeface="Calibri"/>
                          <a:ea typeface="Calibri"/>
                          <a:cs typeface="Calibri"/>
                        </a:rPr>
                        <a:t>Punctuation</a:t>
                      </a:r>
                      <a:r>
                        <a:rPr lang="en-GB" sz="900" b="0" i="0" u="none" strike="noStrike" noProof="0">
                          <a:solidFill>
                            <a:schemeClr val="tx1"/>
                          </a:solidFill>
                          <a:effectLst/>
                          <a:latin typeface="Calibri"/>
                          <a:ea typeface="Calibri"/>
                          <a:cs typeface="Calibri"/>
                        </a:rPr>
                        <a:t>: I can use a range of punctuation accurately and for effect.</a:t>
                      </a:r>
                      <a:endParaRPr lang="en-US" sz="900" b="0" i="0" u="none" strike="noStrike" noProof="0">
                        <a:solidFill>
                          <a:srgbClr val="000000"/>
                        </a:solidFill>
                        <a:effectLst/>
                        <a:latin typeface="Calibri"/>
                        <a:ea typeface="Calibri"/>
                        <a:cs typeface="Calibri"/>
                      </a:endParaRPr>
                    </a:p>
                    <a:p>
                      <a:pPr marL="171450" lvl="0" indent="-171450">
                        <a:spcAft>
                          <a:spcPts val="0"/>
                        </a:spcAft>
                        <a:buClr>
                          <a:srgbClr val="000000"/>
                        </a:buClr>
                        <a:buFont typeface="Arial,Sans-Serif"/>
                        <a:buChar char="•"/>
                      </a:pPr>
                      <a:r>
                        <a:rPr lang="en-GB" sz="900" b="1" i="0" u="none" strike="noStrike" noProof="0">
                          <a:solidFill>
                            <a:schemeClr val="tx1"/>
                          </a:solidFill>
                          <a:effectLst/>
                          <a:latin typeface="Calibri"/>
                          <a:ea typeface="Calibri"/>
                          <a:cs typeface="Calibri"/>
                        </a:rPr>
                        <a:t>Sentences:</a:t>
                      </a:r>
                      <a:r>
                        <a:rPr lang="en-GB" sz="900" b="0" i="0" u="none" strike="noStrike" noProof="0">
                          <a:solidFill>
                            <a:schemeClr val="tx1"/>
                          </a:solidFill>
                          <a:effectLst/>
                          <a:latin typeface="Calibri"/>
                          <a:ea typeface="Calibri"/>
                          <a:cs typeface="Calibri"/>
                        </a:rPr>
                        <a:t> I can control and vary sentence structures deliberately to shape meaning and create specific effects.</a:t>
                      </a:r>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78869647"/>
                  </a:ext>
                </a:extLst>
              </a:tr>
            </a:tbl>
          </a:graphicData>
        </a:graphic>
      </p:graphicFrame>
    </p:spTree>
    <p:extLst>
      <p:ext uri="{BB962C8B-B14F-4D97-AF65-F5344CB8AC3E}">
        <p14:creationId xmlns:p14="http://schemas.microsoft.com/office/powerpoint/2010/main" val="2159928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21A87-1105-417A-A005-BFA3D15E3E16}"/>
              </a:ext>
            </a:extLst>
          </p:cNvPr>
          <p:cNvSpPr>
            <a:spLocks noGrp="1"/>
          </p:cNvSpPr>
          <p:nvPr>
            <p:ph type="title"/>
          </p:nvPr>
        </p:nvSpPr>
        <p:spPr>
          <a:xfrm>
            <a:off x="248008" y="232052"/>
            <a:ext cx="5997797" cy="695192"/>
          </a:xfrm>
          <a:ln>
            <a:solidFill>
              <a:schemeClr val="tx1"/>
            </a:solidFill>
          </a:ln>
        </p:spPr>
        <p:txBody>
          <a:bodyPr>
            <a:normAutofit fontScale="90000"/>
          </a:bodyPr>
          <a:lstStyle/>
          <a:p>
            <a:r>
              <a:rPr lang="en-GB"/>
              <a:t>Topic: Animal Farm</a:t>
            </a:r>
            <a:br>
              <a:rPr lang="en-GB"/>
            </a:br>
            <a:r>
              <a:rPr lang="en-GB" sz="2200" i="1"/>
              <a:t>Summer Term 1 Golden Nuggets and Work Hard</a:t>
            </a:r>
          </a:p>
        </p:txBody>
      </p:sp>
      <p:graphicFrame>
        <p:nvGraphicFramePr>
          <p:cNvPr id="4" name="Content Placeholder 3">
            <a:extLst>
              <a:ext uri="{FF2B5EF4-FFF2-40B4-BE49-F238E27FC236}">
                <a16:creationId xmlns:a16="http://schemas.microsoft.com/office/drawing/2014/main" id="{EB3B03C3-3BBC-4A1B-877C-70BE28835194}"/>
              </a:ext>
            </a:extLst>
          </p:cNvPr>
          <p:cNvGraphicFramePr>
            <a:graphicFrameLocks noGrp="1"/>
          </p:cNvGraphicFramePr>
          <p:nvPr>
            <p:ph idx="1"/>
            <p:extLst>
              <p:ext uri="{D42A27DB-BD31-4B8C-83A1-F6EECF244321}">
                <p14:modId xmlns:p14="http://schemas.microsoft.com/office/powerpoint/2010/main" val="19356783"/>
              </p:ext>
            </p:extLst>
          </p:nvPr>
        </p:nvGraphicFramePr>
        <p:xfrm>
          <a:off x="248008" y="1066699"/>
          <a:ext cx="5999406" cy="7031463"/>
        </p:xfrm>
        <a:graphic>
          <a:graphicData uri="http://schemas.openxmlformats.org/drawingml/2006/table">
            <a:tbl>
              <a:tblPr firstRow="1" bandRow="1">
                <a:tableStyleId>{5C22544A-7EE6-4342-B048-85BDC9FD1C3A}</a:tableStyleId>
              </a:tblPr>
              <a:tblGrid>
                <a:gridCol w="707505">
                  <a:extLst>
                    <a:ext uri="{9D8B030D-6E8A-4147-A177-3AD203B41FA5}">
                      <a16:colId xmlns:a16="http://schemas.microsoft.com/office/drawing/2014/main" val="518191240"/>
                    </a:ext>
                  </a:extLst>
                </a:gridCol>
                <a:gridCol w="2765002">
                  <a:extLst>
                    <a:ext uri="{9D8B030D-6E8A-4147-A177-3AD203B41FA5}">
                      <a16:colId xmlns:a16="http://schemas.microsoft.com/office/drawing/2014/main" val="1227018231"/>
                    </a:ext>
                  </a:extLst>
                </a:gridCol>
                <a:gridCol w="2526899">
                  <a:extLst>
                    <a:ext uri="{9D8B030D-6E8A-4147-A177-3AD203B41FA5}">
                      <a16:colId xmlns:a16="http://schemas.microsoft.com/office/drawing/2014/main" val="2891100115"/>
                    </a:ext>
                  </a:extLst>
                </a:gridCol>
              </a:tblGrid>
              <a:tr h="359863">
                <a:tc>
                  <a:txBody>
                    <a:bodyPr/>
                    <a:lstStyle/>
                    <a:p>
                      <a:pPr algn="ctr"/>
                      <a:endParaRPr lang="en-GB" sz="105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algn="ctr"/>
                      <a:r>
                        <a:rPr lang="en-GB" sz="1100">
                          <a:solidFill>
                            <a:schemeClr val="bg1"/>
                          </a:solidFill>
                        </a:rPr>
                        <a:t>Golden Nugget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algn="ctr"/>
                      <a:r>
                        <a:rPr lang="en-GB" sz="1100">
                          <a:solidFill>
                            <a:schemeClr val="bg1"/>
                          </a:solidFill>
                        </a:rPr>
                        <a:t>Work Hard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1091062025"/>
                  </a:ext>
                </a:extLst>
              </a:tr>
              <a:tr h="1028477">
                <a:tc>
                  <a:txBody>
                    <a:bodyPr/>
                    <a:lstStyle/>
                    <a:p>
                      <a:r>
                        <a:rPr lang="en-GB" sz="110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100" b="1" i="0" u="none" strike="noStrike">
                          <a:solidFill>
                            <a:srgbClr val="000000"/>
                          </a:solidFill>
                          <a:effectLst/>
                          <a:latin typeface="Calibri"/>
                        </a:rPr>
                        <a:t>Emerging:</a:t>
                      </a:r>
                      <a:r>
                        <a:rPr lang="en-GB" sz="1100" b="0" i="0" u="none" strike="noStrike">
                          <a:solidFill>
                            <a:srgbClr val="000000"/>
                          </a:solidFill>
                          <a:effectLst/>
                          <a:latin typeface="Calibri"/>
                        </a:rPr>
                        <a:t> Understand what an allegory is.</a:t>
                      </a:r>
                    </a:p>
                    <a:p>
                      <a:pPr lvl="0" algn="l">
                        <a:buNone/>
                      </a:pPr>
                      <a:r>
                        <a:rPr lang="en-GB" sz="1100" b="1" i="0" u="none" strike="noStrike">
                          <a:solidFill>
                            <a:srgbClr val="000000"/>
                          </a:solidFill>
                          <a:effectLst/>
                          <a:latin typeface="Calibri"/>
                        </a:rPr>
                        <a:t>Achieving: </a:t>
                      </a:r>
                      <a:r>
                        <a:rPr lang="en-GB" sz="1100" b="0" i="0" u="none" strike="noStrike" noProof="0">
                          <a:solidFill>
                            <a:srgbClr val="000000"/>
                          </a:solidFill>
                          <a:effectLst/>
                          <a:latin typeface="Calibri"/>
                          <a:ea typeface="Calibri"/>
                          <a:cs typeface="Calibri"/>
                        </a:rPr>
                        <a:t>Understand how </a:t>
                      </a:r>
                      <a:r>
                        <a:rPr lang="en-GB" sz="1100" b="0" i="1" u="none" strike="noStrike" noProof="0">
                          <a:solidFill>
                            <a:srgbClr val="000000"/>
                          </a:solidFill>
                          <a:effectLst/>
                          <a:latin typeface="Calibri"/>
                          <a:ea typeface="Calibri"/>
                          <a:cs typeface="Calibri"/>
                        </a:rPr>
                        <a:t>Animal Farm</a:t>
                      </a:r>
                      <a:r>
                        <a:rPr lang="en-GB" sz="1100" b="0" i="0" u="none" strike="noStrike" noProof="0">
                          <a:solidFill>
                            <a:srgbClr val="000000"/>
                          </a:solidFill>
                          <a:effectLst/>
                          <a:latin typeface="Calibri"/>
                          <a:ea typeface="Calibri"/>
                          <a:cs typeface="Calibri"/>
                        </a:rPr>
                        <a:t> is an allegory.</a:t>
                      </a:r>
                      <a:endParaRPr lang="en-US"/>
                    </a:p>
                    <a:p>
                      <a:pPr lvl="0" algn="l">
                        <a:buNone/>
                      </a:pPr>
                      <a:r>
                        <a:rPr lang="en-GB" sz="1100" b="1" i="0" u="none" strike="noStrike">
                          <a:solidFill>
                            <a:srgbClr val="000000"/>
                          </a:solidFill>
                          <a:effectLst/>
                          <a:latin typeface="Calibri"/>
                        </a:rPr>
                        <a:t>Excelling: </a:t>
                      </a:r>
                      <a:r>
                        <a:rPr lang="en-GB" sz="1100" b="0" i="0" u="none" strike="noStrike">
                          <a:solidFill>
                            <a:srgbClr val="000000"/>
                          </a:solidFill>
                          <a:effectLst/>
                          <a:latin typeface="Calibri"/>
                        </a:rPr>
                        <a:t>Understand</a:t>
                      </a:r>
                      <a:r>
                        <a:rPr lang="en-GB" sz="1100" b="0" i="0" u="none" strike="noStrike" noProof="0">
                          <a:solidFill>
                            <a:srgbClr val="000000"/>
                          </a:solidFill>
                          <a:effectLst/>
                        </a:rPr>
                        <a:t> how </a:t>
                      </a:r>
                      <a:r>
                        <a:rPr lang="en-GB" sz="1100" b="0" i="1" u="none" strike="noStrike" noProof="0">
                          <a:solidFill>
                            <a:srgbClr val="000000"/>
                          </a:solidFill>
                          <a:effectLst/>
                        </a:rPr>
                        <a:t>Animal Farm</a:t>
                      </a:r>
                      <a:r>
                        <a:rPr lang="en-GB" sz="1100" b="0" i="0" u="none" strike="noStrike" noProof="0">
                          <a:solidFill>
                            <a:srgbClr val="000000"/>
                          </a:solidFill>
                          <a:effectLst/>
                        </a:rPr>
                        <a:t> uses allegory to mirror the key events, figures, and betrayals of the Russian Revolution.</a:t>
                      </a:r>
                      <a:endParaRPr lang="en-US"/>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noFill/>
                  </a:tcPr>
                </a:tc>
                <a:tc>
                  <a:txBody>
                    <a:bodyPr/>
                    <a:lstStyle/>
                    <a:p>
                      <a:pPr algn="l" fontAlgn="b"/>
                      <a:r>
                        <a:rPr lang="en-GB" sz="1100" b="0" i="0" u="none" strike="noStrike">
                          <a:solidFill>
                            <a:srgbClr val="000000"/>
                          </a:solidFill>
                          <a:effectLst/>
                          <a:latin typeface="Calibri"/>
                        </a:rPr>
                        <a:t>Analysis of the presentation of Old Major in Chapter 1</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7403369"/>
                  </a:ext>
                </a:extLst>
              </a:tr>
              <a:tr h="1421421">
                <a:tc>
                  <a:txBody>
                    <a:bodyPr/>
                    <a:lstStyle/>
                    <a:p>
                      <a:r>
                        <a:rPr lang="en-GB" sz="110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r>
                        <a:rPr lang="en-GB" sz="1100" b="1" i="0" u="none" strike="noStrike">
                          <a:solidFill>
                            <a:srgbClr val="000000"/>
                          </a:solidFill>
                          <a:effectLst/>
                          <a:latin typeface="Calibri"/>
                        </a:rPr>
                        <a:t>Emerging: </a:t>
                      </a:r>
                      <a:r>
                        <a:rPr lang="en-GB" sz="1100" b="0" i="0" u="none" strike="noStrike">
                          <a:solidFill>
                            <a:srgbClr val="000000"/>
                          </a:solidFill>
                          <a:effectLst/>
                          <a:latin typeface="Calibri"/>
                        </a:rPr>
                        <a:t>Know the different roles of the 3 pigs.</a:t>
                      </a:r>
                    </a:p>
                    <a:p>
                      <a:pPr lvl="0" algn="l">
                        <a:buNone/>
                      </a:pPr>
                      <a:r>
                        <a:rPr lang="en-GB" sz="1100" b="1" i="0" u="none" strike="noStrike">
                          <a:solidFill>
                            <a:srgbClr val="000000"/>
                          </a:solidFill>
                          <a:effectLst/>
                          <a:latin typeface="Calibri"/>
                        </a:rPr>
                        <a:t>Achieving: </a:t>
                      </a:r>
                      <a:r>
                        <a:rPr lang="en-GB" sz="1100" b="0" i="0" u="none" strike="noStrike" noProof="0">
                          <a:solidFill>
                            <a:srgbClr val="000000"/>
                          </a:solidFill>
                          <a:effectLst/>
                          <a:latin typeface="Calibri"/>
                          <a:ea typeface="Calibri"/>
                          <a:cs typeface="Calibri"/>
                        </a:rPr>
                        <a:t>Understand how the 3 pigs are presented in Chapter 2 and 3.</a:t>
                      </a:r>
                      <a:endParaRPr lang="en-GB" sz="1100" b="1" i="0" u="none" strike="noStrike">
                        <a:solidFill>
                          <a:srgbClr val="000000"/>
                        </a:solidFill>
                        <a:effectLst/>
                        <a:latin typeface="Calibri"/>
                      </a:endParaRPr>
                    </a:p>
                    <a:p>
                      <a:pPr lvl="0" algn="l">
                        <a:buNone/>
                      </a:pPr>
                      <a:r>
                        <a:rPr lang="en-GB" sz="1100" b="1" i="0" u="none" strike="noStrike">
                          <a:solidFill>
                            <a:srgbClr val="000000"/>
                          </a:solidFill>
                          <a:effectLst/>
                          <a:latin typeface="Calibri"/>
                        </a:rPr>
                        <a:t>Excelling: </a:t>
                      </a:r>
                      <a:r>
                        <a:rPr lang="en-GB" sz="1100" b="0" i="0" u="none" strike="noStrike">
                          <a:solidFill>
                            <a:srgbClr val="000000"/>
                          </a:solidFill>
                          <a:effectLst/>
                          <a:latin typeface="Calibri"/>
                        </a:rPr>
                        <a:t>Understand how the behaviours of the 3 pigs mirror </a:t>
                      </a:r>
                      <a:r>
                        <a:rPr lang="en-GB" sz="1100" b="0" i="0" u="none" strike="noStrike" noProof="0">
                          <a:solidFill>
                            <a:srgbClr val="000000"/>
                          </a:solidFill>
                          <a:effectLst/>
                        </a:rPr>
                        <a:t>the rise of authoritarian power in Soviet history.</a:t>
                      </a:r>
                      <a:endParaRPr lang="en-GB" sz="1100" b="0" i="0" u="none" strike="noStrike">
                        <a:solidFill>
                          <a:srgbClr val="000000"/>
                        </a:solidFill>
                        <a:effectLst/>
                        <a:latin typeface="Calibri"/>
                      </a:endParaRPr>
                    </a:p>
                  </a:txBody>
                  <a:tcPr marL="9524" marR="9524" marT="95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noFill/>
                  </a:tcPr>
                </a:tc>
                <a:tc>
                  <a:txBody>
                    <a:bodyPr/>
                    <a:lstStyle/>
                    <a:p>
                      <a:pPr algn="l" fontAlgn="b"/>
                      <a:r>
                        <a:rPr lang="en-GB" sz="1100" b="0" i="0" u="none" strike="noStrike">
                          <a:solidFill>
                            <a:srgbClr val="000000"/>
                          </a:solidFill>
                          <a:effectLst/>
                          <a:latin typeface="Calibri"/>
                        </a:rPr>
                        <a:t>Analysis of the presentation of the 3 pigs </a:t>
                      </a:r>
                      <a:r>
                        <a:rPr lang="en-GB" sz="1100" b="0" i="0" u="none" strike="noStrike" noProof="0">
                          <a:solidFill>
                            <a:srgbClr val="000000"/>
                          </a:solidFill>
                          <a:effectLst/>
                          <a:latin typeface="Calibri"/>
                          <a:ea typeface="Calibri"/>
                          <a:cs typeface="Calibri"/>
                        </a:rPr>
                        <a:t>(Napoleon, Snowball, and Squealer)</a:t>
                      </a:r>
                      <a:r>
                        <a:rPr lang="en-GB" sz="1100" b="0" i="0" u="none" strike="noStrike">
                          <a:solidFill>
                            <a:srgbClr val="000000"/>
                          </a:solidFill>
                          <a:effectLst/>
                          <a:latin typeface="Calibri"/>
                        </a:rPr>
                        <a:t> in Chapter 2 and 3</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7274203"/>
                  </a:ext>
                </a:extLst>
              </a:tr>
              <a:tr h="967151">
                <a:tc>
                  <a:txBody>
                    <a:bodyPr/>
                    <a:lstStyle/>
                    <a:p>
                      <a:r>
                        <a:rPr lang="en-GB" sz="110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GB" sz="1100" b="1" i="0" u="none" strike="noStrike">
                          <a:solidFill>
                            <a:srgbClr val="000000"/>
                          </a:solidFill>
                          <a:effectLst/>
                          <a:latin typeface="Calibri"/>
                        </a:rPr>
                        <a:t>Emerging: </a:t>
                      </a:r>
                      <a:r>
                        <a:rPr lang="en-GB" sz="1100" b="0" i="0" u="none" strike="noStrike">
                          <a:solidFill>
                            <a:srgbClr val="000000"/>
                          </a:solidFill>
                          <a:effectLst/>
                          <a:latin typeface="Calibri"/>
                        </a:rPr>
                        <a:t>U</a:t>
                      </a:r>
                      <a:r>
                        <a:rPr lang="en-GB" sz="1100" b="0" i="0" u="none" strike="noStrike" noProof="0">
                          <a:solidFill>
                            <a:srgbClr val="000000"/>
                          </a:solidFill>
                          <a:effectLst/>
                        </a:rPr>
                        <a:t>nderstand what the Domino Effect is.</a:t>
                      </a:r>
                    </a:p>
                    <a:p>
                      <a:pPr lvl="0" algn="l">
                        <a:buNone/>
                      </a:pPr>
                      <a:r>
                        <a:rPr lang="en-GB" sz="1100" b="1" i="0" u="none" strike="noStrike">
                          <a:solidFill>
                            <a:srgbClr val="000000"/>
                          </a:solidFill>
                          <a:effectLst/>
                          <a:latin typeface="Calibri"/>
                        </a:rPr>
                        <a:t>Achieving: </a:t>
                      </a:r>
                      <a:r>
                        <a:rPr lang="en-GB" sz="1100" b="0" i="0" u="none" strike="noStrike" noProof="0">
                          <a:solidFill>
                            <a:srgbClr val="000000"/>
                          </a:solidFill>
                          <a:effectLst/>
                          <a:latin typeface="Calibri"/>
                          <a:ea typeface="Calibri"/>
                          <a:cs typeface="Calibri"/>
                        </a:rPr>
                        <a:t>Understand what the Domino Effect is (chapter 4).</a:t>
                      </a:r>
                      <a:endParaRPr lang="en-GB" sz="1100" b="1" i="0" u="none" strike="noStrike">
                        <a:solidFill>
                          <a:srgbClr val="000000"/>
                        </a:solidFill>
                        <a:effectLst/>
                        <a:latin typeface="Calibri"/>
                      </a:endParaRPr>
                    </a:p>
                    <a:p>
                      <a:pPr lvl="0" algn="l">
                        <a:buNone/>
                      </a:pPr>
                      <a:r>
                        <a:rPr lang="en-GB" sz="1100" b="1" i="0" u="none" strike="noStrike">
                          <a:solidFill>
                            <a:srgbClr val="000000"/>
                          </a:solidFill>
                          <a:effectLst/>
                          <a:latin typeface="Calibri"/>
                        </a:rPr>
                        <a:t>Excelling: </a:t>
                      </a:r>
                      <a:r>
                        <a:rPr lang="en-GB" sz="1100" b="0" i="0" u="none" strike="noStrike" noProof="0">
                          <a:solidFill>
                            <a:srgbClr val="000000"/>
                          </a:solidFill>
                          <a:effectLst/>
                          <a:latin typeface="Calibri"/>
                          <a:ea typeface="Calibri"/>
                          <a:cs typeface="Calibri"/>
                        </a:rPr>
                        <a:t>Analyse how the Domino Effect operates in Chapter 4</a:t>
                      </a:r>
                      <a:endParaRPr lang="en-GB"/>
                    </a:p>
                  </a:txBody>
                  <a:tcPr marL="9524" marR="9524" marT="95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noFill/>
                  </a:tcPr>
                </a:tc>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r>
                        <a:rPr lang="en-GB" sz="1100" b="1" i="0" u="none" strike="noStrike">
                          <a:solidFill>
                            <a:srgbClr val="000000"/>
                          </a:solidFill>
                          <a:effectLst/>
                          <a:latin typeface="+mn-lt"/>
                        </a:rPr>
                        <a:t>Analysis in response to statement: </a:t>
                      </a:r>
                      <a:r>
                        <a:rPr lang="en-GB" sz="1100" b="0">
                          <a:latin typeface="+mn-lt"/>
                        </a:rPr>
                        <a:t>‘The animals are right to defend the farm by whatever means necessary.’ To what extent do you agree?</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04642"/>
                  </a:ext>
                </a:extLst>
              </a:tr>
              <a:tr h="1421421">
                <a:tc>
                  <a:txBody>
                    <a:bodyPr/>
                    <a:lstStyle/>
                    <a:p>
                      <a:r>
                        <a:rPr lang="en-GB" sz="110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rtl="0" eaLnBrk="1" fontAlgn="b" latinLnBrk="0" hangingPunct="1">
                        <a:lnSpc>
                          <a:spcPct val="100000"/>
                        </a:lnSpc>
                        <a:spcBef>
                          <a:spcPts val="0"/>
                        </a:spcBef>
                        <a:spcAft>
                          <a:spcPts val="0"/>
                        </a:spcAft>
                        <a:buClrTx/>
                        <a:buSzTx/>
                        <a:buFontTx/>
                        <a:buNone/>
                      </a:pPr>
                      <a:r>
                        <a:rPr lang="en-GB" sz="1100" b="1" i="0" u="none" strike="noStrike">
                          <a:solidFill>
                            <a:srgbClr val="000000"/>
                          </a:solidFill>
                          <a:effectLst/>
                          <a:latin typeface="Calibri"/>
                        </a:rPr>
                        <a:t>Emerging:</a:t>
                      </a:r>
                      <a:r>
                        <a:rPr lang="en-GB" sz="1100" b="0" i="0" u="none" strike="noStrike">
                          <a:solidFill>
                            <a:srgbClr val="000000"/>
                          </a:solidFill>
                          <a:effectLst/>
                          <a:latin typeface="Calibri"/>
                        </a:rPr>
                        <a:t> U</a:t>
                      </a:r>
                      <a:r>
                        <a:rPr lang="en-GB" sz="1100" b="0" i="0" u="none" strike="noStrike" noProof="0">
                          <a:solidFill>
                            <a:srgbClr val="000000"/>
                          </a:solidFill>
                          <a:effectLst/>
                        </a:rPr>
                        <a:t>nderstand how leadership and government are shown in the text.</a:t>
                      </a:r>
                    </a:p>
                    <a:p>
                      <a:pPr marL="0" lvl="0" indent="0" algn="l">
                        <a:lnSpc>
                          <a:spcPct val="100000"/>
                        </a:lnSpc>
                        <a:spcBef>
                          <a:spcPts val="0"/>
                        </a:spcBef>
                        <a:spcAft>
                          <a:spcPts val="0"/>
                        </a:spcAft>
                        <a:buNone/>
                      </a:pPr>
                      <a:r>
                        <a:rPr lang="en-GB" sz="1100" b="1" i="0" u="none" strike="noStrike">
                          <a:solidFill>
                            <a:srgbClr val="000000"/>
                          </a:solidFill>
                          <a:effectLst/>
                          <a:latin typeface="Calibri"/>
                        </a:rPr>
                        <a:t>Achieving: </a:t>
                      </a:r>
                      <a:r>
                        <a:rPr lang="en-GB" sz="1100" b="0" i="0" u="none" strike="noStrike">
                          <a:solidFill>
                            <a:srgbClr val="000000"/>
                          </a:solidFill>
                          <a:effectLst/>
                          <a:latin typeface="Calibri"/>
                        </a:rPr>
                        <a:t>E</a:t>
                      </a:r>
                      <a:r>
                        <a:rPr lang="en-GB" sz="1100" b="0" i="0" u="none" strike="noStrike" noProof="0">
                          <a:solidFill>
                            <a:srgbClr val="000000"/>
                          </a:solidFill>
                          <a:effectLst/>
                        </a:rPr>
                        <a:t>xplain how leadership and government are presented, describing the different ways power is used and shared.</a:t>
                      </a:r>
                      <a:endParaRPr lang="en-GB" sz="1100" b="0" i="0" u="none" strike="noStrike" noProof="0">
                        <a:solidFill>
                          <a:srgbClr val="000000"/>
                        </a:solidFill>
                        <a:effectLst/>
                        <a:latin typeface="Calibri"/>
                        <a:ea typeface="Calibri"/>
                        <a:cs typeface="Calibri"/>
                      </a:endParaRPr>
                    </a:p>
                    <a:p>
                      <a:pPr marL="0" lvl="0" indent="0" algn="l">
                        <a:lnSpc>
                          <a:spcPct val="100000"/>
                        </a:lnSpc>
                        <a:spcBef>
                          <a:spcPts val="0"/>
                        </a:spcBef>
                        <a:spcAft>
                          <a:spcPts val="0"/>
                        </a:spcAft>
                        <a:buNone/>
                      </a:pPr>
                      <a:r>
                        <a:rPr lang="en-GB" sz="1100" b="1" i="0" u="none" strike="noStrike">
                          <a:solidFill>
                            <a:srgbClr val="000000"/>
                          </a:solidFill>
                          <a:effectLst/>
                          <a:latin typeface="Calibri"/>
                          <a:ea typeface="Calibri"/>
                          <a:cs typeface="Calibri"/>
                        </a:rPr>
                        <a:t>Excelling:  </a:t>
                      </a:r>
                      <a:r>
                        <a:rPr lang="en-GB" sz="1100" b="0" i="0" u="none" strike="noStrike" noProof="0">
                          <a:solidFill>
                            <a:srgbClr val="000000"/>
                          </a:solidFill>
                          <a:effectLst/>
                          <a:latin typeface="Calibri"/>
                          <a:ea typeface="Calibri"/>
                          <a:cs typeface="Calibri"/>
                        </a:rPr>
                        <a:t>Explain how leadership and government are presented, describing the different ways power is used and shared with links to the Russian revolution.</a:t>
                      </a:r>
                      <a:endParaRPr lang="en-GB" sz="1100" b="1" i="0" u="none" strike="noStrike">
                        <a:solidFill>
                          <a:srgbClr val="000000"/>
                        </a:solidFill>
                        <a:effectLst/>
                        <a:latin typeface="Calibri"/>
                        <a:ea typeface="Calibri"/>
                        <a:cs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r>
                        <a:rPr lang="en-GB" sz="1100" b="0" i="0" u="none" strike="noStrike">
                          <a:solidFill>
                            <a:srgbClr val="000000"/>
                          </a:solidFill>
                          <a:effectLst/>
                          <a:latin typeface="Calibri"/>
                          <a:ea typeface="Calibri"/>
                          <a:cs typeface="Calibri"/>
                        </a:rPr>
                        <a:t>Persuasive writing task (speech) on leadership</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6820331"/>
                  </a:ext>
                </a:extLst>
              </a:tr>
              <a:tr h="1421421">
                <a:tc>
                  <a:txBody>
                    <a:bodyPr/>
                    <a:lstStyle/>
                    <a:p>
                      <a:r>
                        <a:rPr lang="en-GB" sz="110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100" b="1" i="0" u="none" strike="noStrike">
                          <a:solidFill>
                            <a:srgbClr val="000000"/>
                          </a:solidFill>
                          <a:effectLst/>
                          <a:latin typeface="Calibri"/>
                          <a:ea typeface="Calibri"/>
                          <a:cs typeface="Calibri"/>
                        </a:rPr>
                        <a:t>Emerging: </a:t>
                      </a:r>
                      <a:r>
                        <a:rPr lang="en-GB" sz="1100" b="0" i="0" u="none" strike="noStrike" noProof="0">
                          <a:solidFill>
                            <a:srgbClr val="000000"/>
                          </a:solidFill>
                          <a:effectLst/>
                          <a:latin typeface="Calibri"/>
                          <a:ea typeface="Calibri"/>
                          <a:cs typeface="Calibri"/>
                        </a:rPr>
                        <a:t>Understand what was happening during the Russian Purges in chapter 7.</a:t>
                      </a:r>
                    </a:p>
                    <a:p>
                      <a:pPr lvl="0" algn="l">
                        <a:buNone/>
                      </a:pPr>
                      <a:r>
                        <a:rPr lang="en-GB" sz="1100" b="1" i="0" u="none" strike="noStrike">
                          <a:solidFill>
                            <a:srgbClr val="000000"/>
                          </a:solidFill>
                          <a:effectLst/>
                          <a:latin typeface="Calibri"/>
                          <a:ea typeface="Calibri"/>
                          <a:cs typeface="Calibri"/>
                        </a:rPr>
                        <a:t>Achieving: </a:t>
                      </a:r>
                      <a:r>
                        <a:rPr lang="en-GB" sz="1100" b="0" i="0" u="none" strike="noStrike" noProof="0">
                          <a:solidFill>
                            <a:srgbClr val="000000"/>
                          </a:solidFill>
                          <a:effectLst/>
                          <a:latin typeface="Calibri"/>
                          <a:ea typeface="Calibri"/>
                          <a:cs typeface="Calibri"/>
                        </a:rPr>
                        <a:t>Understand the context of the Russian Purges in chapter 7</a:t>
                      </a:r>
                      <a:endParaRPr lang="en-GB" sz="1100" b="1" i="0" u="none" strike="noStrike">
                        <a:solidFill>
                          <a:srgbClr val="000000"/>
                        </a:solidFill>
                        <a:effectLst/>
                        <a:latin typeface="Calibri"/>
                        <a:ea typeface="Calibri"/>
                        <a:cs typeface="Calibri"/>
                      </a:endParaRPr>
                    </a:p>
                    <a:p>
                      <a:pPr lvl="0" algn="l">
                        <a:buNone/>
                      </a:pPr>
                      <a:r>
                        <a:rPr lang="en-GB" sz="1100" b="1" i="0" u="none" strike="noStrike">
                          <a:solidFill>
                            <a:srgbClr val="000000"/>
                          </a:solidFill>
                          <a:effectLst/>
                          <a:latin typeface="Calibri"/>
                          <a:ea typeface="Calibri"/>
                          <a:cs typeface="Calibri"/>
                        </a:rPr>
                        <a:t>Excelling: </a:t>
                      </a:r>
                      <a:r>
                        <a:rPr lang="en-GB" sz="1100" b="0" i="0" u="none" strike="noStrike" noProof="0">
                          <a:solidFill>
                            <a:srgbClr val="000000"/>
                          </a:solidFill>
                          <a:effectLst/>
                          <a:latin typeface="Calibri"/>
                          <a:ea typeface="Calibri"/>
                          <a:cs typeface="Calibri"/>
                        </a:rPr>
                        <a:t>Demonstrate a thorough understanding of the historical context, causes, and consequences of the Russian Purges as presented in chapter 7, including their impact on society and governance.</a:t>
                      </a:r>
                      <a:endParaRPr lang="en-US" sz="1100">
                        <a:latin typeface="Calibri"/>
                        <a:ea typeface="Calibri"/>
                        <a:cs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algn="l" fontAlgn="b"/>
                      <a:r>
                        <a:rPr lang="en-GB" sz="1100" b="0" i="0" u="none" strike="noStrike">
                          <a:solidFill>
                            <a:srgbClr val="000000"/>
                          </a:solidFill>
                          <a:effectLst/>
                          <a:latin typeface="Calibri"/>
                          <a:ea typeface="Calibri"/>
                          <a:cs typeface="Calibri"/>
                        </a:rPr>
                        <a:t>Persuasive writing task (article) blaming Snowball for the Farm's ills. ​</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092060"/>
                  </a:ext>
                </a:extLst>
              </a:tr>
            </a:tbl>
          </a:graphicData>
        </a:graphic>
      </p:graphicFrame>
      <p:sp>
        <p:nvSpPr>
          <p:cNvPr id="5" name="Rectangle: Rounded Corners 4">
            <a:extLst>
              <a:ext uri="{FF2B5EF4-FFF2-40B4-BE49-F238E27FC236}">
                <a16:creationId xmlns:a16="http://schemas.microsoft.com/office/drawing/2014/main" id="{19B8ABD5-75B7-4F82-BF17-FA6842E90CBD}"/>
              </a:ext>
            </a:extLst>
          </p:cNvPr>
          <p:cNvSpPr/>
          <p:nvPr/>
        </p:nvSpPr>
        <p:spPr>
          <a:xfrm>
            <a:off x="-286366" y="104822"/>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03925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21A87-1105-417A-A005-BFA3D15E3E16}"/>
              </a:ext>
            </a:extLst>
          </p:cNvPr>
          <p:cNvSpPr>
            <a:spLocks noGrp="1"/>
          </p:cNvSpPr>
          <p:nvPr>
            <p:ph type="title"/>
          </p:nvPr>
        </p:nvSpPr>
        <p:spPr>
          <a:xfrm>
            <a:off x="248008" y="232052"/>
            <a:ext cx="6356195" cy="695192"/>
          </a:xfrm>
          <a:ln>
            <a:solidFill>
              <a:schemeClr val="tx1"/>
            </a:solidFill>
          </a:ln>
        </p:spPr>
        <p:txBody>
          <a:bodyPr>
            <a:normAutofit fontScale="90000"/>
          </a:bodyPr>
          <a:lstStyle/>
          <a:p>
            <a:r>
              <a:rPr lang="en-GB"/>
              <a:t>Topic: Animal Farm</a:t>
            </a:r>
            <a:br>
              <a:rPr lang="en-GB"/>
            </a:br>
            <a:r>
              <a:rPr lang="en-GB" sz="2200" i="1"/>
              <a:t>Summer Term 2 Golden Nuggets and Work Hard</a:t>
            </a:r>
          </a:p>
        </p:txBody>
      </p:sp>
      <p:graphicFrame>
        <p:nvGraphicFramePr>
          <p:cNvPr id="4" name="Content Placeholder 3">
            <a:extLst>
              <a:ext uri="{FF2B5EF4-FFF2-40B4-BE49-F238E27FC236}">
                <a16:creationId xmlns:a16="http://schemas.microsoft.com/office/drawing/2014/main" id="{EB3B03C3-3BBC-4A1B-877C-70BE28835194}"/>
              </a:ext>
            </a:extLst>
          </p:cNvPr>
          <p:cNvGraphicFramePr>
            <a:graphicFrameLocks noGrp="1"/>
          </p:cNvGraphicFramePr>
          <p:nvPr>
            <p:ph idx="1"/>
            <p:extLst>
              <p:ext uri="{D42A27DB-BD31-4B8C-83A1-F6EECF244321}">
                <p14:modId xmlns:p14="http://schemas.microsoft.com/office/powerpoint/2010/main" val="2855586422"/>
              </p:ext>
            </p:extLst>
          </p:nvPr>
        </p:nvGraphicFramePr>
        <p:xfrm>
          <a:off x="248008" y="1299671"/>
          <a:ext cx="6356192" cy="6085051"/>
        </p:xfrm>
        <a:graphic>
          <a:graphicData uri="http://schemas.openxmlformats.org/drawingml/2006/table">
            <a:tbl>
              <a:tblPr firstRow="1" bandRow="1">
                <a:tableStyleId>{5C22544A-7EE6-4342-B048-85BDC9FD1C3A}</a:tableStyleId>
              </a:tblPr>
              <a:tblGrid>
                <a:gridCol w="749581">
                  <a:extLst>
                    <a:ext uri="{9D8B030D-6E8A-4147-A177-3AD203B41FA5}">
                      <a16:colId xmlns:a16="http://schemas.microsoft.com/office/drawing/2014/main" val="518191240"/>
                    </a:ext>
                  </a:extLst>
                </a:gridCol>
                <a:gridCol w="2599536">
                  <a:extLst>
                    <a:ext uri="{9D8B030D-6E8A-4147-A177-3AD203B41FA5}">
                      <a16:colId xmlns:a16="http://schemas.microsoft.com/office/drawing/2014/main" val="1227018231"/>
                    </a:ext>
                  </a:extLst>
                </a:gridCol>
                <a:gridCol w="3007075">
                  <a:extLst>
                    <a:ext uri="{9D8B030D-6E8A-4147-A177-3AD203B41FA5}">
                      <a16:colId xmlns:a16="http://schemas.microsoft.com/office/drawing/2014/main" val="2891100115"/>
                    </a:ext>
                  </a:extLst>
                </a:gridCol>
              </a:tblGrid>
              <a:tr h="309747">
                <a:tc>
                  <a:txBody>
                    <a:bodyPr/>
                    <a:lstStyle/>
                    <a:p>
                      <a:pPr algn="ctr"/>
                      <a:endParaRPr lang="en-GB" sz="105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algn="ctr"/>
                      <a:r>
                        <a:rPr lang="en-GB" sz="1100">
                          <a:solidFill>
                            <a:schemeClr val="bg1"/>
                          </a:solidFill>
                        </a:rPr>
                        <a:t>Golden Nugget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algn="ctr"/>
                      <a:r>
                        <a:rPr lang="en-GB" sz="1100">
                          <a:solidFill>
                            <a:schemeClr val="bg1"/>
                          </a:solidFill>
                        </a:rPr>
                        <a:t>Work Hard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1091062025"/>
                  </a:ext>
                </a:extLst>
              </a:tr>
              <a:tr h="1888467">
                <a:tc>
                  <a:txBody>
                    <a:bodyPr/>
                    <a:lstStyle/>
                    <a:p>
                      <a:pPr lvl="0" algn="ctr">
                        <a:buNone/>
                      </a:pPr>
                      <a:r>
                        <a:rPr lang="en-GB"/>
                        <a:t>6</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lgn="l">
                        <a:buNone/>
                      </a:pPr>
                      <a:r>
                        <a:rPr lang="en-GB" sz="1100" b="1" i="0" u="none" strike="noStrike" noProof="0">
                          <a:solidFill>
                            <a:srgbClr val="000000"/>
                          </a:solidFill>
                          <a:effectLst/>
                          <a:latin typeface="Calibri"/>
                          <a:ea typeface="Calibri"/>
                          <a:cs typeface="Calibri"/>
                        </a:rPr>
                        <a:t>Emerging: </a:t>
                      </a:r>
                      <a:r>
                        <a:rPr lang="en-GB" sz="1100" b="0" i="0" u="none" strike="noStrike" noProof="0">
                          <a:solidFill>
                            <a:srgbClr val="000000"/>
                          </a:solidFill>
                          <a:effectLst/>
                          <a:latin typeface="Calibri"/>
                          <a:ea typeface="Calibri"/>
                          <a:cs typeface="Calibri"/>
                        </a:rPr>
                        <a:t>Understand how Napoleon uses power unfairly in Chapter 8.</a:t>
                      </a:r>
                    </a:p>
                    <a:p>
                      <a:pPr lvl="0" algn="l">
                        <a:buNone/>
                      </a:pPr>
                      <a:r>
                        <a:rPr lang="en-GB" sz="1100" b="1" i="0" u="none" strike="noStrike" noProof="0">
                          <a:solidFill>
                            <a:srgbClr val="000000"/>
                          </a:solidFill>
                          <a:effectLst/>
                          <a:latin typeface="Calibri"/>
                          <a:ea typeface="Calibri"/>
                          <a:cs typeface="Calibri"/>
                        </a:rPr>
                        <a:t>Achieving: </a:t>
                      </a:r>
                      <a:r>
                        <a:rPr lang="en-GB" sz="1100" b="0" i="0" u="none" strike="noStrike" noProof="0">
                          <a:solidFill>
                            <a:srgbClr val="000000"/>
                          </a:solidFill>
                          <a:effectLst/>
                          <a:latin typeface="Calibri"/>
                          <a:ea typeface="Calibri"/>
                          <a:cs typeface="Calibri"/>
                        </a:rPr>
                        <a:t>Understand the use of tyranny in Napoleon’s leadership in Chapter 8</a:t>
                      </a:r>
                      <a:endParaRPr lang="en-US"/>
                    </a:p>
                    <a:p>
                      <a:pPr lvl="0" algn="l">
                        <a:buNone/>
                      </a:pPr>
                      <a:r>
                        <a:rPr lang="en-GB" sz="1100" b="1" i="0" u="none" strike="noStrike" noProof="0">
                          <a:solidFill>
                            <a:srgbClr val="000000"/>
                          </a:solidFill>
                          <a:effectLst/>
                          <a:latin typeface="Calibri"/>
                          <a:ea typeface="Calibri"/>
                          <a:cs typeface="Calibri"/>
                        </a:rPr>
                        <a:t>Excelling: </a:t>
                      </a:r>
                      <a:r>
                        <a:rPr lang="en-GB" sz="1100" b="0" i="0" u="none" strike="noStrike" noProof="0">
                          <a:solidFill>
                            <a:srgbClr val="000000"/>
                          </a:solidFill>
                          <a:effectLst/>
                          <a:latin typeface="Calibri"/>
                          <a:ea typeface="Calibri"/>
                          <a:cs typeface="Calibri"/>
                        </a:rPr>
                        <a:t>Develop a detailed understanding of how Napoleon’s leadership in Chapter 8 reflects tyranny, including specific actions, methods of control, and their effects on others.</a:t>
                      </a:r>
                      <a:endParaRPr lang="en-US"/>
                    </a:p>
                  </a:txBody>
                  <a:tcPr marL="9524" marR="9524" marT="9524"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lgn="l">
                        <a:buNone/>
                      </a:pPr>
                      <a:r>
                        <a:rPr lang="en-GB" sz="1100" b="0" i="0" u="none" strike="noStrike">
                          <a:solidFill>
                            <a:srgbClr val="000000"/>
                          </a:solidFill>
                          <a:effectLst/>
                          <a:latin typeface="Calibri"/>
                        </a:rPr>
                        <a:t>Analytical writing - How is leadership presented in Animal Farm? </a:t>
                      </a:r>
                    </a:p>
                  </a:txBody>
                  <a:tcPr marL="9524" marR="9524" marT="9524"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785078163"/>
                  </a:ext>
                </a:extLst>
              </a:tr>
              <a:tr h="1478800">
                <a:tc>
                  <a:txBody>
                    <a:bodyPr/>
                    <a:lstStyle/>
                    <a:p>
                      <a:pPr algn="ctr"/>
                      <a:r>
                        <a:rPr lang="en-GB"/>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noFill/>
                  </a:tcPr>
                </a:tc>
                <a:tc>
                  <a:txBody>
                    <a:bodyPr/>
                    <a:lstStyle/>
                    <a:p>
                      <a:pPr algn="l" fontAlgn="b"/>
                      <a:r>
                        <a:rPr lang="en-GB" sz="1100" b="1" i="0" u="none" strike="noStrike">
                          <a:solidFill>
                            <a:srgbClr val="000000"/>
                          </a:solidFill>
                          <a:effectLst/>
                          <a:latin typeface="Calibri"/>
                        </a:rPr>
                        <a:t>Emerging: </a:t>
                      </a:r>
                      <a:r>
                        <a:rPr lang="en-GB" sz="1100" b="0" i="0" u="none" strike="noStrike">
                          <a:solidFill>
                            <a:srgbClr val="000000"/>
                          </a:solidFill>
                          <a:effectLst/>
                          <a:latin typeface="Calibri"/>
                        </a:rPr>
                        <a:t>Understand Boxer's role on the farm.</a:t>
                      </a:r>
                    </a:p>
                    <a:p>
                      <a:pPr lvl="0" algn="l">
                        <a:buNone/>
                      </a:pPr>
                      <a:r>
                        <a:rPr lang="en-GB" sz="1100" b="1" i="0" u="none" strike="noStrike">
                          <a:solidFill>
                            <a:srgbClr val="000000"/>
                          </a:solidFill>
                          <a:effectLst/>
                          <a:latin typeface="Calibri"/>
                        </a:rPr>
                        <a:t>Achieving: </a:t>
                      </a:r>
                      <a:r>
                        <a:rPr lang="en-GB" sz="1100" b="0" i="0" u="none" strike="noStrike" noProof="0">
                          <a:solidFill>
                            <a:srgbClr val="000000"/>
                          </a:solidFill>
                          <a:effectLst/>
                          <a:latin typeface="Calibri"/>
                          <a:ea typeface="Calibri"/>
                          <a:cs typeface="Calibri"/>
                        </a:rPr>
                        <a:t>Understand Boxer’s fate in Chapter 9.</a:t>
                      </a:r>
                      <a:endParaRPr lang="en-GB" sz="1100" b="1" i="0" u="none" strike="noStrike">
                        <a:solidFill>
                          <a:srgbClr val="000000"/>
                        </a:solidFill>
                        <a:effectLst/>
                        <a:latin typeface="Calibri"/>
                      </a:endParaRPr>
                    </a:p>
                    <a:p>
                      <a:pPr lvl="0" algn="l">
                        <a:buNone/>
                      </a:pPr>
                      <a:r>
                        <a:rPr lang="en-GB" sz="1100" b="1" i="0" u="none" strike="noStrike">
                          <a:solidFill>
                            <a:srgbClr val="000000"/>
                          </a:solidFill>
                          <a:effectLst/>
                          <a:latin typeface="Calibri"/>
                        </a:rPr>
                        <a:t>Excelling: </a:t>
                      </a:r>
                      <a:r>
                        <a:rPr lang="en-GB" sz="1100" b="0" i="0" u="none" strike="noStrike">
                          <a:solidFill>
                            <a:srgbClr val="000000"/>
                          </a:solidFill>
                          <a:effectLst/>
                          <a:latin typeface="Calibri"/>
                        </a:rPr>
                        <a:t>Understand how Boxer's fate mirrors the experiences of the working class during the Russian Revolution.</a:t>
                      </a:r>
                      <a:endParaRPr lang="en-US"/>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algn="l" fontAlgn="b"/>
                      <a:r>
                        <a:rPr lang="en-GB" sz="1100" b="0" i="0" u="none" strike="noStrike">
                          <a:solidFill>
                            <a:srgbClr val="000000"/>
                          </a:solidFill>
                          <a:effectLst/>
                          <a:latin typeface="Calibri"/>
                        </a:rPr>
                        <a:t>Analytical writing on Boxer's character arc. </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7403369"/>
                  </a:ext>
                </a:extLst>
              </a:tr>
              <a:tr h="1688623">
                <a:tc>
                  <a:txBody>
                    <a:bodyPr/>
                    <a:lstStyle/>
                    <a:p>
                      <a:pPr algn="ctr"/>
                      <a:r>
                        <a:rPr lang="en-GB"/>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GB" sz="1100" b="1" i="0" u="none" strike="noStrike">
                          <a:solidFill>
                            <a:srgbClr val="000000"/>
                          </a:solidFill>
                          <a:effectLst/>
                          <a:latin typeface="Calibri"/>
                        </a:rPr>
                        <a:t>Emerging:</a:t>
                      </a:r>
                      <a:r>
                        <a:rPr lang="en-GB" sz="1100" b="0" i="0" u="none" strike="noStrike">
                          <a:solidFill>
                            <a:srgbClr val="000000"/>
                          </a:solidFill>
                          <a:effectLst/>
                          <a:latin typeface="Calibri"/>
                        </a:rPr>
                        <a:t> Understand what a cyclical structure is.</a:t>
                      </a:r>
                    </a:p>
                    <a:p>
                      <a:pPr lvl="0" algn="l">
                        <a:buNone/>
                      </a:pPr>
                      <a:r>
                        <a:rPr lang="en-GB" sz="1100" b="1" i="0" u="none" strike="noStrike">
                          <a:solidFill>
                            <a:srgbClr val="000000"/>
                          </a:solidFill>
                          <a:effectLst/>
                          <a:latin typeface="Calibri"/>
                        </a:rPr>
                        <a:t>Achieving: </a:t>
                      </a:r>
                      <a:r>
                        <a:rPr lang="en-GB" sz="1100" b="0" i="0" u="none" strike="noStrike" noProof="0">
                          <a:solidFill>
                            <a:srgbClr val="000000"/>
                          </a:solidFill>
                          <a:effectLst/>
                          <a:latin typeface="Calibri"/>
                          <a:ea typeface="Calibri"/>
                          <a:cs typeface="Calibri"/>
                        </a:rPr>
                        <a:t>Understand the cyclical structure of the novella.</a:t>
                      </a:r>
                      <a:endParaRPr lang="en-US"/>
                    </a:p>
                    <a:p>
                      <a:pPr lvl="0" algn="l">
                        <a:buNone/>
                      </a:pPr>
                      <a:r>
                        <a:rPr lang="en-GB" sz="1100" b="1" i="0" u="none" strike="noStrike">
                          <a:solidFill>
                            <a:srgbClr val="000000"/>
                          </a:solidFill>
                          <a:effectLst/>
                          <a:latin typeface="Calibri"/>
                        </a:rPr>
                        <a:t>Excelling: </a:t>
                      </a:r>
                      <a:r>
                        <a:rPr lang="en-GB" sz="1100" b="0" i="0" u="none" strike="noStrike" noProof="0">
                          <a:solidFill>
                            <a:srgbClr val="000000"/>
                          </a:solidFill>
                          <a:effectLst/>
                          <a:latin typeface="Calibri"/>
                          <a:ea typeface="Calibri"/>
                          <a:cs typeface="Calibri"/>
                        </a:rPr>
                        <a:t>Understand how the cyclical structure of the novella serves as a of </a:t>
                      </a:r>
                      <a:r>
                        <a:rPr lang="en-GB" sz="1100" b="0" i="0" u="none" strike="noStrike" noProof="0">
                          <a:solidFill>
                            <a:srgbClr val="000000"/>
                          </a:solidFill>
                          <a:effectLst/>
                        </a:rPr>
                        <a:t>critique of power and corruption.</a:t>
                      </a:r>
                      <a:endParaRPr lang="en-US"/>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algn="l" fontAlgn="b"/>
                      <a:r>
                        <a:rPr lang="en-GB" sz="1100" b="0" i="0" u="none" strike="noStrike">
                          <a:solidFill>
                            <a:srgbClr val="000000"/>
                          </a:solidFill>
                          <a:effectLst/>
                          <a:latin typeface="Calibri"/>
                        </a:rPr>
                        <a:t>Analysis writing of how Animal Farm is a cyclical narrative</a:t>
                      </a: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7274203"/>
                  </a:ext>
                </a:extLst>
              </a:tr>
              <a:tr h="359707">
                <a:tc>
                  <a:txBody>
                    <a:bodyPr/>
                    <a:lstStyle/>
                    <a:p>
                      <a:pPr algn="ctr"/>
                      <a:r>
                        <a:rPr lang="en-GB"/>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lvl="0" algn="ctr">
                        <a:buNone/>
                      </a:pPr>
                      <a:r>
                        <a:rPr lang="en-GB" sz="1100" b="0" i="0" u="none" strike="noStrike">
                          <a:solidFill>
                            <a:srgbClr val="000000"/>
                          </a:solidFill>
                          <a:effectLst/>
                          <a:latin typeface="Calibri"/>
                        </a:rPr>
                        <a:t>AP2</a:t>
                      </a:r>
                      <a:endParaRPr lang="en-US"/>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hMerge="1">
                  <a:txBody>
                    <a:bodyPr/>
                    <a:lstStyle/>
                    <a:p>
                      <a:endParaRPr lang="en-GB" sz="1100" b="0" i="0" u="none" strike="noStrike">
                        <a:solidFill>
                          <a:srgbClr val="000000"/>
                        </a:solidFill>
                        <a:effectLst/>
                        <a:latin typeface="Calibri"/>
                      </a:endParaRPr>
                    </a:p>
                  </a:txBody>
                  <a:tcPr marL="9525" marR="9525" marT="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4904642"/>
                  </a:ext>
                </a:extLst>
              </a:tr>
              <a:tr h="359707">
                <a:tc>
                  <a:txBody>
                    <a:bodyPr/>
                    <a:lstStyle/>
                    <a:p>
                      <a:pPr lvl="0" algn="ctr">
                        <a:buNone/>
                      </a:pPr>
                      <a:r>
                        <a:rPr lang="en-GB"/>
                        <a:t>10</a:t>
                      </a:r>
                    </a:p>
                  </a:txBody>
                  <a:tcPr anchor="ctr">
                    <a:lnL w="12700">
                      <a:solidFill>
                        <a:schemeClr val="tx1"/>
                      </a:solidFill>
                    </a:lnL>
                    <a:lnR w="12700">
                      <a:solidFill>
                        <a:schemeClr val="tx1"/>
                      </a:solidFill>
                    </a:lnR>
                    <a:lnT w="12700">
                      <a:solidFill>
                        <a:schemeClr val="tx1"/>
                      </a:solidFill>
                    </a:lnT>
                    <a:lnB w="12700">
                      <a:solidFill>
                        <a:schemeClr val="tx1"/>
                      </a:solidFill>
                    </a:lnB>
                    <a:noFill/>
                  </a:tcPr>
                </a:tc>
                <a:tc gridSpan="2">
                  <a:txBody>
                    <a:bodyPr/>
                    <a:lstStyle/>
                    <a:p>
                      <a:pPr lvl="0" algn="ctr">
                        <a:buNone/>
                      </a:pPr>
                      <a:r>
                        <a:rPr lang="en-GB" sz="1100" b="0" i="0" u="none" strike="noStrike">
                          <a:solidFill>
                            <a:srgbClr val="000000"/>
                          </a:solidFill>
                          <a:effectLst/>
                          <a:latin typeface="Calibri"/>
                        </a:rPr>
                        <a:t>DIRT WEEK</a:t>
                      </a:r>
                    </a:p>
                  </a:txBody>
                  <a:tcPr marL="9524" marR="9524" marT="9524" anchor="ctr">
                    <a:lnL w="12700">
                      <a:solidFill>
                        <a:schemeClr val="tx1"/>
                      </a:solidFill>
                    </a:lnL>
                    <a:lnR w="12700">
                      <a:solidFill>
                        <a:schemeClr val="tx1"/>
                      </a:solidFill>
                    </a:lnR>
                    <a:lnT w="12700">
                      <a:solidFill>
                        <a:schemeClr val="tx1"/>
                      </a:solidFill>
                    </a:lnT>
                    <a:lnB w="12700">
                      <a:solidFill>
                        <a:schemeClr val="tx1"/>
                      </a:solidFill>
                    </a:lnB>
                    <a:noFill/>
                  </a:tcPr>
                </a:tc>
                <a:tc hMerge="1">
                  <a:txBody>
                    <a:bodyPr/>
                    <a:lstStyle/>
                    <a:p>
                      <a:endParaRPr lang="en-US"/>
                    </a:p>
                  </a:txBody>
                  <a:tcPr marL="9524" marR="9524" marT="9524"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3811018805"/>
                  </a:ext>
                </a:extLst>
              </a:tr>
            </a:tbl>
          </a:graphicData>
        </a:graphic>
      </p:graphicFrame>
      <p:sp>
        <p:nvSpPr>
          <p:cNvPr id="5" name="Rectangle: Rounded Corners 4">
            <a:extLst>
              <a:ext uri="{FF2B5EF4-FFF2-40B4-BE49-F238E27FC236}">
                <a16:creationId xmlns:a16="http://schemas.microsoft.com/office/drawing/2014/main" id="{19B8ABD5-75B7-4F82-BF17-FA6842E90CBD}"/>
              </a:ext>
            </a:extLst>
          </p:cNvPr>
          <p:cNvSpPr/>
          <p:nvPr/>
        </p:nvSpPr>
        <p:spPr>
          <a:xfrm>
            <a:off x="92597" y="92597"/>
            <a:ext cx="6667018" cy="8947231"/>
          </a:xfrm>
          <a:prstGeom prst="roundRect">
            <a:avLst>
              <a:gd name="adj" fmla="val 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58132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0719A7D-99AD-4AF8-B5D5-E0CB890D7170}"/>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Road Map PNG Transparent Images Free Download | Vector Files | Pngtree">
            <a:extLst>
              <a:ext uri="{FF2B5EF4-FFF2-40B4-BE49-F238E27FC236}">
                <a16:creationId xmlns:a16="http://schemas.microsoft.com/office/drawing/2014/main" id="{4B1484B7-ADD0-4E3B-A5E0-B68929323D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9" t="5947" r="1"/>
          <a:stretch/>
        </p:blipFill>
        <p:spPr bwMode="auto">
          <a:xfrm rot="18816226" flipH="1">
            <a:off x="-1263" y="591906"/>
            <a:ext cx="7183554" cy="767780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D15D3DC-0D66-4636-9543-4F5AFC734BF2}"/>
              </a:ext>
            </a:extLst>
          </p:cNvPr>
          <p:cNvSpPr txBox="1"/>
          <p:nvPr/>
        </p:nvSpPr>
        <p:spPr>
          <a:xfrm>
            <a:off x="3768571" y="165521"/>
            <a:ext cx="3001773" cy="646331"/>
          </a:xfrm>
          <a:prstGeom prst="rect">
            <a:avLst/>
          </a:prstGeom>
          <a:noFill/>
          <a:ln>
            <a:noFill/>
          </a:ln>
        </p:spPr>
        <p:txBody>
          <a:bodyPr wrap="square" rtlCol="0">
            <a:spAutoFit/>
          </a:bodyPr>
          <a:lstStyle/>
          <a:p>
            <a:pPr algn="ctr"/>
            <a:r>
              <a:rPr lang="en-GB" sz="3600" b="1">
                <a:latin typeface="Arial" panose="020B0604020202020204" pitchFamily="34" charset="0"/>
                <a:cs typeface="Arial" panose="020B0604020202020204" pitchFamily="34" charset="0"/>
              </a:rPr>
              <a:t>Y9 ENGLISH</a:t>
            </a:r>
          </a:p>
        </p:txBody>
      </p:sp>
      <p:sp>
        <p:nvSpPr>
          <p:cNvPr id="5" name="Oval 4">
            <a:extLst>
              <a:ext uri="{FF2B5EF4-FFF2-40B4-BE49-F238E27FC236}">
                <a16:creationId xmlns:a16="http://schemas.microsoft.com/office/drawing/2014/main" id="{10D0B9C8-299F-4FAA-84C3-265558EE1B9B}"/>
              </a:ext>
            </a:extLst>
          </p:cNvPr>
          <p:cNvSpPr/>
          <p:nvPr/>
        </p:nvSpPr>
        <p:spPr>
          <a:xfrm>
            <a:off x="2915713" y="7456602"/>
            <a:ext cx="284744" cy="284744"/>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 name="Oval 5">
            <a:extLst>
              <a:ext uri="{FF2B5EF4-FFF2-40B4-BE49-F238E27FC236}">
                <a16:creationId xmlns:a16="http://schemas.microsoft.com/office/drawing/2014/main" id="{D17A57EF-149B-41F4-B4AA-435C205CECD5}"/>
              </a:ext>
            </a:extLst>
          </p:cNvPr>
          <p:cNvSpPr/>
          <p:nvPr/>
        </p:nvSpPr>
        <p:spPr>
          <a:xfrm>
            <a:off x="4443659" y="6383264"/>
            <a:ext cx="284744" cy="284744"/>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Oval 8">
            <a:extLst>
              <a:ext uri="{FF2B5EF4-FFF2-40B4-BE49-F238E27FC236}">
                <a16:creationId xmlns:a16="http://schemas.microsoft.com/office/drawing/2014/main" id="{2344AE35-B975-47BE-8A82-568284D089F0}"/>
              </a:ext>
            </a:extLst>
          </p:cNvPr>
          <p:cNvSpPr/>
          <p:nvPr/>
        </p:nvSpPr>
        <p:spPr>
          <a:xfrm>
            <a:off x="1715189" y="3732615"/>
            <a:ext cx="284744" cy="28474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A502CEFE-7421-4369-8568-D4FFD6C44206}"/>
              </a:ext>
            </a:extLst>
          </p:cNvPr>
          <p:cNvSpPr/>
          <p:nvPr/>
        </p:nvSpPr>
        <p:spPr>
          <a:xfrm>
            <a:off x="4734683" y="1472854"/>
            <a:ext cx="284744" cy="284744"/>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F9219C4E-659E-48E9-9FCF-B224A02408B5}"/>
              </a:ext>
            </a:extLst>
          </p:cNvPr>
          <p:cNvSpPr/>
          <p:nvPr/>
        </p:nvSpPr>
        <p:spPr>
          <a:xfrm>
            <a:off x="2176593" y="337644"/>
            <a:ext cx="284744" cy="284744"/>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6EF0FD60-AFDB-2D06-7764-350817F0E2E8}"/>
              </a:ext>
            </a:extLst>
          </p:cNvPr>
          <p:cNvSpPr txBox="1"/>
          <p:nvPr/>
        </p:nvSpPr>
        <p:spPr>
          <a:xfrm>
            <a:off x="4926532" y="938569"/>
            <a:ext cx="1842877" cy="391645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a:solidFill>
                  <a:srgbClr val="00B0F0"/>
                </a:solidFill>
                <a:latin typeface="Arial"/>
                <a:ea typeface="Calibri"/>
                <a:cs typeface="Arial"/>
              </a:rPr>
              <a:t>  SHOWCASING OUR SUBJECT</a:t>
            </a:r>
            <a:endParaRPr lang="en-US" sz="1200">
              <a:solidFill>
                <a:srgbClr val="00B0F0"/>
              </a:solidFill>
              <a:latin typeface="Arial"/>
              <a:ea typeface="Calibri"/>
              <a:cs typeface="Arial"/>
            </a:endParaRPr>
          </a:p>
          <a:p>
            <a:pPr algn="ctr"/>
            <a:r>
              <a:rPr lang="en-GB" sz="1200" b="1">
                <a:solidFill>
                  <a:srgbClr val="00B0F0"/>
                </a:solidFill>
                <a:latin typeface="Arial"/>
                <a:ea typeface="Calibri"/>
                <a:cs typeface="Arial"/>
              </a:rPr>
              <a:t>Spring 2</a:t>
            </a:r>
            <a:endParaRPr lang="en-GB" sz="1200">
              <a:solidFill>
                <a:srgbClr val="00B0F0"/>
              </a:solidFill>
            </a:endParaRPr>
          </a:p>
          <a:p>
            <a:pPr algn="ctr"/>
            <a:r>
              <a:rPr lang="en-GB" sz="1400" b="1">
                <a:latin typeface="Arial"/>
                <a:ea typeface="Calibri"/>
                <a:cs typeface="Arial"/>
              </a:rPr>
              <a:t>Caribbean Literature</a:t>
            </a:r>
          </a:p>
          <a:p>
            <a:pPr marL="285750" indent="-285750" algn="ctr">
              <a:buFont typeface="Arial"/>
              <a:buChar char="•"/>
            </a:pPr>
            <a:r>
              <a:rPr lang="en-GB" sz="1050">
                <a:latin typeface="Arial"/>
                <a:ea typeface="Calibri"/>
                <a:cs typeface="Arial"/>
              </a:rPr>
              <a:t>Exploring British writers from diverse backgrounds, both contemporary and historical.</a:t>
            </a:r>
          </a:p>
          <a:p>
            <a:pPr marL="285750" indent="-285750" algn="ctr">
              <a:buFont typeface="Arial"/>
              <a:buChar char="•"/>
            </a:pPr>
            <a:r>
              <a:rPr lang="en-GB" sz="1050">
                <a:latin typeface="Arial"/>
                <a:ea typeface="Calibri"/>
                <a:cs typeface="Arial"/>
              </a:rPr>
              <a:t>Understanding Caribbean culture, identity and historical context within literature </a:t>
            </a:r>
          </a:p>
          <a:p>
            <a:pPr marL="285750" indent="-285750" algn="ctr">
              <a:buFont typeface="Arial"/>
              <a:buChar char="•"/>
            </a:pPr>
            <a:r>
              <a:rPr lang="en-GB" sz="1050">
                <a:latin typeface="Arial"/>
                <a:ea typeface="Calibri"/>
                <a:cs typeface="Arial"/>
              </a:rPr>
              <a:t>Exploring themes of colonialism, belonging and displacement</a:t>
            </a:r>
          </a:p>
          <a:p>
            <a:pPr marL="285750" indent="-285750" algn="ctr">
              <a:buFont typeface="Arial"/>
              <a:buChar char="•"/>
            </a:pPr>
            <a:r>
              <a:rPr lang="en-GB" sz="1050">
                <a:latin typeface="Arial"/>
                <a:ea typeface="Calibri"/>
                <a:cs typeface="Arial"/>
              </a:rPr>
              <a:t>Analysing how writers use language, dialect and imagery to convey meaning</a:t>
            </a:r>
          </a:p>
        </p:txBody>
      </p:sp>
      <p:sp>
        <p:nvSpPr>
          <p:cNvPr id="21" name="TextBox 20">
            <a:extLst>
              <a:ext uri="{FF2B5EF4-FFF2-40B4-BE49-F238E27FC236}">
                <a16:creationId xmlns:a16="http://schemas.microsoft.com/office/drawing/2014/main" id="{D25866BF-4018-2308-21D8-C8A3602B1F08}"/>
              </a:ext>
            </a:extLst>
          </p:cNvPr>
          <p:cNvSpPr txBox="1"/>
          <p:nvPr/>
        </p:nvSpPr>
        <p:spPr>
          <a:xfrm>
            <a:off x="251835" y="6639657"/>
            <a:ext cx="2669091" cy="22390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a:solidFill>
                  <a:srgbClr val="FFC000"/>
                </a:solidFill>
                <a:latin typeface="Arial"/>
                <a:ea typeface="Calibri"/>
                <a:cs typeface="Arial"/>
              </a:rPr>
              <a:t>FIRESTARTERS</a:t>
            </a:r>
          </a:p>
          <a:p>
            <a:pPr algn="ctr"/>
            <a:r>
              <a:rPr lang="en-GB" sz="1200" b="1">
                <a:solidFill>
                  <a:srgbClr val="FFC000"/>
                </a:solidFill>
                <a:latin typeface="Arial"/>
                <a:ea typeface="Calibri"/>
                <a:cs typeface="Arial"/>
              </a:rPr>
              <a:t>Autumn Term 1</a:t>
            </a:r>
            <a:endParaRPr lang="en-GB" sz="1200">
              <a:latin typeface="Arial"/>
              <a:ea typeface="Calibri"/>
              <a:cs typeface="Arial"/>
            </a:endParaRPr>
          </a:p>
          <a:p>
            <a:pPr algn="ctr"/>
            <a:r>
              <a:rPr lang="en-GB" sz="1050" b="1">
                <a:latin typeface="Arial"/>
                <a:ea typeface="Calibri"/>
                <a:cs typeface="Arial"/>
              </a:rPr>
              <a:t>Romeo and Juliet</a:t>
            </a:r>
            <a:endParaRPr lang="en-US" sz="1050">
              <a:latin typeface="Arial"/>
              <a:ea typeface="Calibri" panose="020F0502020204030204"/>
              <a:cs typeface="Arial"/>
            </a:endParaRPr>
          </a:p>
          <a:p>
            <a:pPr marL="171450" indent="-171450" algn="ctr">
              <a:buFont typeface="Arial"/>
              <a:buChar char="•"/>
            </a:pPr>
            <a:r>
              <a:rPr lang="en-GB" sz="1050">
                <a:latin typeface="Arial"/>
                <a:ea typeface="Calibri"/>
                <a:cs typeface="Arial"/>
              </a:rPr>
              <a:t>Shakespearean/Elizabethan context</a:t>
            </a:r>
          </a:p>
          <a:p>
            <a:pPr marL="171450" indent="-171450" algn="ctr">
              <a:buFont typeface="Arial"/>
              <a:buChar char="•"/>
            </a:pPr>
            <a:r>
              <a:rPr lang="en-GB" sz="1050">
                <a:latin typeface="Arial"/>
                <a:ea typeface="Calibri"/>
                <a:cs typeface="Arial"/>
              </a:rPr>
              <a:t>Introduction to theme of Shakesperean Tragedy</a:t>
            </a:r>
            <a:endParaRPr lang="en-GB" sz="1050">
              <a:latin typeface="Arial"/>
              <a:cs typeface="Arial"/>
            </a:endParaRPr>
          </a:p>
          <a:p>
            <a:pPr marL="171450" indent="-171450" algn="ctr">
              <a:buFont typeface="Arial"/>
              <a:buChar char="•"/>
            </a:pPr>
            <a:r>
              <a:rPr lang="en-GB" sz="1050">
                <a:latin typeface="Arial"/>
                <a:ea typeface="Calibri"/>
                <a:cs typeface="Arial"/>
              </a:rPr>
              <a:t>characterisation and women in the Shakespearean era, </a:t>
            </a:r>
          </a:p>
          <a:p>
            <a:pPr marL="171450" indent="-171450" algn="ctr">
              <a:buFont typeface="Arial"/>
              <a:buChar char="•"/>
            </a:pPr>
            <a:r>
              <a:rPr lang="en-GB" sz="1050">
                <a:latin typeface="Arial"/>
                <a:ea typeface="Calibri"/>
                <a:cs typeface="Arial"/>
              </a:rPr>
              <a:t>Themes and Motifs of love</a:t>
            </a:r>
          </a:p>
          <a:p>
            <a:pPr marL="171450" indent="-171450" algn="ctr">
              <a:buFont typeface="Arial"/>
              <a:buChar char="•"/>
            </a:pPr>
            <a:r>
              <a:rPr lang="en-GB" sz="1050" err="1">
                <a:latin typeface="Arial"/>
                <a:ea typeface="Calibri"/>
                <a:cs typeface="Arial"/>
              </a:rPr>
              <a:t>Introduct</a:t>
            </a:r>
            <a:r>
              <a:rPr lang="en-GB" sz="1050">
                <a:latin typeface="Arial"/>
                <a:ea typeface="Calibri"/>
                <a:cs typeface="Arial"/>
              </a:rPr>
              <a:t>ion to dramatic performance of Shakespeare</a:t>
            </a:r>
          </a:p>
          <a:p>
            <a:pPr algn="ctr"/>
            <a:r>
              <a:rPr lang="en-GB" sz="1050" b="1">
                <a:latin typeface="Arial"/>
                <a:ea typeface="Calibri" panose="020F0502020204030204"/>
                <a:cs typeface="Arial"/>
              </a:rPr>
              <a:t>AP1</a:t>
            </a:r>
          </a:p>
          <a:p>
            <a:endParaRPr lang="en-US" sz="1050">
              <a:latin typeface="Calibri" panose="020F0502020204030204"/>
              <a:ea typeface="Calibri"/>
              <a:cs typeface="Calibri"/>
            </a:endParaRPr>
          </a:p>
        </p:txBody>
      </p:sp>
      <p:sp>
        <p:nvSpPr>
          <p:cNvPr id="22" name="TextBox 21">
            <a:extLst>
              <a:ext uri="{FF2B5EF4-FFF2-40B4-BE49-F238E27FC236}">
                <a16:creationId xmlns:a16="http://schemas.microsoft.com/office/drawing/2014/main" id="{5D485E84-6406-F5BB-C8E7-1F635533C45D}"/>
              </a:ext>
            </a:extLst>
          </p:cNvPr>
          <p:cNvSpPr txBox="1"/>
          <p:nvPr/>
        </p:nvSpPr>
        <p:spPr>
          <a:xfrm>
            <a:off x="88535" y="3727587"/>
            <a:ext cx="1730906" cy="32393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a:solidFill>
                  <a:srgbClr val="00B0F0"/>
                </a:solidFill>
                <a:latin typeface="Arial"/>
                <a:ea typeface="Calibri"/>
                <a:cs typeface="Arial"/>
              </a:rPr>
              <a:t>Showcasing Our Subject</a:t>
            </a:r>
          </a:p>
          <a:p>
            <a:pPr algn="ctr"/>
            <a:r>
              <a:rPr lang="en-GB" sz="1200" b="1">
                <a:solidFill>
                  <a:srgbClr val="00B0F0"/>
                </a:solidFill>
                <a:latin typeface="Arial"/>
                <a:ea typeface="Calibri"/>
                <a:cs typeface="Arial"/>
              </a:rPr>
              <a:t>Spring Term 1</a:t>
            </a:r>
            <a:endParaRPr lang="en-GB" sz="1200">
              <a:solidFill>
                <a:srgbClr val="00B0F0"/>
              </a:solidFill>
            </a:endParaRPr>
          </a:p>
          <a:p>
            <a:pPr algn="ctr"/>
            <a:r>
              <a:rPr lang="en-GB" sz="1400" b="1">
                <a:latin typeface="Arial"/>
                <a:ea typeface="Calibri"/>
                <a:cs typeface="Arial"/>
              </a:rPr>
              <a:t>Frankenstein</a:t>
            </a:r>
            <a:endParaRPr lang="en-US" sz="1400">
              <a:ea typeface="Calibri" panose="020F0502020204030204"/>
              <a:cs typeface="Calibri" panose="020F0502020204030204"/>
            </a:endParaRPr>
          </a:p>
          <a:p>
            <a:pPr marL="171450" indent="-171450" algn="ctr">
              <a:buFont typeface="Arial"/>
              <a:buChar char="•"/>
            </a:pPr>
            <a:r>
              <a:rPr lang="en-GB" sz="1050">
                <a:latin typeface="Arial"/>
                <a:ea typeface="Calibri"/>
                <a:cs typeface="Arial"/>
              </a:rPr>
              <a:t>Developing knowledge of Victorian context (the enlightenment) </a:t>
            </a:r>
          </a:p>
          <a:p>
            <a:pPr marL="171450" indent="-171450" algn="ctr">
              <a:buFont typeface="Arial"/>
              <a:buChar char="•"/>
            </a:pPr>
            <a:r>
              <a:rPr lang="en-GB" sz="1050">
                <a:latin typeface="Arial"/>
                <a:ea typeface="Calibri"/>
                <a:cs typeface="Arial"/>
              </a:rPr>
              <a:t>Themes such as ambition, isolation and responsibility</a:t>
            </a:r>
          </a:p>
          <a:p>
            <a:pPr marL="171450" indent="-171450" algn="ctr">
              <a:buFont typeface="Arial"/>
              <a:buChar char="•"/>
            </a:pPr>
            <a:r>
              <a:rPr lang="en-GB" sz="1050">
                <a:latin typeface="Arial"/>
                <a:ea typeface="Calibri"/>
                <a:cs typeface="Arial"/>
              </a:rPr>
              <a:t>Exploring the Gothic genre</a:t>
            </a:r>
          </a:p>
          <a:p>
            <a:pPr marL="171450" indent="-171450" algn="ctr">
              <a:buFont typeface="Arial"/>
              <a:buChar char="•"/>
            </a:pPr>
            <a:r>
              <a:rPr lang="en-GB" sz="1050">
                <a:latin typeface="Arial"/>
                <a:ea typeface="Calibri"/>
                <a:cs typeface="Arial"/>
              </a:rPr>
              <a:t>Studying the linguistic and structural features of the novel- its characters and setting</a:t>
            </a:r>
          </a:p>
          <a:p>
            <a:pPr marL="171450" indent="-171450" algn="ctr">
              <a:buFont typeface="Arial"/>
              <a:buChar char="•"/>
            </a:pPr>
            <a:endParaRPr lang="en-GB" sz="1200">
              <a:latin typeface="Arial"/>
              <a:ea typeface="Calibri"/>
              <a:cs typeface="Arial"/>
            </a:endParaRPr>
          </a:p>
          <a:p>
            <a:endParaRPr lang="en-US" sz="1050">
              <a:ea typeface="Calibri"/>
              <a:cs typeface="Calibri"/>
            </a:endParaRPr>
          </a:p>
        </p:txBody>
      </p:sp>
      <p:sp>
        <p:nvSpPr>
          <p:cNvPr id="25" name="TextBox 24">
            <a:extLst>
              <a:ext uri="{FF2B5EF4-FFF2-40B4-BE49-F238E27FC236}">
                <a16:creationId xmlns:a16="http://schemas.microsoft.com/office/drawing/2014/main" id="{6FC730DE-A3B9-4E96-42E6-CFC12CEE8A27}"/>
              </a:ext>
            </a:extLst>
          </p:cNvPr>
          <p:cNvSpPr txBox="1"/>
          <p:nvPr/>
        </p:nvSpPr>
        <p:spPr>
          <a:xfrm>
            <a:off x="3737" y="165603"/>
            <a:ext cx="2345621" cy="378565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400" b="1">
                <a:latin typeface="Arial"/>
                <a:ea typeface="Calibri"/>
                <a:cs typeface="Arial"/>
              </a:rPr>
              <a:t> </a:t>
            </a:r>
            <a:r>
              <a:rPr lang="en-GB" sz="1400" b="1">
                <a:solidFill>
                  <a:srgbClr val="7030A0"/>
                </a:solidFill>
                <a:latin typeface="Arial"/>
                <a:ea typeface="Calibri"/>
                <a:cs typeface="Arial"/>
              </a:rPr>
              <a:t> </a:t>
            </a:r>
            <a:r>
              <a:rPr lang="en-GB" sz="1200" b="1">
                <a:solidFill>
                  <a:srgbClr val="7030A0"/>
                </a:solidFill>
                <a:latin typeface="Arial"/>
                <a:ea typeface="Calibri"/>
                <a:cs typeface="Arial"/>
              </a:rPr>
              <a:t>SHOWCASING OUR SUBJECT</a:t>
            </a:r>
            <a:endParaRPr lang="en-US" sz="1200">
              <a:solidFill>
                <a:srgbClr val="7030A0"/>
              </a:solidFill>
              <a:latin typeface="Arial"/>
              <a:ea typeface="Calibri"/>
              <a:cs typeface="Arial"/>
            </a:endParaRPr>
          </a:p>
          <a:p>
            <a:pPr algn="ctr"/>
            <a:r>
              <a:rPr lang="en-GB" sz="1200" b="1">
                <a:solidFill>
                  <a:srgbClr val="7030A0"/>
                </a:solidFill>
                <a:latin typeface="Arial"/>
                <a:ea typeface="Calibri"/>
                <a:cs typeface="Arial"/>
              </a:rPr>
              <a:t>Summer 1 &amp; 2</a:t>
            </a:r>
            <a:endParaRPr lang="en-GB" sz="1200">
              <a:solidFill>
                <a:srgbClr val="7030A0"/>
              </a:solidFill>
            </a:endParaRPr>
          </a:p>
          <a:p>
            <a:pPr algn="ctr"/>
            <a:r>
              <a:rPr lang="en-GB" sz="1400" b="1">
                <a:latin typeface="Arial"/>
                <a:ea typeface="Calibri"/>
                <a:cs typeface="Arial"/>
              </a:rPr>
              <a:t>Purple Hibiscus</a:t>
            </a:r>
            <a:endParaRPr lang="en-GB" sz="1400"/>
          </a:p>
          <a:p>
            <a:pPr algn="ctr">
              <a:buFont typeface="Arial"/>
              <a:buChar char="•"/>
            </a:pPr>
            <a:r>
              <a:rPr lang="en-GB" sz="1050" b="1" i="1">
                <a:latin typeface="Arial"/>
                <a:ea typeface="Calibri"/>
                <a:cs typeface="Arial"/>
              </a:rPr>
              <a:t>Reading &amp; inference</a:t>
            </a:r>
            <a:r>
              <a:rPr lang="en-GB" sz="1050" i="1">
                <a:latin typeface="Arial"/>
                <a:ea typeface="Calibri"/>
                <a:cs typeface="Arial"/>
              </a:rPr>
              <a:t> –</a:t>
            </a:r>
            <a:r>
              <a:rPr lang="en-GB" sz="1050">
                <a:latin typeface="Arial"/>
                <a:ea typeface="Calibri"/>
                <a:cs typeface="Arial"/>
              </a:rPr>
              <a:t> understanding characters, themes, and hidden meanings</a:t>
            </a:r>
          </a:p>
          <a:p>
            <a:pPr algn="ctr">
              <a:buFont typeface="Arial"/>
              <a:buChar char="•"/>
            </a:pPr>
            <a:r>
              <a:rPr lang="en-GB" sz="1050" b="1" i="1">
                <a:latin typeface="Arial"/>
                <a:ea typeface="Calibri"/>
                <a:cs typeface="Arial"/>
              </a:rPr>
              <a:t>Analytical writing</a:t>
            </a:r>
            <a:r>
              <a:rPr lang="en-GB" sz="1050">
                <a:latin typeface="Arial"/>
                <a:ea typeface="Calibri"/>
                <a:cs typeface="Arial"/>
              </a:rPr>
              <a:t> – using evidence (quotes) and PEEL paragraphs</a:t>
            </a:r>
          </a:p>
          <a:p>
            <a:pPr algn="ctr">
              <a:buFont typeface="Arial"/>
              <a:buChar char="•"/>
            </a:pPr>
            <a:r>
              <a:rPr lang="en-GB" sz="1050" b="1" i="1">
                <a:latin typeface="Arial"/>
                <a:ea typeface="Calibri"/>
                <a:cs typeface="Arial"/>
              </a:rPr>
              <a:t>Understanding context</a:t>
            </a:r>
            <a:r>
              <a:rPr lang="en-GB" sz="1050">
                <a:latin typeface="Arial"/>
                <a:ea typeface="Calibri"/>
                <a:cs typeface="Arial"/>
              </a:rPr>
              <a:t> – exploring Nigerian culture, religion, and politics</a:t>
            </a:r>
          </a:p>
          <a:p>
            <a:pPr algn="ctr">
              <a:buFont typeface="Arial"/>
              <a:buChar char="•"/>
            </a:pPr>
            <a:r>
              <a:rPr lang="en-GB" sz="1050" b="1" i="1">
                <a:latin typeface="Arial"/>
                <a:ea typeface="Calibri"/>
                <a:cs typeface="Arial"/>
              </a:rPr>
              <a:t>Language analysis</a:t>
            </a:r>
            <a:r>
              <a:rPr lang="en-GB" sz="1050" i="1">
                <a:latin typeface="Arial"/>
                <a:ea typeface="Calibri"/>
                <a:cs typeface="Arial"/>
              </a:rPr>
              <a:t> </a:t>
            </a:r>
            <a:r>
              <a:rPr lang="en-GB" sz="1050">
                <a:latin typeface="Arial"/>
                <a:ea typeface="Calibri"/>
                <a:cs typeface="Arial"/>
              </a:rPr>
              <a:t>– identifying techniques like symbolism and imagery</a:t>
            </a:r>
          </a:p>
          <a:p>
            <a:pPr algn="ctr">
              <a:buFont typeface="Arial"/>
              <a:buChar char="•"/>
            </a:pPr>
            <a:r>
              <a:rPr lang="en-GB" sz="1050" b="1" i="1">
                <a:latin typeface="Arial"/>
                <a:ea typeface="Calibri"/>
                <a:cs typeface="Arial"/>
              </a:rPr>
              <a:t>Discussion &amp; critical thinking</a:t>
            </a:r>
            <a:r>
              <a:rPr lang="en-GB" sz="1050">
                <a:latin typeface="Arial"/>
                <a:ea typeface="Calibri"/>
                <a:cs typeface="Arial"/>
              </a:rPr>
              <a:t> – forming and justifying opinions about the text</a:t>
            </a:r>
          </a:p>
          <a:p>
            <a:pPr marL="171450" indent="-171450" algn="ctr">
              <a:buFont typeface="Arial"/>
              <a:buChar char="•"/>
            </a:pPr>
            <a:endParaRPr lang="en-GB" sz="1100">
              <a:latin typeface="Arial"/>
              <a:ea typeface="Calibri"/>
              <a:cs typeface="Arial"/>
            </a:endParaRPr>
          </a:p>
          <a:p>
            <a:pPr marL="171450" indent="-171450" algn="ctr">
              <a:buFont typeface="Arial"/>
              <a:buChar char="•"/>
            </a:pPr>
            <a:endParaRPr lang="en-GB" sz="1200">
              <a:solidFill>
                <a:srgbClr val="000000"/>
              </a:solidFill>
              <a:latin typeface="Arial"/>
              <a:ea typeface="Calibri"/>
              <a:cs typeface="Arial"/>
            </a:endParaRPr>
          </a:p>
        </p:txBody>
      </p:sp>
      <p:sp>
        <p:nvSpPr>
          <p:cNvPr id="7" name="TextBox 6">
            <a:extLst>
              <a:ext uri="{FF2B5EF4-FFF2-40B4-BE49-F238E27FC236}">
                <a16:creationId xmlns:a16="http://schemas.microsoft.com/office/drawing/2014/main" id="{CEE21A15-5B0E-12D3-889B-F400DBE9F09E}"/>
              </a:ext>
            </a:extLst>
          </p:cNvPr>
          <p:cNvSpPr txBox="1"/>
          <p:nvPr/>
        </p:nvSpPr>
        <p:spPr>
          <a:xfrm>
            <a:off x="4330187" y="6383574"/>
            <a:ext cx="2431242" cy="27469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a:solidFill>
                  <a:srgbClr val="FFC000"/>
                </a:solidFill>
                <a:latin typeface="Arial"/>
                <a:ea typeface="Calibri"/>
                <a:cs typeface="Arial"/>
              </a:rPr>
              <a:t>FIRESTARTERS</a:t>
            </a:r>
          </a:p>
          <a:p>
            <a:pPr algn="ctr"/>
            <a:r>
              <a:rPr lang="en-GB" sz="1200" b="1">
                <a:solidFill>
                  <a:srgbClr val="FFC000"/>
                </a:solidFill>
                <a:latin typeface="Arial"/>
                <a:ea typeface="Calibri"/>
                <a:cs typeface="Arial"/>
              </a:rPr>
              <a:t>Autumn Term 2</a:t>
            </a:r>
            <a:endParaRPr lang="en-GB" sz="1200"/>
          </a:p>
          <a:p>
            <a:pPr algn="ctr"/>
            <a:r>
              <a:rPr lang="en-GB" sz="1050" b="1">
                <a:latin typeface="Arial"/>
                <a:ea typeface="Calibri"/>
                <a:cs typeface="Arial"/>
              </a:rPr>
              <a:t>Creative Writing </a:t>
            </a:r>
            <a:endParaRPr lang="en-GB" sz="1050" b="1">
              <a:latin typeface="Arial"/>
              <a:cs typeface="Arial"/>
            </a:endParaRPr>
          </a:p>
          <a:p>
            <a:pPr marL="285750" indent="-285750" algn="ctr">
              <a:buFont typeface="Arial"/>
              <a:buChar char="•"/>
            </a:pPr>
            <a:r>
              <a:rPr lang="en-GB" sz="1050">
                <a:latin typeface="Arial"/>
                <a:ea typeface="Calibri"/>
                <a:cs typeface="Arial"/>
              </a:rPr>
              <a:t>Ideas, imagination and organisation</a:t>
            </a:r>
            <a:r>
              <a:rPr lang="en-GB" sz="1050" b="1">
                <a:latin typeface="Arial"/>
                <a:ea typeface="Calibri"/>
                <a:cs typeface="Arial"/>
              </a:rPr>
              <a:t>- </a:t>
            </a:r>
            <a:r>
              <a:rPr lang="en-GB" sz="1050">
                <a:latin typeface="Arial"/>
                <a:ea typeface="Calibri"/>
                <a:cs typeface="Arial"/>
              </a:rPr>
              <a:t>structuring writing effectively</a:t>
            </a:r>
            <a:endParaRPr lang="en-GB" sz="1050">
              <a:latin typeface="Arial"/>
              <a:cs typeface="Arial"/>
            </a:endParaRPr>
          </a:p>
          <a:p>
            <a:pPr marL="285750" indent="-285750" algn="ctr">
              <a:buFont typeface="Arial"/>
              <a:buChar char="•"/>
            </a:pPr>
            <a:r>
              <a:rPr lang="en-GB" sz="1050" b="1" i="1">
                <a:latin typeface="Arial"/>
                <a:ea typeface="Calibri"/>
                <a:cs typeface="Arial"/>
              </a:rPr>
              <a:t>Language and techniques-</a:t>
            </a:r>
            <a:r>
              <a:rPr lang="en-GB" sz="1050" b="1">
                <a:latin typeface="Arial"/>
                <a:ea typeface="Calibri"/>
                <a:cs typeface="Arial"/>
              </a:rPr>
              <a:t> </a:t>
            </a:r>
            <a:r>
              <a:rPr lang="en-GB" sz="1050">
                <a:latin typeface="Arial"/>
                <a:ea typeface="Calibri"/>
                <a:cs typeface="Arial"/>
              </a:rPr>
              <a:t>descriptive vocabulary and writer's methods </a:t>
            </a:r>
          </a:p>
          <a:p>
            <a:pPr marL="285750" indent="-285750" algn="ctr">
              <a:buFont typeface="Arial"/>
              <a:buChar char="•"/>
            </a:pPr>
            <a:r>
              <a:rPr lang="en-GB" sz="1050" b="1" i="1">
                <a:latin typeface="Arial"/>
                <a:ea typeface="Calibri"/>
                <a:cs typeface="Arial"/>
              </a:rPr>
              <a:t>Technical accuracy-</a:t>
            </a:r>
            <a:r>
              <a:rPr lang="en-GB" sz="1050" b="1">
                <a:latin typeface="Arial"/>
                <a:ea typeface="Calibri"/>
                <a:cs typeface="Arial"/>
              </a:rPr>
              <a:t> </a:t>
            </a:r>
            <a:r>
              <a:rPr lang="en-GB" sz="1050">
                <a:latin typeface="Arial"/>
                <a:ea typeface="Calibri"/>
                <a:cs typeface="Arial"/>
              </a:rPr>
              <a:t>spelling punctuation and grammar </a:t>
            </a:r>
          </a:p>
          <a:p>
            <a:pPr marL="285750" indent="-285750" algn="ctr">
              <a:buFont typeface="Arial"/>
              <a:buChar char="•"/>
            </a:pPr>
            <a:r>
              <a:rPr lang="en-GB" sz="1050">
                <a:latin typeface="Arial"/>
                <a:ea typeface="Calibri"/>
                <a:cs typeface="Arial"/>
              </a:rPr>
              <a:t>Is your writing engaging, original, and interesting?</a:t>
            </a:r>
            <a:endParaRPr lang="en-GB" sz="1050">
              <a:latin typeface="Arial"/>
              <a:cs typeface="Arial"/>
            </a:endParaRPr>
          </a:p>
          <a:p>
            <a:pPr algn="ctr"/>
            <a:r>
              <a:rPr lang="en-GB" sz="1050" b="1">
                <a:latin typeface="Arial"/>
                <a:ea typeface="Calibri"/>
                <a:cs typeface="Arial"/>
              </a:rPr>
              <a:t>AP1</a:t>
            </a:r>
            <a:endParaRPr lang="en-GB" sz="1050" b="1">
              <a:latin typeface="Segoe UI"/>
              <a:ea typeface="Calibri"/>
              <a:cs typeface="Segoe UI"/>
            </a:endParaRPr>
          </a:p>
          <a:p>
            <a:pPr algn="ctr"/>
            <a:endParaRPr lang="en-GB" sz="1200">
              <a:latin typeface="Arial"/>
              <a:ea typeface="Calibri"/>
              <a:cs typeface="Arial"/>
            </a:endParaRPr>
          </a:p>
          <a:p>
            <a:endParaRPr lang="en-US" sz="1050">
              <a:ea typeface="Calibri"/>
              <a:cs typeface="Calibri"/>
            </a:endParaRPr>
          </a:p>
        </p:txBody>
      </p:sp>
    </p:spTree>
    <p:extLst>
      <p:ext uri="{BB962C8B-B14F-4D97-AF65-F5344CB8AC3E}">
        <p14:creationId xmlns:p14="http://schemas.microsoft.com/office/powerpoint/2010/main" val="30986196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3501F3B-5C22-4967-AFC7-DB0825D6CDF6}"/>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a:ea typeface="Calibri"/>
              <a:cs typeface="Calibri"/>
            </a:endParaRPr>
          </a:p>
        </p:txBody>
      </p:sp>
      <p:graphicFrame>
        <p:nvGraphicFramePr>
          <p:cNvPr id="3" name="Content Placeholder 3">
            <a:extLst>
              <a:ext uri="{FF2B5EF4-FFF2-40B4-BE49-F238E27FC236}">
                <a16:creationId xmlns:a16="http://schemas.microsoft.com/office/drawing/2014/main" id="{597D1FE2-60C2-4352-BBB0-55DEE26DB036}"/>
              </a:ext>
            </a:extLst>
          </p:cNvPr>
          <p:cNvGraphicFramePr>
            <a:graphicFrameLocks/>
          </p:cNvGraphicFramePr>
          <p:nvPr>
            <p:extLst>
              <p:ext uri="{D42A27DB-BD31-4B8C-83A1-F6EECF244321}">
                <p14:modId xmlns:p14="http://schemas.microsoft.com/office/powerpoint/2010/main" val="3011322094"/>
              </p:ext>
            </p:extLst>
          </p:nvPr>
        </p:nvGraphicFramePr>
        <p:xfrm>
          <a:off x="330690" y="1362438"/>
          <a:ext cx="6142293" cy="741680"/>
        </p:xfrm>
        <a:graphic>
          <a:graphicData uri="http://schemas.openxmlformats.org/drawingml/2006/table">
            <a:tbl>
              <a:tblPr firstRow="1" bandRow="1">
                <a:tableStyleId>{00A15C55-8517-42AA-B614-E9B94910E393}</a:tableStyleId>
              </a:tblPr>
              <a:tblGrid>
                <a:gridCol w="2325873">
                  <a:extLst>
                    <a:ext uri="{9D8B030D-6E8A-4147-A177-3AD203B41FA5}">
                      <a16:colId xmlns:a16="http://schemas.microsoft.com/office/drawing/2014/main" val="932209114"/>
                    </a:ext>
                  </a:extLst>
                </a:gridCol>
                <a:gridCol w="3816420">
                  <a:extLst>
                    <a:ext uri="{9D8B030D-6E8A-4147-A177-3AD203B41FA5}">
                      <a16:colId xmlns:a16="http://schemas.microsoft.com/office/drawing/2014/main" val="3547968821"/>
                    </a:ext>
                  </a:extLst>
                </a:gridCol>
              </a:tblGrid>
              <a:tr h="370840">
                <a:tc gridSpan="2">
                  <a:txBody>
                    <a:bodyPr/>
                    <a:lstStyle/>
                    <a:p>
                      <a:r>
                        <a:rPr lang="en-GB" sz="1200">
                          <a:solidFill>
                            <a:schemeClr val="tx1"/>
                          </a:solidFill>
                        </a:rPr>
                        <a:t>Autumn: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sz="1200"/>
                    </a:p>
                  </a:txBody>
                  <a:tcPr/>
                </a:tc>
                <a:extLst>
                  <a:ext uri="{0D108BD9-81ED-4DB2-BD59-A6C34878D82A}">
                    <a16:rowId xmlns:a16="http://schemas.microsoft.com/office/drawing/2014/main" val="4062431929"/>
                  </a:ext>
                </a:extLst>
              </a:tr>
              <a:tr h="370840">
                <a:tc>
                  <a:txBody>
                    <a:bodyPr/>
                    <a:lstStyle/>
                    <a:p>
                      <a:endParaRPr lang="en-GB"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endParaRPr lang="en-GB"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5729166"/>
                  </a:ext>
                </a:extLst>
              </a:tr>
            </a:tbl>
          </a:graphicData>
        </a:graphic>
      </p:graphicFrame>
      <p:graphicFrame>
        <p:nvGraphicFramePr>
          <p:cNvPr id="4" name="Table 3">
            <a:extLst>
              <a:ext uri="{FF2B5EF4-FFF2-40B4-BE49-F238E27FC236}">
                <a16:creationId xmlns:a16="http://schemas.microsoft.com/office/drawing/2014/main" id="{4946B5ED-3CB6-4BAF-A34E-F5B50D846096}"/>
              </a:ext>
            </a:extLst>
          </p:cNvPr>
          <p:cNvGraphicFramePr>
            <a:graphicFrameLocks noGrp="1"/>
          </p:cNvGraphicFramePr>
          <p:nvPr>
            <p:extLst>
              <p:ext uri="{D42A27DB-BD31-4B8C-83A1-F6EECF244321}">
                <p14:modId xmlns:p14="http://schemas.microsoft.com/office/powerpoint/2010/main" val="2909560072"/>
              </p:ext>
            </p:extLst>
          </p:nvPr>
        </p:nvGraphicFramePr>
        <p:xfrm>
          <a:off x="330456" y="2558414"/>
          <a:ext cx="6142293" cy="6263810"/>
        </p:xfrm>
        <a:graphic>
          <a:graphicData uri="http://schemas.openxmlformats.org/drawingml/2006/table">
            <a:tbl>
              <a:tblPr firstRow="1" bandRow="1">
                <a:tableStyleId>{5C22544A-7EE6-4342-B048-85BDC9FD1C3A}</a:tableStyleId>
              </a:tblPr>
              <a:tblGrid>
                <a:gridCol w="2047431">
                  <a:extLst>
                    <a:ext uri="{9D8B030D-6E8A-4147-A177-3AD203B41FA5}">
                      <a16:colId xmlns:a16="http://schemas.microsoft.com/office/drawing/2014/main" val="4109547493"/>
                    </a:ext>
                  </a:extLst>
                </a:gridCol>
                <a:gridCol w="2047431">
                  <a:extLst>
                    <a:ext uri="{9D8B030D-6E8A-4147-A177-3AD203B41FA5}">
                      <a16:colId xmlns:a16="http://schemas.microsoft.com/office/drawing/2014/main" val="1554126141"/>
                    </a:ext>
                  </a:extLst>
                </a:gridCol>
                <a:gridCol w="2047431">
                  <a:extLst>
                    <a:ext uri="{9D8B030D-6E8A-4147-A177-3AD203B41FA5}">
                      <a16:colId xmlns:a16="http://schemas.microsoft.com/office/drawing/2014/main" val="549572572"/>
                    </a:ext>
                  </a:extLst>
                </a:gridCol>
              </a:tblGrid>
              <a:tr h="406570">
                <a:tc>
                  <a:txBody>
                    <a:bodyPr/>
                    <a:lstStyle/>
                    <a:p>
                      <a:pPr algn="ctr"/>
                      <a:r>
                        <a:rPr lang="en-GB" sz="1200">
                          <a:solidFill>
                            <a:schemeClr val="tx1"/>
                          </a:solidFill>
                        </a:rPr>
                        <a:t>Emerging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a:solidFill>
                            <a:schemeClr val="tx1"/>
                          </a:solidFill>
                        </a:rPr>
                        <a:t>Achieving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a:solidFill>
                            <a:schemeClr val="tx1"/>
                          </a:solidFill>
                        </a:rPr>
                        <a:t>Excelling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7644454"/>
                  </a:ext>
                </a:extLst>
              </a:tr>
              <a:tr h="5827317">
                <a:tc>
                  <a:txBody>
                    <a:bodyPr/>
                    <a:lstStyle/>
                    <a:p>
                      <a:pPr>
                        <a:lnSpc>
                          <a:spcPts val="1400"/>
                        </a:lnSpc>
                        <a:spcAft>
                          <a:spcPts val="1200"/>
                        </a:spcAft>
                        <a:buNone/>
                      </a:pPr>
                      <a:r>
                        <a:rPr lang="en-US" sz="1000" b="1">
                          <a:solidFill>
                            <a:schemeClr val="tx1"/>
                          </a:solidFill>
                          <a:effectLst/>
                          <a:latin typeface="+mn-lt"/>
                        </a:rPr>
                        <a:t>Literature: </a:t>
                      </a:r>
                      <a:endParaRPr lang="en-US" sz="1000" b="1">
                        <a:latin typeface="+mn-lt"/>
                      </a:endParaRPr>
                    </a:p>
                    <a:p>
                      <a:pPr lvl="0">
                        <a:lnSpc>
                          <a:spcPts val="1400"/>
                        </a:lnSpc>
                        <a:spcAft>
                          <a:spcPts val="1200"/>
                        </a:spcAft>
                        <a:buNone/>
                      </a:pPr>
                      <a:r>
                        <a:rPr lang="en-US" sz="1000" b="1">
                          <a:solidFill>
                            <a:schemeClr val="tx1"/>
                          </a:solidFill>
                          <a:effectLst/>
                          <a:latin typeface="+mn-lt"/>
                        </a:rPr>
                        <a:t>Point:</a:t>
                      </a:r>
                      <a:r>
                        <a:rPr lang="en-US" sz="1000">
                          <a:solidFill>
                            <a:schemeClr val="tx1"/>
                          </a:solidFill>
                          <a:effectLst/>
                          <a:latin typeface="+mn-lt"/>
                        </a:rPr>
                        <a:t> </a:t>
                      </a:r>
                      <a:r>
                        <a:rPr lang="en-US" sz="1000" b="0" i="0" u="none" strike="noStrike" noProof="0">
                          <a:solidFill>
                            <a:schemeClr val="tx1"/>
                          </a:solidFill>
                          <a:effectLst/>
                          <a:latin typeface="Calibri"/>
                          <a:ea typeface="Calibri"/>
                          <a:cs typeface="Calibri"/>
                        </a:rPr>
                        <a:t>I can create a clear point in a topic sentence using key words which shows my understanding of the task.</a:t>
                      </a:r>
                      <a:endParaRPr lang="en-US" sz="1000">
                        <a:latin typeface="+mn-lt"/>
                      </a:endParaRPr>
                    </a:p>
                    <a:p>
                      <a:pPr lvl="0">
                        <a:lnSpc>
                          <a:spcPts val="1400"/>
                        </a:lnSpc>
                        <a:spcAft>
                          <a:spcPts val="1200"/>
                        </a:spcAft>
                        <a:buNone/>
                      </a:pPr>
                      <a:r>
                        <a:rPr lang="en-US" sz="1000" b="1">
                          <a:solidFill>
                            <a:schemeClr val="tx1"/>
                          </a:solidFill>
                          <a:effectLst/>
                          <a:latin typeface="+mn-lt"/>
                        </a:rPr>
                        <a:t>Reference:</a:t>
                      </a:r>
                      <a:r>
                        <a:rPr lang="en-US" sz="1000" b="0">
                          <a:solidFill>
                            <a:schemeClr val="tx1"/>
                          </a:solidFill>
                          <a:effectLst/>
                          <a:latin typeface="+mn-lt"/>
                        </a:rPr>
                        <a:t> </a:t>
                      </a:r>
                      <a:r>
                        <a:rPr lang="en-US" sz="1000" b="0" i="0" u="none" strike="noStrike" noProof="0">
                          <a:solidFill>
                            <a:schemeClr val="tx1"/>
                          </a:solidFill>
                          <a:effectLst/>
                          <a:latin typeface="Calibri"/>
                          <a:ea typeface="Calibri"/>
                          <a:cs typeface="Calibri"/>
                        </a:rPr>
                        <a:t>I can support inferences with relevant references correctly.</a:t>
                      </a:r>
                      <a:endParaRPr lang="en-US" sz="1000" i="0" u="none" strike="noStrike" noProof="0">
                        <a:latin typeface="Calibri"/>
                        <a:ea typeface="Calibri"/>
                        <a:cs typeface="Calibri"/>
                      </a:endParaRPr>
                    </a:p>
                    <a:p>
                      <a:pPr lvl="0">
                        <a:lnSpc>
                          <a:spcPts val="1400"/>
                        </a:lnSpc>
                        <a:spcAft>
                          <a:spcPts val="1200"/>
                        </a:spcAft>
                        <a:buNone/>
                      </a:pPr>
                      <a:r>
                        <a:rPr lang="en-US" sz="1000" b="1">
                          <a:latin typeface="+mn-lt"/>
                        </a:rPr>
                        <a:t>Explain: </a:t>
                      </a:r>
                      <a:r>
                        <a:rPr lang="en-US" sz="1000" b="0">
                          <a:latin typeface="+mn-lt"/>
                        </a:rPr>
                        <a:t>I can explain why a reference was used in a text</a:t>
                      </a:r>
                    </a:p>
                    <a:p>
                      <a:pPr lvl="0">
                        <a:lnSpc>
                          <a:spcPts val="1400"/>
                        </a:lnSpc>
                        <a:spcAft>
                          <a:spcPts val="1200"/>
                        </a:spcAft>
                        <a:buNone/>
                      </a:pPr>
                      <a:r>
                        <a:rPr lang="en-US" sz="1000" b="1">
                          <a:latin typeface="+mn-lt"/>
                        </a:rPr>
                        <a:t>Technique: </a:t>
                      </a:r>
                      <a:r>
                        <a:rPr lang="en-US" sz="1000" b="0" i="0" u="none" strike="noStrike" noProof="0">
                          <a:solidFill>
                            <a:schemeClr val="tx1"/>
                          </a:solidFill>
                          <a:latin typeface="Calibri"/>
                          <a:ea typeface="Calibri"/>
                          <a:cs typeface="Calibri"/>
                        </a:rPr>
                        <a:t>I can identify writer’s methods using some subject terms. </a:t>
                      </a:r>
                    </a:p>
                    <a:p>
                      <a:pPr lvl="0">
                        <a:lnSpc>
                          <a:spcPts val="1400"/>
                        </a:lnSpc>
                        <a:spcAft>
                          <a:spcPts val="1200"/>
                        </a:spcAft>
                        <a:buNone/>
                      </a:pPr>
                      <a:r>
                        <a:rPr lang="en-US" sz="1000" b="1">
                          <a:latin typeface="+mn-lt"/>
                        </a:rPr>
                        <a:t>Zoom: </a:t>
                      </a:r>
                      <a:r>
                        <a:rPr lang="en-US" sz="1000" b="0" i="0" u="none" strike="noStrike" noProof="0">
                          <a:solidFill>
                            <a:schemeClr val="tx1"/>
                          </a:solidFill>
                          <a:latin typeface="Calibri"/>
                          <a:ea typeface="Calibri"/>
                          <a:cs typeface="Calibri"/>
                        </a:rPr>
                        <a:t>I can make comments on the effect of methods.</a:t>
                      </a:r>
                      <a:endParaRPr lang="en-US" sz="1000" b="1">
                        <a:latin typeface="+mn-lt"/>
                      </a:endParaRPr>
                    </a:p>
                    <a:p>
                      <a:pPr lvl="0">
                        <a:lnSpc>
                          <a:spcPts val="1400"/>
                        </a:lnSpc>
                        <a:spcAft>
                          <a:spcPts val="1200"/>
                        </a:spcAft>
                        <a:buNone/>
                      </a:pPr>
                      <a:r>
                        <a:rPr lang="en-US" sz="1000" b="1">
                          <a:latin typeface="+mn-lt"/>
                        </a:rPr>
                        <a:t>Effect: </a:t>
                      </a:r>
                      <a:r>
                        <a:rPr lang="en-US" sz="1000" b="0">
                          <a:latin typeface="+mn-lt"/>
                        </a:rPr>
                        <a:t>I can explain the effect of a reference by linking it to a theme.</a:t>
                      </a:r>
                      <a:r>
                        <a:rPr lang="en-US" sz="1000" b="1">
                          <a:latin typeface="+mn-lt"/>
                        </a:rPr>
                        <a:t> </a:t>
                      </a:r>
                      <a:endParaRPr lang="en-US" sz="1000" b="0" i="0" u="none" strike="noStrike" noProof="0">
                        <a:solidFill>
                          <a:schemeClr val="tx1"/>
                        </a:solidFill>
                        <a:latin typeface="Calibri"/>
                        <a:ea typeface="Calibri"/>
                        <a:cs typeface="Calibri"/>
                      </a:endParaRPr>
                    </a:p>
                    <a:p>
                      <a:pPr lvl="0">
                        <a:lnSpc>
                          <a:spcPts val="1400"/>
                        </a:lnSpc>
                        <a:spcAft>
                          <a:spcPts val="1200"/>
                        </a:spcAft>
                        <a:buNone/>
                      </a:pPr>
                      <a:r>
                        <a:rPr lang="en-US" sz="1000" b="1">
                          <a:latin typeface="+mn-lt"/>
                        </a:rPr>
                        <a:t>Link: </a:t>
                      </a:r>
                      <a:r>
                        <a:rPr lang="en-US" sz="1000" b="0" i="0" u="none" strike="noStrike" noProof="0">
                          <a:solidFill>
                            <a:srgbClr val="000000"/>
                          </a:solidFill>
                          <a:latin typeface="Calibri"/>
                          <a:ea typeface="Calibri"/>
                          <a:cs typeface="Calibri"/>
                        </a:rPr>
                        <a:t>I can make simple comments on context in relation to meaning.</a:t>
                      </a:r>
                      <a:r>
                        <a:rPr lang="en-US" sz="1000" b="0" i="0" u="none" strike="noStrike" noProof="0">
                          <a:solidFill>
                            <a:schemeClr val="tx1"/>
                          </a:solidFill>
                          <a:latin typeface="Calibri"/>
                          <a:ea typeface="Calibri"/>
                          <a:cs typeface="Calibri"/>
                        </a:rPr>
                        <a:t> </a:t>
                      </a:r>
                    </a:p>
                    <a:p>
                      <a:pPr lvl="0">
                        <a:lnSpc>
                          <a:spcPts val="1400"/>
                        </a:lnSpc>
                        <a:spcAft>
                          <a:spcPts val="1200"/>
                        </a:spcAft>
                        <a:buNone/>
                      </a:pPr>
                      <a:endParaRPr lang="en-US" sz="1000" b="0" i="0" u="none" strike="noStrike" noProof="0">
                        <a:solidFill>
                          <a:schemeClr val="tx1"/>
                        </a:solidFill>
                        <a:latin typeface="Calibri"/>
                        <a:ea typeface="Calibri"/>
                        <a:cs typeface="Calibri"/>
                      </a:endParaRPr>
                    </a:p>
                    <a:p>
                      <a:pPr marL="171450" lvl="0" indent="-171450">
                        <a:lnSpc>
                          <a:spcPts val="1400"/>
                        </a:lnSpc>
                        <a:spcAft>
                          <a:spcPts val="0"/>
                        </a:spcAft>
                        <a:buClr>
                          <a:srgbClr val="000000"/>
                        </a:buClr>
                        <a:buFont typeface="Arial,Sans-Serif"/>
                        <a:buChar char="•"/>
                      </a:pPr>
                      <a:endParaRPr lang="en-US" sz="1000" b="0" i="0" u="none" strike="noStrike" noProof="0">
                        <a:solidFill>
                          <a:schemeClr val="tx1"/>
                        </a:solidFill>
                        <a:latin typeface="Calibri"/>
                        <a:ea typeface="Calibri"/>
                        <a:cs typeface="Calibri"/>
                      </a:endParaRPr>
                    </a:p>
                    <a:p>
                      <a:pPr marL="171450" lvl="0" indent="-171450">
                        <a:lnSpc>
                          <a:spcPts val="1400"/>
                        </a:lnSpc>
                        <a:spcAft>
                          <a:spcPts val="0"/>
                        </a:spcAft>
                        <a:buClr>
                          <a:srgbClr val="000000"/>
                        </a:buClr>
                        <a:buFont typeface="Arial,Sans-Serif"/>
                        <a:buChar char="•"/>
                      </a:pPr>
                      <a:endParaRPr lang="en-US" sz="1000" b="0" i="0" u="none" strike="noStrike" noProof="0">
                        <a:solidFill>
                          <a:schemeClr val="tx1"/>
                        </a:solidFill>
                        <a:latin typeface="Calibri"/>
                        <a:ea typeface="Calibri"/>
                        <a:cs typeface="Calibri"/>
                      </a:endParaRPr>
                    </a:p>
                    <a:p>
                      <a:pPr marL="171450" lvl="0" indent="-171450">
                        <a:lnSpc>
                          <a:spcPts val="1400"/>
                        </a:lnSpc>
                        <a:spcAft>
                          <a:spcPts val="0"/>
                        </a:spcAft>
                        <a:buClr>
                          <a:srgbClr val="000000"/>
                        </a:buClr>
                        <a:buFont typeface="Arial,Sans-Serif"/>
                        <a:buChar char="•"/>
                      </a:pPr>
                      <a:endParaRPr lang="en-US" sz="1000" b="0" i="0" u="none" strike="noStrike" noProof="0">
                        <a:solidFill>
                          <a:schemeClr val="tx1"/>
                        </a:solidFill>
                        <a:latin typeface="Calibri"/>
                        <a:ea typeface="Calibri"/>
                        <a:cs typeface="Calibri"/>
                      </a:endParaRPr>
                    </a:p>
                    <a:p>
                      <a:pPr marL="171450" lvl="0" indent="-171450">
                        <a:spcAft>
                          <a:spcPts val="0"/>
                        </a:spcAft>
                        <a:buClr>
                          <a:srgbClr val="000000"/>
                        </a:buClr>
                        <a:buFont typeface="Arial,Sans-Serif"/>
                        <a:buChar char="•"/>
                      </a:pPr>
                      <a:endParaRPr lang="en-GB" sz="1000" b="0" i="0" u="none" strike="noStrike" noProof="0">
                        <a:solidFill>
                          <a:schemeClr val="tx1"/>
                        </a:solidFill>
                        <a:effectLst/>
                        <a:latin typeface="Calibri"/>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lvl="0" algn="l">
                        <a:lnSpc>
                          <a:spcPct val="100000"/>
                        </a:lnSpc>
                        <a:spcBef>
                          <a:spcPts val="0"/>
                        </a:spcBef>
                        <a:spcAft>
                          <a:spcPts val="0"/>
                        </a:spcAft>
                        <a:buNone/>
                      </a:pPr>
                      <a:r>
                        <a:rPr lang="en-US" sz="1000" b="1" i="0" u="none" strike="noStrike" noProof="0">
                          <a:solidFill>
                            <a:schemeClr val="tx1"/>
                          </a:solidFill>
                          <a:latin typeface="Calibri"/>
                          <a:ea typeface="Calibri"/>
                          <a:cs typeface="Calibri"/>
                        </a:rPr>
                        <a:t>Literature: </a:t>
                      </a:r>
                      <a:endParaRPr lang="en-US" sz="1000"/>
                    </a:p>
                    <a:p>
                      <a:pPr lvl="0" algn="l">
                        <a:lnSpc>
                          <a:spcPct val="100000"/>
                        </a:lnSpc>
                        <a:spcBef>
                          <a:spcPts val="0"/>
                        </a:spcBef>
                        <a:spcAft>
                          <a:spcPts val="0"/>
                        </a:spcAft>
                        <a:buNone/>
                      </a:pPr>
                      <a:endParaRPr lang="en-US" sz="1000">
                        <a:solidFill>
                          <a:srgbClr val="000000"/>
                        </a:solidFill>
                        <a:latin typeface="+mn-lt"/>
                      </a:endParaRPr>
                    </a:p>
                    <a:p>
                      <a:pPr lvl="0">
                        <a:lnSpc>
                          <a:spcPts val="1400"/>
                        </a:lnSpc>
                        <a:spcAft>
                          <a:spcPts val="1200"/>
                        </a:spcAft>
                        <a:buNone/>
                      </a:pPr>
                      <a:r>
                        <a:rPr lang="en-US" sz="1000" b="1" i="0" u="none" strike="noStrike" noProof="0">
                          <a:solidFill>
                            <a:schemeClr val="tx1"/>
                          </a:solidFill>
                          <a:latin typeface="Calibri"/>
                          <a:ea typeface="Calibri"/>
                          <a:cs typeface="Calibri"/>
                        </a:rPr>
                        <a:t>Point:</a:t>
                      </a:r>
                      <a:r>
                        <a:rPr lang="en-US" sz="1000" b="0" i="0" u="none" strike="noStrike" noProof="0">
                          <a:solidFill>
                            <a:schemeClr val="tx1"/>
                          </a:solidFill>
                          <a:latin typeface="Calibri"/>
                          <a:ea typeface="Calibri"/>
                          <a:cs typeface="Calibri"/>
                        </a:rPr>
                        <a:t> I can create a clear point in a topic sentence using key words which shows my understanding of the task.</a:t>
                      </a:r>
                      <a:endParaRPr lang="en-US" sz="1000" b="0" i="0" u="none" strike="noStrike" noProof="0">
                        <a:solidFill>
                          <a:srgbClr val="000000"/>
                        </a:solidFill>
                        <a:latin typeface="Calibri"/>
                        <a:ea typeface="Calibri"/>
                        <a:cs typeface="Calibri"/>
                      </a:endParaRPr>
                    </a:p>
                    <a:p>
                      <a:pPr lvl="0">
                        <a:lnSpc>
                          <a:spcPts val="1400"/>
                        </a:lnSpc>
                        <a:spcAft>
                          <a:spcPts val="1200"/>
                        </a:spcAft>
                        <a:buNone/>
                      </a:pPr>
                      <a:r>
                        <a:rPr lang="en-US" sz="1000" b="1" i="0" u="none" strike="noStrike" noProof="0">
                          <a:solidFill>
                            <a:schemeClr val="tx1"/>
                          </a:solidFill>
                          <a:latin typeface="Calibri"/>
                          <a:ea typeface="Calibri"/>
                          <a:cs typeface="Calibri"/>
                        </a:rPr>
                        <a:t>Reference:</a:t>
                      </a:r>
                      <a:r>
                        <a:rPr lang="en-US" sz="1000" b="0" i="0" u="none" strike="noStrike" noProof="0">
                          <a:solidFill>
                            <a:schemeClr val="tx1"/>
                          </a:solidFill>
                          <a:latin typeface="Calibri"/>
                          <a:ea typeface="Calibri"/>
                          <a:cs typeface="Calibri"/>
                        </a:rPr>
                        <a:t> I can support inferences with precise, carefully chosen references.</a:t>
                      </a:r>
                      <a:endParaRPr lang="en-US" sz="1000" b="0" i="0" u="none" strike="noStrike" noProof="0">
                        <a:solidFill>
                          <a:srgbClr val="000000"/>
                        </a:solidFill>
                        <a:latin typeface="Calibri"/>
                        <a:ea typeface="Calibri"/>
                        <a:cs typeface="Calibri"/>
                      </a:endParaRPr>
                    </a:p>
                    <a:p>
                      <a:pPr lvl="0">
                        <a:lnSpc>
                          <a:spcPts val="1400"/>
                        </a:lnSpc>
                        <a:spcAft>
                          <a:spcPts val="1200"/>
                        </a:spcAft>
                        <a:buNone/>
                      </a:pPr>
                      <a:r>
                        <a:rPr lang="en-US" sz="1000" b="1" i="0" u="none" strike="noStrike" noProof="0">
                          <a:solidFill>
                            <a:srgbClr val="000000"/>
                          </a:solidFill>
                          <a:latin typeface="Calibri"/>
                          <a:ea typeface="Calibri"/>
                          <a:cs typeface="Calibri"/>
                        </a:rPr>
                        <a:t>Explain: </a:t>
                      </a:r>
                      <a:r>
                        <a:rPr lang="en-US" sz="1000" b="0" i="0" u="none" strike="noStrike" noProof="0">
                          <a:solidFill>
                            <a:srgbClr val="000000"/>
                          </a:solidFill>
                          <a:latin typeface="Calibri"/>
                          <a:ea typeface="Calibri"/>
                          <a:cs typeface="Calibri"/>
                        </a:rPr>
                        <a:t>I can explain why a reference was used in a text accurately. </a:t>
                      </a:r>
                    </a:p>
                    <a:p>
                      <a:pPr lvl="0">
                        <a:lnSpc>
                          <a:spcPts val="1400"/>
                        </a:lnSpc>
                        <a:spcAft>
                          <a:spcPts val="1200"/>
                        </a:spcAft>
                        <a:buNone/>
                      </a:pPr>
                      <a:r>
                        <a:rPr lang="en-US" sz="1000" b="1" i="0" u="none" strike="noStrike" noProof="0">
                          <a:solidFill>
                            <a:srgbClr val="000000"/>
                          </a:solidFill>
                          <a:latin typeface="Calibri"/>
                          <a:ea typeface="Calibri"/>
                          <a:cs typeface="Calibri"/>
                        </a:rPr>
                        <a:t>Technique: </a:t>
                      </a:r>
                      <a:r>
                        <a:rPr lang="en-US" sz="1000" b="0" i="0" u="none" strike="noStrike" noProof="0">
                          <a:solidFill>
                            <a:schemeClr val="tx1"/>
                          </a:solidFill>
                          <a:latin typeface="Calibri"/>
                          <a:ea typeface="Calibri"/>
                          <a:cs typeface="Calibri"/>
                        </a:rPr>
                        <a:t>I can identify a range of literary techniques effectively.</a:t>
                      </a:r>
                      <a:endParaRPr lang="en-US" sz="1000" b="0" i="0" u="none" strike="noStrike" noProof="0">
                        <a:solidFill>
                          <a:srgbClr val="000000"/>
                        </a:solidFill>
                        <a:latin typeface="Calibri"/>
                        <a:ea typeface="Calibri"/>
                        <a:cs typeface="Calibri"/>
                      </a:endParaRPr>
                    </a:p>
                    <a:p>
                      <a:pPr lvl="0">
                        <a:lnSpc>
                          <a:spcPts val="1400"/>
                        </a:lnSpc>
                        <a:spcAft>
                          <a:spcPts val="1200"/>
                        </a:spcAft>
                        <a:buNone/>
                      </a:pPr>
                      <a:r>
                        <a:rPr lang="en-US" sz="1000" b="1" i="0" u="none" strike="noStrike" noProof="0">
                          <a:solidFill>
                            <a:srgbClr val="000000"/>
                          </a:solidFill>
                          <a:latin typeface="Calibri"/>
                          <a:ea typeface="Calibri"/>
                          <a:cs typeface="Calibri"/>
                        </a:rPr>
                        <a:t>Zoom: </a:t>
                      </a:r>
                      <a:r>
                        <a:rPr lang="en-US" sz="1000" b="0" i="0" u="none" strike="noStrike" noProof="0">
                          <a:solidFill>
                            <a:schemeClr val="tx1"/>
                          </a:solidFill>
                          <a:latin typeface="Calibri"/>
                          <a:ea typeface="Calibri"/>
                          <a:cs typeface="Calibri"/>
                        </a:rPr>
                        <a:t>I can make accurate comments on the effect of methods.</a:t>
                      </a:r>
                      <a:endParaRPr lang="en-US" sz="1000" b="0" i="0" u="none" strike="noStrike" noProof="0">
                        <a:solidFill>
                          <a:srgbClr val="000000"/>
                        </a:solidFill>
                        <a:latin typeface="Calibri"/>
                        <a:ea typeface="Calibri"/>
                        <a:cs typeface="Calibri"/>
                      </a:endParaRPr>
                    </a:p>
                    <a:p>
                      <a:pPr lvl="0">
                        <a:lnSpc>
                          <a:spcPts val="1400"/>
                        </a:lnSpc>
                        <a:spcAft>
                          <a:spcPts val="1200"/>
                        </a:spcAft>
                        <a:buNone/>
                      </a:pPr>
                      <a:r>
                        <a:rPr lang="en-US" sz="1000" b="1" i="0" u="none" strike="noStrike" noProof="0">
                          <a:solidFill>
                            <a:srgbClr val="000000"/>
                          </a:solidFill>
                          <a:latin typeface="Calibri"/>
                          <a:ea typeface="Calibri"/>
                          <a:cs typeface="Calibri"/>
                        </a:rPr>
                        <a:t>Effect:</a:t>
                      </a:r>
                      <a:r>
                        <a:rPr lang="en-US" sz="1000" b="0" i="0" u="none" strike="noStrike" noProof="0">
                          <a:solidFill>
                            <a:srgbClr val="000000"/>
                          </a:solidFill>
                          <a:latin typeface="Calibri"/>
                          <a:ea typeface="Calibri"/>
                          <a:cs typeface="Calibri"/>
                        </a:rPr>
                        <a:t> I can </a:t>
                      </a:r>
                      <a:r>
                        <a:rPr lang="en-US" sz="1000" b="0" i="0" u="none" strike="noStrike" noProof="0" err="1">
                          <a:solidFill>
                            <a:srgbClr val="000000"/>
                          </a:solidFill>
                          <a:latin typeface="Calibri"/>
                          <a:ea typeface="Calibri"/>
                          <a:cs typeface="Calibri"/>
                        </a:rPr>
                        <a:t>analyse</a:t>
                      </a:r>
                      <a:r>
                        <a:rPr lang="en-US" sz="1000" b="0" i="0" u="none" strike="noStrike" noProof="0">
                          <a:solidFill>
                            <a:srgbClr val="000000"/>
                          </a:solidFill>
                          <a:latin typeface="Calibri"/>
                          <a:ea typeface="Calibri"/>
                          <a:cs typeface="Calibri"/>
                        </a:rPr>
                        <a:t> the effect of a reference by linking it to a theme or writers' intentions. </a:t>
                      </a:r>
                    </a:p>
                    <a:p>
                      <a:pPr lvl="0">
                        <a:lnSpc>
                          <a:spcPts val="1400"/>
                        </a:lnSpc>
                        <a:spcAft>
                          <a:spcPts val="1200"/>
                        </a:spcAft>
                        <a:buNone/>
                      </a:pPr>
                      <a:r>
                        <a:rPr lang="en-US" sz="1000" b="1" i="0" u="none" strike="noStrike" noProof="0">
                          <a:solidFill>
                            <a:srgbClr val="000000"/>
                          </a:solidFill>
                          <a:latin typeface="Calibri"/>
                          <a:ea typeface="Calibri"/>
                          <a:cs typeface="Calibri"/>
                        </a:rPr>
                        <a:t>Link: </a:t>
                      </a:r>
                      <a:r>
                        <a:rPr lang="en-US" sz="1000" b="0" i="0" u="none" strike="noStrike" noProof="0">
                          <a:solidFill>
                            <a:schemeClr val="tx1"/>
                          </a:solidFill>
                          <a:latin typeface="Calibri"/>
                          <a:ea typeface="Calibri"/>
                          <a:cs typeface="Calibri"/>
                        </a:rPr>
                        <a:t>I can make a range of comments linking to the writers' meaning and context.</a:t>
                      </a:r>
                      <a:endParaRPr lang="en-US" sz="1000">
                        <a:solidFill>
                          <a:schemeClr val="tx1"/>
                        </a:solidFill>
                      </a:endParaRPr>
                    </a:p>
                    <a:p>
                      <a:pPr lvl="0" algn="l">
                        <a:lnSpc>
                          <a:spcPct val="100000"/>
                        </a:lnSpc>
                        <a:spcBef>
                          <a:spcPts val="0"/>
                        </a:spcBef>
                        <a:spcAft>
                          <a:spcPts val="0"/>
                        </a:spcAft>
                        <a:buNone/>
                      </a:pPr>
                      <a:endParaRPr lang="en-US" sz="1000">
                        <a:solidFill>
                          <a:srgbClr val="000000"/>
                        </a:solidFill>
                        <a:latin typeface="+mn-lt"/>
                      </a:endParaRPr>
                    </a:p>
                    <a:p>
                      <a:pPr marL="171450" lvl="0" indent="-171450">
                        <a:spcAft>
                          <a:spcPts val="0"/>
                        </a:spcAft>
                        <a:buClr>
                          <a:srgbClr val="000000"/>
                        </a:buClr>
                        <a:buFont typeface="Arial,Sans-Serif"/>
                        <a:buChar char="•"/>
                      </a:pPr>
                      <a:endParaRPr lang="en-GB" sz="1000" b="0" i="0" u="none" strike="noStrike" noProof="0">
                        <a:solidFill>
                          <a:schemeClr val="tx1"/>
                        </a:solidFill>
                        <a:latin typeface="Calibri"/>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US" sz="1000" b="1" i="0" u="none" strike="noStrike" noProof="0">
                          <a:solidFill>
                            <a:schemeClr val="tx1"/>
                          </a:solidFill>
                          <a:latin typeface="Calibri"/>
                          <a:ea typeface="Calibri"/>
                          <a:cs typeface="Calibri"/>
                        </a:rPr>
                        <a:t>Literature: </a:t>
                      </a:r>
                      <a:endParaRPr lang="en-US" sz="1000"/>
                    </a:p>
                    <a:p>
                      <a:pPr lvl="0" algn="l">
                        <a:lnSpc>
                          <a:spcPct val="100000"/>
                        </a:lnSpc>
                        <a:spcBef>
                          <a:spcPts val="0"/>
                        </a:spcBef>
                        <a:spcAft>
                          <a:spcPts val="0"/>
                        </a:spcAft>
                        <a:buNone/>
                      </a:pPr>
                      <a:endParaRPr lang="en-GB" sz="1000" b="1">
                        <a:latin typeface="+mn-lt"/>
                      </a:endParaRPr>
                    </a:p>
                    <a:p>
                      <a:pPr lvl="0">
                        <a:lnSpc>
                          <a:spcPts val="1400"/>
                        </a:lnSpc>
                        <a:spcAft>
                          <a:spcPts val="1200"/>
                        </a:spcAft>
                        <a:buNone/>
                      </a:pPr>
                      <a:r>
                        <a:rPr lang="en-US" sz="1000" b="1" i="0" u="none" strike="noStrike" noProof="0">
                          <a:solidFill>
                            <a:schemeClr val="tx1"/>
                          </a:solidFill>
                          <a:latin typeface="Calibri"/>
                          <a:ea typeface="Calibri"/>
                          <a:cs typeface="Calibri"/>
                        </a:rPr>
                        <a:t>Point: </a:t>
                      </a:r>
                      <a:r>
                        <a:rPr lang="en-US" sz="1000" b="0" i="0" u="none" strike="noStrike" noProof="0">
                          <a:solidFill>
                            <a:schemeClr val="tx1"/>
                          </a:solidFill>
                          <a:latin typeface="Calibri"/>
                          <a:ea typeface="Calibri"/>
                          <a:cs typeface="Calibri"/>
                        </a:rPr>
                        <a:t>I can create a developed point in a topic sentence using key words and successfully prove this.</a:t>
                      </a:r>
                      <a:endParaRPr lang="en-US" sz="1000" b="0" i="0" u="none" strike="noStrike" noProof="0">
                        <a:solidFill>
                          <a:srgbClr val="000000"/>
                        </a:solidFill>
                        <a:latin typeface="Calibri"/>
                        <a:ea typeface="Calibri"/>
                        <a:cs typeface="Calibri"/>
                      </a:endParaRPr>
                    </a:p>
                    <a:p>
                      <a:pPr lvl="0">
                        <a:lnSpc>
                          <a:spcPts val="1400"/>
                        </a:lnSpc>
                        <a:spcAft>
                          <a:spcPts val="1200"/>
                        </a:spcAft>
                        <a:buNone/>
                      </a:pPr>
                      <a:r>
                        <a:rPr lang="en-US" sz="1000" b="1" i="0" u="none" strike="noStrike" noProof="0">
                          <a:solidFill>
                            <a:schemeClr val="tx1"/>
                          </a:solidFill>
                          <a:latin typeface="Calibri"/>
                          <a:ea typeface="Calibri"/>
                          <a:cs typeface="Calibri"/>
                        </a:rPr>
                        <a:t>Reference:</a:t>
                      </a:r>
                      <a:r>
                        <a:rPr lang="en-US" sz="1000" b="0" i="0" u="none" strike="noStrike" noProof="0">
                          <a:solidFill>
                            <a:schemeClr val="tx1"/>
                          </a:solidFill>
                          <a:latin typeface="Calibri"/>
                          <a:ea typeface="Calibri"/>
                          <a:cs typeface="Calibri"/>
                        </a:rPr>
                        <a:t> I can support inferences with a range of precise, carefully chosen references that are used with increasing sophistication.</a:t>
                      </a:r>
                    </a:p>
                    <a:p>
                      <a:pPr lvl="0">
                        <a:lnSpc>
                          <a:spcPts val="1400"/>
                        </a:lnSpc>
                        <a:spcAft>
                          <a:spcPts val="1200"/>
                        </a:spcAft>
                        <a:buNone/>
                      </a:pPr>
                      <a:r>
                        <a:rPr lang="en-US" sz="1000" b="1" i="0" u="none" strike="noStrike" noProof="0">
                          <a:solidFill>
                            <a:srgbClr val="000000"/>
                          </a:solidFill>
                          <a:latin typeface="Calibri"/>
                          <a:ea typeface="Calibri"/>
                          <a:cs typeface="Calibri"/>
                        </a:rPr>
                        <a:t>Explain: </a:t>
                      </a:r>
                      <a:r>
                        <a:rPr lang="en-US" sz="1000" b="0" i="0" u="none" strike="noStrike" noProof="0">
                          <a:solidFill>
                            <a:srgbClr val="000000"/>
                          </a:solidFill>
                          <a:latin typeface="Calibri"/>
                          <a:ea typeface="Calibri"/>
                          <a:cs typeface="Calibri"/>
                        </a:rPr>
                        <a:t>I can explain different ideas on why a reference was used in a text. </a:t>
                      </a:r>
                    </a:p>
                    <a:p>
                      <a:pPr lvl="0">
                        <a:lnSpc>
                          <a:spcPts val="1400"/>
                        </a:lnSpc>
                        <a:spcAft>
                          <a:spcPts val="1200"/>
                        </a:spcAft>
                        <a:buNone/>
                      </a:pPr>
                      <a:r>
                        <a:rPr lang="en-US" sz="1000" b="1" i="0" u="none" strike="noStrike" noProof="0">
                          <a:solidFill>
                            <a:srgbClr val="000000"/>
                          </a:solidFill>
                          <a:latin typeface="Calibri"/>
                          <a:ea typeface="Calibri"/>
                          <a:cs typeface="Calibri"/>
                        </a:rPr>
                        <a:t>Technique: </a:t>
                      </a:r>
                      <a:r>
                        <a:rPr lang="en-US" sz="1000" b="0" i="0" u="none" strike="noStrike" noProof="0">
                          <a:solidFill>
                            <a:schemeClr val="tx1"/>
                          </a:solidFill>
                          <a:latin typeface="Calibri"/>
                          <a:ea typeface="Calibri"/>
                          <a:cs typeface="Calibri"/>
                        </a:rPr>
                        <a:t>I can identify a range of literary techniques effectively, including advanced methods. </a:t>
                      </a:r>
                      <a:endParaRPr lang="en-US" sz="1000" b="0" i="0" u="none" strike="noStrike" noProof="0">
                        <a:solidFill>
                          <a:srgbClr val="000000"/>
                        </a:solidFill>
                        <a:latin typeface="Calibri"/>
                        <a:ea typeface="Calibri"/>
                        <a:cs typeface="Calibri"/>
                      </a:endParaRPr>
                    </a:p>
                    <a:p>
                      <a:pPr lvl="0">
                        <a:lnSpc>
                          <a:spcPts val="1400"/>
                        </a:lnSpc>
                        <a:spcAft>
                          <a:spcPts val="1200"/>
                        </a:spcAft>
                        <a:buNone/>
                      </a:pPr>
                      <a:r>
                        <a:rPr lang="en-US" sz="1000" b="1" i="0" u="none" strike="noStrike" noProof="0">
                          <a:solidFill>
                            <a:srgbClr val="000000"/>
                          </a:solidFill>
                          <a:latin typeface="Calibri"/>
                          <a:ea typeface="Calibri"/>
                          <a:cs typeface="Calibri"/>
                        </a:rPr>
                        <a:t>Zoom: </a:t>
                      </a:r>
                      <a:r>
                        <a:rPr lang="en-US" sz="1000" b="0" i="0" u="none" strike="noStrike" noProof="0">
                          <a:solidFill>
                            <a:schemeClr val="tx1"/>
                          </a:solidFill>
                          <a:latin typeface="Calibri"/>
                          <a:ea typeface="Calibri"/>
                          <a:cs typeface="Calibri"/>
                        </a:rPr>
                        <a:t>I can make developed comments on the effect of methods.</a:t>
                      </a:r>
                      <a:endParaRPr lang="en-US" sz="1000" b="0" i="0" u="none" strike="noStrike" noProof="0">
                        <a:solidFill>
                          <a:srgbClr val="000000"/>
                        </a:solidFill>
                        <a:latin typeface="Calibri"/>
                        <a:ea typeface="Calibri"/>
                        <a:cs typeface="Calibri"/>
                      </a:endParaRPr>
                    </a:p>
                    <a:p>
                      <a:pPr lvl="0">
                        <a:lnSpc>
                          <a:spcPts val="1400"/>
                        </a:lnSpc>
                        <a:spcAft>
                          <a:spcPts val="1200"/>
                        </a:spcAft>
                        <a:buNone/>
                      </a:pPr>
                      <a:r>
                        <a:rPr lang="en-US" sz="1000" b="1" i="0" u="none" strike="noStrike" noProof="0">
                          <a:solidFill>
                            <a:srgbClr val="000000"/>
                          </a:solidFill>
                          <a:latin typeface="Calibri"/>
                          <a:ea typeface="Calibri"/>
                          <a:cs typeface="Calibri"/>
                        </a:rPr>
                        <a:t>Effect:</a:t>
                      </a:r>
                      <a:r>
                        <a:rPr lang="en-US" sz="1000" b="0" i="0" u="none" strike="noStrike" noProof="0">
                          <a:solidFill>
                            <a:srgbClr val="000000"/>
                          </a:solidFill>
                          <a:latin typeface="Calibri"/>
                          <a:ea typeface="Calibri"/>
                          <a:cs typeface="Calibri"/>
                        </a:rPr>
                        <a:t> I can </a:t>
                      </a:r>
                      <a:r>
                        <a:rPr lang="en-US" sz="1000" b="0" i="0" u="none" strike="noStrike" noProof="0" err="1">
                          <a:solidFill>
                            <a:srgbClr val="000000"/>
                          </a:solidFill>
                          <a:latin typeface="Calibri"/>
                          <a:ea typeface="Calibri"/>
                          <a:cs typeface="Calibri"/>
                        </a:rPr>
                        <a:t>analyse</a:t>
                      </a:r>
                      <a:r>
                        <a:rPr lang="en-US" sz="1000" b="0" i="0" u="none" strike="noStrike" noProof="0">
                          <a:solidFill>
                            <a:srgbClr val="000000"/>
                          </a:solidFill>
                          <a:latin typeface="Calibri"/>
                          <a:ea typeface="Calibri"/>
                          <a:cs typeface="Calibri"/>
                        </a:rPr>
                        <a:t> the different effects of a reference by linking it to a themes or writers' intentions. </a:t>
                      </a:r>
                    </a:p>
                    <a:p>
                      <a:pPr lvl="0">
                        <a:lnSpc>
                          <a:spcPts val="1400"/>
                        </a:lnSpc>
                        <a:spcAft>
                          <a:spcPts val="1200"/>
                        </a:spcAft>
                        <a:buNone/>
                      </a:pPr>
                      <a:r>
                        <a:rPr lang="en-US" sz="1000" b="1" i="0" u="none" strike="noStrike" noProof="0">
                          <a:solidFill>
                            <a:srgbClr val="000000"/>
                          </a:solidFill>
                          <a:latin typeface="Calibri"/>
                          <a:ea typeface="Calibri"/>
                          <a:cs typeface="Calibri"/>
                        </a:rPr>
                        <a:t>Link: </a:t>
                      </a:r>
                      <a:r>
                        <a:rPr lang="en-US" sz="1000" b="0" i="0" u="none" strike="noStrike" noProof="0">
                          <a:solidFill>
                            <a:schemeClr val="tx1"/>
                          </a:solidFill>
                          <a:latin typeface="Calibri"/>
                          <a:ea typeface="Calibri"/>
                          <a:cs typeface="Calibri"/>
                        </a:rPr>
                        <a:t>I can make a range of insightful comments linking to the writers' meaning and context.</a:t>
                      </a:r>
                      <a:endParaRPr lang="en-GB" sz="1000">
                        <a:solidFill>
                          <a:schemeClr val="tx1"/>
                        </a:solidFill>
                      </a:endParaRPr>
                    </a:p>
                    <a:p>
                      <a:pPr lvl="0">
                        <a:buNone/>
                      </a:pPr>
                      <a:endParaRPr lang="en-GB" sz="1000">
                        <a:solidFill>
                          <a:schemeClr val="tx1"/>
                        </a:solidFill>
                        <a:latin typeface="+mn-lt"/>
                      </a:endParaRPr>
                    </a:p>
                    <a:p>
                      <a:pPr marL="171450" lvl="0" indent="-171450" algn="l">
                        <a:spcAft>
                          <a:spcPts val="0"/>
                        </a:spcAft>
                        <a:buClr>
                          <a:srgbClr val="000000"/>
                        </a:buClr>
                        <a:buFont typeface="Arial"/>
                        <a:buChar char="•"/>
                      </a:pPr>
                      <a:endParaRPr lang="en-GB" sz="1000" b="0" i="0" u="none" strike="noStrike" noProof="0">
                        <a:solidFill>
                          <a:schemeClr val="tx1"/>
                        </a:solidFill>
                        <a:latin typeface="Calibri"/>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2445104"/>
                  </a:ext>
                </a:extLst>
              </a:tr>
            </a:tbl>
          </a:graphicData>
        </a:graphic>
      </p:graphicFrame>
      <p:sp>
        <p:nvSpPr>
          <p:cNvPr id="5" name="Title 1">
            <a:extLst>
              <a:ext uri="{FF2B5EF4-FFF2-40B4-BE49-F238E27FC236}">
                <a16:creationId xmlns:a16="http://schemas.microsoft.com/office/drawing/2014/main" id="{01F7AACB-80AE-46BA-84F2-87B20958F5F3}"/>
              </a:ext>
            </a:extLst>
          </p:cNvPr>
          <p:cNvSpPr txBox="1">
            <a:spLocks/>
          </p:cNvSpPr>
          <p:nvPr/>
        </p:nvSpPr>
        <p:spPr>
          <a:xfrm>
            <a:off x="330690" y="242378"/>
            <a:ext cx="6142293" cy="970279"/>
          </a:xfrm>
          <a:prstGeom prst="rect">
            <a:avLst/>
          </a:prstGeom>
          <a:ln>
            <a:solidFill>
              <a:schemeClr val="tx1"/>
            </a:solidFill>
          </a:ln>
        </p:spPr>
        <p:txBody>
          <a:bodyPr>
            <a:normAutofit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a:t>How is your progress measured in </a:t>
            </a:r>
            <a:r>
              <a:rPr lang="en-GB" b="1"/>
              <a:t>English </a:t>
            </a:r>
            <a:r>
              <a:rPr lang="en-GB"/>
              <a:t>in</a:t>
            </a:r>
            <a:r>
              <a:rPr lang="en-GB" b="1"/>
              <a:t> Autumn </a:t>
            </a:r>
            <a:r>
              <a:rPr lang="en-GB"/>
              <a:t>term</a:t>
            </a:r>
            <a:r>
              <a:rPr lang="en-GB" b="1"/>
              <a:t>?</a:t>
            </a:r>
            <a:endParaRPr lang="en-GB"/>
          </a:p>
        </p:txBody>
      </p:sp>
      <p:graphicFrame>
        <p:nvGraphicFramePr>
          <p:cNvPr id="7" name="Table 6">
            <a:extLst>
              <a:ext uri="{FF2B5EF4-FFF2-40B4-BE49-F238E27FC236}">
                <a16:creationId xmlns:a16="http://schemas.microsoft.com/office/drawing/2014/main" id="{B3FAD54C-032F-928D-37B8-C7D4A118C092}"/>
              </a:ext>
            </a:extLst>
          </p:cNvPr>
          <p:cNvGraphicFramePr>
            <a:graphicFrameLocks noGrp="1"/>
          </p:cNvGraphicFramePr>
          <p:nvPr>
            <p:extLst>
              <p:ext uri="{D42A27DB-BD31-4B8C-83A1-F6EECF244321}">
                <p14:modId xmlns:p14="http://schemas.microsoft.com/office/powerpoint/2010/main" val="783669651"/>
              </p:ext>
            </p:extLst>
          </p:nvPr>
        </p:nvGraphicFramePr>
        <p:xfrm>
          <a:off x="326868" y="1734850"/>
          <a:ext cx="6144984" cy="698887"/>
        </p:xfrm>
        <a:graphic>
          <a:graphicData uri="http://schemas.openxmlformats.org/drawingml/2006/table">
            <a:tbl>
              <a:tblPr bandRow="1">
                <a:tableStyleId>{5C22544A-7EE6-4342-B048-85BDC9FD1C3A}</a:tableStyleId>
              </a:tblPr>
              <a:tblGrid>
                <a:gridCol w="2326892">
                  <a:extLst>
                    <a:ext uri="{9D8B030D-6E8A-4147-A177-3AD203B41FA5}">
                      <a16:colId xmlns:a16="http://schemas.microsoft.com/office/drawing/2014/main" val="9534005"/>
                    </a:ext>
                  </a:extLst>
                </a:gridCol>
                <a:gridCol w="3818092">
                  <a:extLst>
                    <a:ext uri="{9D8B030D-6E8A-4147-A177-3AD203B41FA5}">
                      <a16:colId xmlns:a16="http://schemas.microsoft.com/office/drawing/2014/main" val="1175675286"/>
                    </a:ext>
                  </a:extLst>
                </a:gridCol>
              </a:tblGrid>
              <a:tr h="262080">
                <a:tc>
                  <a:txBody>
                    <a:bodyPr/>
                    <a:lstStyle/>
                    <a:p>
                      <a:pPr algn="l" rtl="0" fontAlgn="base">
                        <a:lnSpc>
                          <a:spcPts val="900"/>
                        </a:lnSpc>
                        <a:buNone/>
                      </a:pPr>
                      <a:r>
                        <a:rPr lang="en-GB" sz="1100" b="0" i="0">
                          <a:solidFill>
                            <a:srgbClr val="000000"/>
                          </a:solidFill>
                          <a:effectLst/>
                          <a:latin typeface="Calibri" panose="020F0502020204030204" pitchFamily="34" charset="0"/>
                        </a:rPr>
                        <a:t>Big write: Essay response to the text </a:t>
                      </a:r>
                      <a:endParaRPr lang="en-GB" b="0" i="0">
                        <a:solidFill>
                          <a:srgbClr val="000000"/>
                        </a:solidFill>
                        <a:effectLst/>
                      </a:endParaRPr>
                    </a:p>
                  </a:txBody>
                  <a:tcPr marL="59817" marR="59817" marT="29909" marB="2990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lnSpc>
                          <a:spcPts val="900"/>
                        </a:lnSpc>
                        <a:buNone/>
                      </a:pPr>
                      <a:r>
                        <a:rPr lang="en-GB" sz="1100" b="0" i="0">
                          <a:solidFill>
                            <a:srgbClr val="000000"/>
                          </a:solidFill>
                          <a:effectLst/>
                          <a:latin typeface="Calibri"/>
                        </a:rPr>
                        <a:t>Completed </a:t>
                      </a:r>
                      <a:r>
                        <a:rPr lang="en-GB" sz="1100" b="0" i="0" err="1">
                          <a:solidFill>
                            <a:srgbClr val="000000"/>
                          </a:solidFill>
                          <a:effectLst/>
                          <a:latin typeface="Calibri"/>
                        </a:rPr>
                        <a:t>weekl</a:t>
                      </a:r>
                      <a:r>
                        <a:rPr lang="en-GB" sz="1100" b="0" i="0">
                          <a:solidFill>
                            <a:srgbClr val="000000"/>
                          </a:solidFill>
                          <a:effectLst/>
                          <a:latin typeface="Calibri"/>
                        </a:rPr>
                        <a:t>y</a:t>
                      </a:r>
                      <a:endParaRPr lang="en-GB" b="0" i="0">
                        <a:solidFill>
                          <a:srgbClr val="000000"/>
                        </a:solidFill>
                        <a:effectLst/>
                      </a:endParaRPr>
                    </a:p>
                  </a:txBody>
                  <a:tcPr marL="59817" marR="59817" marT="29909" marB="2990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71001404"/>
                  </a:ext>
                </a:extLst>
              </a:tr>
              <a:tr h="436807">
                <a:tc>
                  <a:txBody>
                    <a:bodyPr/>
                    <a:lstStyle/>
                    <a:p>
                      <a:pPr algn="l" rtl="0" fontAlgn="base">
                        <a:lnSpc>
                          <a:spcPts val="900"/>
                        </a:lnSpc>
                        <a:buNone/>
                      </a:pPr>
                      <a:r>
                        <a:rPr lang="en-GB" sz="1100" b="0" i="0">
                          <a:solidFill>
                            <a:srgbClr val="000000"/>
                          </a:solidFill>
                          <a:effectLst/>
                          <a:latin typeface="Calibri" panose="020F0502020204030204" pitchFamily="34" charset="0"/>
                        </a:rPr>
                        <a:t>Big write : Creative writing task inspired by the text</a:t>
                      </a:r>
                      <a:endParaRPr lang="en-GB" b="0" i="0">
                        <a:solidFill>
                          <a:srgbClr val="000000"/>
                        </a:solidFill>
                        <a:effectLst/>
                      </a:endParaRPr>
                    </a:p>
                  </a:txBody>
                  <a:tcPr marL="59817" marR="59817" marT="29909" marB="2990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lnSpc>
                          <a:spcPts val="900"/>
                        </a:lnSpc>
                        <a:buNone/>
                      </a:pPr>
                      <a:r>
                        <a:rPr lang="en-GB" sz="1100" b="0" i="0">
                          <a:solidFill>
                            <a:srgbClr val="000000"/>
                          </a:solidFill>
                          <a:effectLst/>
                          <a:latin typeface="Calibri"/>
                        </a:rPr>
                        <a:t>Completed weekly (after half-term)</a:t>
                      </a:r>
                      <a:endParaRPr lang="en-GB" b="0" i="0">
                        <a:solidFill>
                          <a:srgbClr val="000000"/>
                        </a:solidFill>
                        <a:effectLst/>
                      </a:endParaRPr>
                    </a:p>
                  </a:txBody>
                  <a:tcPr marL="59817" marR="59817" marT="29909" marB="2990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6771106"/>
                  </a:ext>
                </a:extLst>
              </a:tr>
            </a:tbl>
          </a:graphicData>
        </a:graphic>
      </p:graphicFrame>
    </p:spTree>
    <p:extLst>
      <p:ext uri="{BB962C8B-B14F-4D97-AF65-F5344CB8AC3E}">
        <p14:creationId xmlns:p14="http://schemas.microsoft.com/office/powerpoint/2010/main" val="1263730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A1A81-EC6C-D1BE-49EB-0B9B746493C9}"/>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0C2323E-5152-519E-FF9B-033F3E00E9E3}"/>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a:ea typeface="Calibri"/>
              <a:cs typeface="Calibri"/>
            </a:endParaRPr>
          </a:p>
        </p:txBody>
      </p:sp>
      <p:graphicFrame>
        <p:nvGraphicFramePr>
          <p:cNvPr id="3" name="Content Placeholder 3">
            <a:extLst>
              <a:ext uri="{FF2B5EF4-FFF2-40B4-BE49-F238E27FC236}">
                <a16:creationId xmlns:a16="http://schemas.microsoft.com/office/drawing/2014/main" id="{53796453-20BD-ED8F-1BB7-874B0821C71C}"/>
              </a:ext>
            </a:extLst>
          </p:cNvPr>
          <p:cNvGraphicFramePr>
            <a:graphicFrameLocks/>
          </p:cNvGraphicFramePr>
          <p:nvPr/>
        </p:nvGraphicFramePr>
        <p:xfrm>
          <a:off x="330690" y="1362438"/>
          <a:ext cx="6142293" cy="741680"/>
        </p:xfrm>
        <a:graphic>
          <a:graphicData uri="http://schemas.openxmlformats.org/drawingml/2006/table">
            <a:tbl>
              <a:tblPr firstRow="1" bandRow="1">
                <a:tableStyleId>{00A15C55-8517-42AA-B614-E9B94910E393}</a:tableStyleId>
              </a:tblPr>
              <a:tblGrid>
                <a:gridCol w="2325873">
                  <a:extLst>
                    <a:ext uri="{9D8B030D-6E8A-4147-A177-3AD203B41FA5}">
                      <a16:colId xmlns:a16="http://schemas.microsoft.com/office/drawing/2014/main" val="932209114"/>
                    </a:ext>
                  </a:extLst>
                </a:gridCol>
                <a:gridCol w="3816420">
                  <a:extLst>
                    <a:ext uri="{9D8B030D-6E8A-4147-A177-3AD203B41FA5}">
                      <a16:colId xmlns:a16="http://schemas.microsoft.com/office/drawing/2014/main" val="3547968821"/>
                    </a:ext>
                  </a:extLst>
                </a:gridCol>
              </a:tblGrid>
              <a:tr h="370840">
                <a:tc gridSpan="2">
                  <a:txBody>
                    <a:bodyPr/>
                    <a:lstStyle/>
                    <a:p>
                      <a:r>
                        <a:rPr lang="en-GB" sz="1200">
                          <a:solidFill>
                            <a:schemeClr val="tx1"/>
                          </a:solidFill>
                        </a:rPr>
                        <a:t>Autumn: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sz="1200"/>
                    </a:p>
                  </a:txBody>
                  <a:tcPr/>
                </a:tc>
                <a:extLst>
                  <a:ext uri="{0D108BD9-81ED-4DB2-BD59-A6C34878D82A}">
                    <a16:rowId xmlns:a16="http://schemas.microsoft.com/office/drawing/2014/main" val="4062431929"/>
                  </a:ext>
                </a:extLst>
              </a:tr>
              <a:tr h="370840">
                <a:tc>
                  <a:txBody>
                    <a:bodyPr/>
                    <a:lstStyle/>
                    <a:p>
                      <a:endParaRPr lang="en-GB"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endParaRPr lang="en-GB"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5729166"/>
                  </a:ext>
                </a:extLst>
              </a:tr>
            </a:tbl>
          </a:graphicData>
        </a:graphic>
      </p:graphicFrame>
      <p:graphicFrame>
        <p:nvGraphicFramePr>
          <p:cNvPr id="4" name="Table 3">
            <a:extLst>
              <a:ext uri="{FF2B5EF4-FFF2-40B4-BE49-F238E27FC236}">
                <a16:creationId xmlns:a16="http://schemas.microsoft.com/office/drawing/2014/main" id="{CA7339B1-5D45-31E3-B0BE-6F864265FE22}"/>
              </a:ext>
            </a:extLst>
          </p:cNvPr>
          <p:cNvGraphicFramePr>
            <a:graphicFrameLocks noGrp="1"/>
          </p:cNvGraphicFramePr>
          <p:nvPr>
            <p:extLst>
              <p:ext uri="{D42A27DB-BD31-4B8C-83A1-F6EECF244321}">
                <p14:modId xmlns:p14="http://schemas.microsoft.com/office/powerpoint/2010/main" val="2259202810"/>
              </p:ext>
            </p:extLst>
          </p:nvPr>
        </p:nvGraphicFramePr>
        <p:xfrm>
          <a:off x="330456" y="2558414"/>
          <a:ext cx="6264141" cy="6289210"/>
        </p:xfrm>
        <a:graphic>
          <a:graphicData uri="http://schemas.openxmlformats.org/drawingml/2006/table">
            <a:tbl>
              <a:tblPr firstRow="1" bandRow="1">
                <a:tableStyleId>{5C22544A-7EE6-4342-B048-85BDC9FD1C3A}</a:tableStyleId>
              </a:tblPr>
              <a:tblGrid>
                <a:gridCol w="2088047">
                  <a:extLst>
                    <a:ext uri="{9D8B030D-6E8A-4147-A177-3AD203B41FA5}">
                      <a16:colId xmlns:a16="http://schemas.microsoft.com/office/drawing/2014/main" val="4109547493"/>
                    </a:ext>
                  </a:extLst>
                </a:gridCol>
                <a:gridCol w="2088047">
                  <a:extLst>
                    <a:ext uri="{9D8B030D-6E8A-4147-A177-3AD203B41FA5}">
                      <a16:colId xmlns:a16="http://schemas.microsoft.com/office/drawing/2014/main" val="1554126141"/>
                    </a:ext>
                  </a:extLst>
                </a:gridCol>
                <a:gridCol w="2088047">
                  <a:extLst>
                    <a:ext uri="{9D8B030D-6E8A-4147-A177-3AD203B41FA5}">
                      <a16:colId xmlns:a16="http://schemas.microsoft.com/office/drawing/2014/main" val="549572572"/>
                    </a:ext>
                  </a:extLst>
                </a:gridCol>
              </a:tblGrid>
              <a:tr h="406570">
                <a:tc>
                  <a:txBody>
                    <a:bodyPr/>
                    <a:lstStyle/>
                    <a:p>
                      <a:pPr algn="ctr"/>
                      <a:r>
                        <a:rPr lang="en-GB" sz="1200">
                          <a:solidFill>
                            <a:schemeClr val="tx1"/>
                          </a:solidFill>
                        </a:rPr>
                        <a:t>Emerging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a:solidFill>
                            <a:schemeClr val="tx1"/>
                          </a:solidFill>
                        </a:rPr>
                        <a:t>Achieving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a:solidFill>
                            <a:schemeClr val="tx1"/>
                          </a:solidFill>
                        </a:rPr>
                        <a:t>Excelling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7644454"/>
                  </a:ext>
                </a:extLst>
              </a:tr>
              <a:tr h="5708393">
                <a:tc>
                  <a:txBody>
                    <a:bodyPr/>
                    <a:lstStyle/>
                    <a:p>
                      <a:pPr>
                        <a:lnSpc>
                          <a:spcPts val="1400"/>
                        </a:lnSpc>
                        <a:spcAft>
                          <a:spcPts val="1200"/>
                        </a:spcAft>
                        <a:buNone/>
                      </a:pPr>
                      <a:r>
                        <a:rPr lang="en-US" sz="950" b="1">
                          <a:solidFill>
                            <a:schemeClr val="tx1"/>
                          </a:solidFill>
                          <a:effectLst/>
                          <a:latin typeface="+mn-lt"/>
                        </a:rPr>
                        <a:t>Language</a:t>
                      </a:r>
                    </a:p>
                    <a:p>
                      <a:pPr marL="171450" lvl="0" indent="-171450" algn="l">
                        <a:spcAft>
                          <a:spcPts val="0"/>
                        </a:spcAft>
                        <a:buClr>
                          <a:srgbClr val="000000"/>
                        </a:buClr>
                        <a:buFont typeface="Arial,Sans-Serif"/>
                        <a:buChar char="•"/>
                      </a:pPr>
                      <a:r>
                        <a:rPr lang="en-GB" sz="950" b="1" i="0" u="none" strike="noStrike" noProof="0">
                          <a:solidFill>
                            <a:schemeClr val="tx1"/>
                          </a:solidFill>
                          <a:effectLst/>
                          <a:latin typeface="Calibri"/>
                          <a:ea typeface="Calibri"/>
                          <a:cs typeface="Calibri"/>
                        </a:rPr>
                        <a:t>Purpose: </a:t>
                      </a:r>
                      <a:r>
                        <a:rPr lang="en-GB" sz="950" b="0" i="0" u="none" strike="noStrike" noProof="0">
                          <a:solidFill>
                            <a:schemeClr val="tx1"/>
                          </a:solidFill>
                          <a:effectLst/>
                          <a:latin typeface="Calibri"/>
                          <a:ea typeface="Calibri"/>
                          <a:cs typeface="Calibri"/>
                        </a:rPr>
                        <a:t>I can write sentences that are consistently matched to purpose.</a:t>
                      </a:r>
                    </a:p>
                    <a:p>
                      <a:pPr marL="171450" lvl="0" indent="-171450" algn="l">
                        <a:spcAft>
                          <a:spcPts val="0"/>
                        </a:spcAft>
                        <a:buClr>
                          <a:srgbClr val="000000"/>
                        </a:buClr>
                        <a:buFont typeface="Arial,Sans-Serif"/>
                        <a:buChar char="•"/>
                      </a:pPr>
                      <a:endParaRPr lang="en-GB" sz="950" b="0" i="0" u="none" strike="noStrike" noProof="0">
                        <a:solidFill>
                          <a:schemeClr val="tx1"/>
                        </a:solidFill>
                        <a:effectLst/>
                        <a:latin typeface="Calibri"/>
                        <a:ea typeface="Calibri"/>
                        <a:cs typeface="Calibri"/>
                      </a:endParaRPr>
                    </a:p>
                    <a:p>
                      <a:pPr marL="171450" lvl="0" indent="-171450">
                        <a:spcAft>
                          <a:spcPts val="0"/>
                        </a:spcAft>
                        <a:buClr>
                          <a:srgbClr val="000000"/>
                        </a:buClr>
                        <a:buFont typeface="Arial,Sans-Serif"/>
                        <a:buChar char="•"/>
                      </a:pPr>
                      <a:r>
                        <a:rPr lang="en-GB" sz="950" b="1" i="0" u="none" strike="noStrike" noProof="0">
                          <a:solidFill>
                            <a:schemeClr val="tx1"/>
                          </a:solidFill>
                          <a:effectLst/>
                          <a:latin typeface="Calibri"/>
                          <a:ea typeface="Calibri"/>
                          <a:cs typeface="Calibri"/>
                        </a:rPr>
                        <a:t>Literary devices: </a:t>
                      </a:r>
                      <a:r>
                        <a:rPr lang="en-US" sz="950" b="0" i="0" u="none" strike="noStrike" noProof="0">
                          <a:solidFill>
                            <a:schemeClr val="tx1"/>
                          </a:solidFill>
                          <a:effectLst/>
                          <a:latin typeface="Calibri"/>
                          <a:ea typeface="Calibri"/>
                          <a:cs typeface="Calibri"/>
                        </a:rPr>
                        <a:t>I can use multiple literary devices for effect. </a:t>
                      </a:r>
                    </a:p>
                    <a:p>
                      <a:pPr marL="171450" lvl="0" indent="-171450">
                        <a:spcAft>
                          <a:spcPts val="0"/>
                        </a:spcAft>
                        <a:buClr>
                          <a:srgbClr val="000000"/>
                        </a:buClr>
                        <a:buFont typeface="Arial,Sans-Serif"/>
                        <a:buChar char="•"/>
                      </a:pPr>
                      <a:endParaRPr lang="en-US" sz="950" b="0" i="0" u="none" strike="noStrike" noProof="0">
                        <a:solidFill>
                          <a:schemeClr val="tx1"/>
                        </a:solidFill>
                        <a:effectLst/>
                        <a:latin typeface="Calibri"/>
                        <a:ea typeface="Calibri"/>
                        <a:cs typeface="Calibri"/>
                      </a:endParaRPr>
                    </a:p>
                    <a:p>
                      <a:pPr marL="171450" lvl="0" indent="-171450">
                        <a:spcAft>
                          <a:spcPts val="0"/>
                        </a:spcAft>
                        <a:buClr>
                          <a:srgbClr val="000000"/>
                        </a:buClr>
                        <a:buFont typeface="Arial,Sans-Serif"/>
                        <a:buChar char="•"/>
                      </a:pPr>
                      <a:r>
                        <a:rPr lang="en-GB" sz="950" b="1" i="0" u="none" strike="noStrike" noProof="0">
                          <a:solidFill>
                            <a:schemeClr val="tx1"/>
                          </a:solidFill>
                          <a:effectLst/>
                          <a:latin typeface="Calibri"/>
                          <a:ea typeface="Calibri"/>
                          <a:cs typeface="Calibri"/>
                        </a:rPr>
                        <a:t>Vocabulary:</a:t>
                      </a:r>
                      <a:r>
                        <a:rPr lang="en-GB" sz="950" b="0" i="0" u="none" strike="noStrike" noProof="0">
                          <a:solidFill>
                            <a:schemeClr val="tx1"/>
                          </a:solidFill>
                          <a:effectLst/>
                          <a:latin typeface="Calibri"/>
                          <a:ea typeface="Calibri"/>
                          <a:cs typeface="Calibri"/>
                        </a:rPr>
                        <a:t> I can use complex vocabulary with confidence. </a:t>
                      </a:r>
                    </a:p>
                    <a:p>
                      <a:pPr marL="171450" lvl="0" indent="-171450">
                        <a:spcAft>
                          <a:spcPts val="0"/>
                        </a:spcAft>
                        <a:buClr>
                          <a:srgbClr val="000000"/>
                        </a:buClr>
                        <a:buFont typeface="Arial,Sans-Serif"/>
                        <a:buChar char="•"/>
                      </a:pPr>
                      <a:endParaRPr lang="en-GB" sz="950" b="0" i="0" u="none" strike="noStrike" noProof="0">
                        <a:solidFill>
                          <a:schemeClr val="tx1"/>
                        </a:solidFill>
                        <a:effectLst/>
                        <a:latin typeface="Calibri"/>
                        <a:ea typeface="Calibri"/>
                        <a:cs typeface="Calibri"/>
                      </a:endParaRPr>
                    </a:p>
                    <a:p>
                      <a:pPr marL="171450" lvl="0" indent="-171450">
                        <a:spcAft>
                          <a:spcPts val="0"/>
                        </a:spcAft>
                        <a:buClr>
                          <a:srgbClr val="000000"/>
                        </a:buClr>
                        <a:buFont typeface="Arial,Sans-Serif"/>
                        <a:buChar char="•"/>
                      </a:pPr>
                      <a:r>
                        <a:rPr lang="en-US" sz="950" b="1" i="0" u="none" strike="noStrike" noProof="0">
                          <a:solidFill>
                            <a:schemeClr val="tx1"/>
                          </a:solidFill>
                          <a:effectLst/>
                          <a:latin typeface="Calibri"/>
                          <a:ea typeface="Calibri"/>
                          <a:cs typeface="Calibri"/>
                        </a:rPr>
                        <a:t>Structural features: </a:t>
                      </a:r>
                      <a:r>
                        <a:rPr lang="en-GB" sz="950" b="0" i="0" u="none" strike="noStrike" noProof="0">
                          <a:solidFill>
                            <a:schemeClr val="tx1"/>
                          </a:solidFill>
                          <a:effectLst/>
                          <a:latin typeface="Calibri"/>
                          <a:ea typeface="Calibri"/>
                          <a:cs typeface="Calibri"/>
                        </a:rPr>
                        <a:t>I can use paragraphs to organise ideas with some links across paragraphs. </a:t>
                      </a:r>
                    </a:p>
                    <a:p>
                      <a:pPr marL="171450" lvl="0" indent="-171450">
                        <a:spcAft>
                          <a:spcPts val="0"/>
                        </a:spcAft>
                        <a:buClr>
                          <a:srgbClr val="000000"/>
                        </a:buClr>
                        <a:buFont typeface="Arial,Sans-Serif"/>
                        <a:buChar char="•"/>
                      </a:pPr>
                      <a:endParaRPr lang="en-GB" sz="950" b="0" i="0" u="none" strike="noStrike" noProof="0">
                        <a:solidFill>
                          <a:schemeClr val="tx1"/>
                        </a:solidFill>
                        <a:effectLst/>
                        <a:latin typeface="Calibri"/>
                        <a:ea typeface="Calibri"/>
                        <a:cs typeface="Calibri"/>
                      </a:endParaRPr>
                    </a:p>
                    <a:p>
                      <a:pPr marL="171450" lvl="0" indent="-171450">
                        <a:spcAft>
                          <a:spcPts val="0"/>
                        </a:spcAft>
                        <a:buClr>
                          <a:srgbClr val="000000"/>
                        </a:buClr>
                        <a:buFont typeface="Arial,Sans-Serif"/>
                        <a:buChar char="•"/>
                      </a:pPr>
                      <a:r>
                        <a:rPr lang="en-GB" sz="950" b="1" i="0" u="none" strike="noStrike" noProof="0">
                          <a:solidFill>
                            <a:schemeClr val="tx1"/>
                          </a:solidFill>
                          <a:effectLst/>
                          <a:latin typeface="Calibri"/>
                          <a:ea typeface="Calibri"/>
                          <a:cs typeface="Calibri"/>
                        </a:rPr>
                        <a:t>Spelling: </a:t>
                      </a:r>
                      <a:r>
                        <a:rPr lang="en-GB" sz="950" b="0" i="0" u="none" strike="noStrike" noProof="0">
                          <a:solidFill>
                            <a:schemeClr val="tx1"/>
                          </a:solidFill>
                          <a:effectLst/>
                          <a:latin typeface="Calibri"/>
                          <a:ea typeface="Calibri"/>
                          <a:cs typeface="Calibri"/>
                        </a:rPr>
                        <a:t>I can spell advanced words correctly. </a:t>
                      </a:r>
                    </a:p>
                    <a:p>
                      <a:pPr marL="171450" lvl="0" indent="-171450">
                        <a:spcAft>
                          <a:spcPts val="0"/>
                        </a:spcAft>
                        <a:buClr>
                          <a:srgbClr val="000000"/>
                        </a:buClr>
                        <a:buFont typeface="Arial,Sans-Serif"/>
                        <a:buChar char="•"/>
                      </a:pPr>
                      <a:endParaRPr lang="en-GB" sz="950" b="0" i="0" u="none" strike="noStrike" noProof="0">
                        <a:solidFill>
                          <a:schemeClr val="tx1"/>
                        </a:solidFill>
                        <a:effectLst/>
                        <a:latin typeface="Calibri"/>
                        <a:ea typeface="Calibri"/>
                        <a:cs typeface="Calibri"/>
                      </a:endParaRPr>
                    </a:p>
                    <a:p>
                      <a:pPr marL="171450" lvl="0" indent="-171450">
                        <a:spcAft>
                          <a:spcPts val="0"/>
                        </a:spcAft>
                        <a:buClr>
                          <a:srgbClr val="000000"/>
                        </a:buClr>
                        <a:buFont typeface="Arial,Sans-Serif"/>
                        <a:buChar char="•"/>
                      </a:pPr>
                      <a:r>
                        <a:rPr lang="en-GB" sz="950" b="1" i="0" u="none" strike="noStrike" noProof="0">
                          <a:solidFill>
                            <a:schemeClr val="tx1"/>
                          </a:solidFill>
                          <a:effectLst/>
                          <a:latin typeface="Calibri"/>
                          <a:ea typeface="Calibri"/>
                          <a:cs typeface="Calibri"/>
                        </a:rPr>
                        <a:t>Punctuation</a:t>
                      </a:r>
                      <a:r>
                        <a:rPr lang="en-GB" sz="950" b="0" i="0" u="none" strike="noStrike" noProof="0">
                          <a:solidFill>
                            <a:schemeClr val="tx1"/>
                          </a:solidFill>
                          <a:effectLst/>
                          <a:latin typeface="Calibri"/>
                          <a:ea typeface="Calibri"/>
                          <a:cs typeface="Calibri"/>
                        </a:rPr>
                        <a:t>: I can use accurate and varied punctuation.</a:t>
                      </a:r>
                    </a:p>
                    <a:p>
                      <a:pPr marL="171450" lvl="0" indent="-171450">
                        <a:spcAft>
                          <a:spcPts val="0"/>
                        </a:spcAft>
                        <a:buClr>
                          <a:srgbClr val="000000"/>
                        </a:buClr>
                        <a:buFont typeface="Arial,Sans-Serif"/>
                        <a:buChar char="•"/>
                      </a:pPr>
                      <a:endParaRPr lang="en-GB" sz="950" b="0" i="0" u="none" strike="noStrike" noProof="0">
                        <a:solidFill>
                          <a:schemeClr val="tx1"/>
                        </a:solidFill>
                        <a:effectLst/>
                        <a:latin typeface="Calibri"/>
                        <a:ea typeface="Calibri"/>
                        <a:cs typeface="Calibri"/>
                      </a:endParaRPr>
                    </a:p>
                    <a:p>
                      <a:pPr marL="171450" lvl="0" indent="-171450">
                        <a:spcAft>
                          <a:spcPts val="0"/>
                        </a:spcAft>
                        <a:buClr>
                          <a:srgbClr val="000000"/>
                        </a:buClr>
                        <a:buFont typeface="Arial,Sans-Serif"/>
                        <a:buChar char="•"/>
                      </a:pPr>
                      <a:r>
                        <a:rPr lang="en-GB" sz="950" b="1" i="0" u="none" strike="noStrike" noProof="0">
                          <a:solidFill>
                            <a:schemeClr val="tx1"/>
                          </a:solidFill>
                          <a:effectLst/>
                          <a:latin typeface="Calibri"/>
                          <a:ea typeface="Calibri"/>
                          <a:cs typeface="Calibri"/>
                        </a:rPr>
                        <a:t>Sentences:</a:t>
                      </a:r>
                      <a:r>
                        <a:rPr lang="en-GB" sz="950" b="0" i="0" u="none" strike="noStrike" noProof="0">
                          <a:solidFill>
                            <a:schemeClr val="tx1"/>
                          </a:solidFill>
                          <a:effectLst/>
                          <a:latin typeface="Calibri"/>
                          <a:ea typeface="Calibri"/>
                          <a:cs typeface="Calibri"/>
                        </a:rPr>
                        <a:t> I can use a wide range of sentences types with varied openings.</a:t>
                      </a:r>
                      <a:endParaRPr lang="en-US" sz="95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lvl="0" algn="l">
                        <a:lnSpc>
                          <a:spcPct val="100000"/>
                        </a:lnSpc>
                        <a:spcBef>
                          <a:spcPts val="0"/>
                        </a:spcBef>
                        <a:spcAft>
                          <a:spcPts val="0"/>
                        </a:spcAft>
                        <a:buNone/>
                      </a:pPr>
                      <a:r>
                        <a:rPr lang="en-US" sz="950" b="1" i="0" u="none" strike="noStrike" noProof="0">
                          <a:solidFill>
                            <a:schemeClr val="tx1"/>
                          </a:solidFill>
                          <a:latin typeface="+mn-lt"/>
                        </a:rPr>
                        <a:t>Language</a:t>
                      </a:r>
                    </a:p>
                    <a:p>
                      <a:pPr lvl="0" algn="l">
                        <a:lnSpc>
                          <a:spcPct val="100000"/>
                        </a:lnSpc>
                        <a:spcBef>
                          <a:spcPts val="0"/>
                        </a:spcBef>
                        <a:spcAft>
                          <a:spcPts val="0"/>
                        </a:spcAft>
                        <a:buNone/>
                      </a:pPr>
                      <a:endParaRPr lang="en-US" sz="950" b="1" i="0" u="none" strike="noStrike" noProof="0">
                        <a:solidFill>
                          <a:schemeClr val="tx1"/>
                        </a:solidFill>
                        <a:latin typeface="+mn-lt"/>
                      </a:endParaRPr>
                    </a:p>
                    <a:p>
                      <a:pPr marL="171450" lvl="0" indent="-171450">
                        <a:spcAft>
                          <a:spcPts val="0"/>
                        </a:spcAft>
                        <a:buClr>
                          <a:srgbClr val="000000"/>
                        </a:buClr>
                        <a:buFont typeface="Arial,Sans-Serif"/>
                        <a:buChar char="•"/>
                      </a:pPr>
                      <a:r>
                        <a:rPr lang="en-GB" sz="950" b="1" i="0" u="none" strike="noStrike" noProof="0">
                          <a:solidFill>
                            <a:schemeClr val="tx1"/>
                          </a:solidFill>
                          <a:latin typeface="Calibri"/>
                          <a:ea typeface="Calibri"/>
                          <a:cs typeface="Calibri"/>
                        </a:rPr>
                        <a:t>Purpose: </a:t>
                      </a:r>
                      <a:r>
                        <a:rPr lang="en-GB" sz="950" b="0" i="0" u="none" strike="noStrike" noProof="0">
                          <a:solidFill>
                            <a:schemeClr val="tx1"/>
                          </a:solidFill>
                          <a:latin typeface="Calibri"/>
                          <a:ea typeface="Calibri"/>
                          <a:cs typeface="Calibri"/>
                        </a:rPr>
                        <a:t>I can write impactful sentences that are consistently matched to purpose.</a:t>
                      </a:r>
                    </a:p>
                    <a:p>
                      <a:pPr marL="171450" lvl="0" indent="-171450">
                        <a:spcAft>
                          <a:spcPts val="0"/>
                        </a:spcAft>
                        <a:buClr>
                          <a:srgbClr val="000000"/>
                        </a:buClr>
                        <a:buFont typeface="Arial,Sans-Serif"/>
                        <a:buChar char="•"/>
                      </a:pPr>
                      <a:endParaRPr lang="en-GB" sz="950" b="0" i="0" u="none" strike="noStrike" noProof="0">
                        <a:solidFill>
                          <a:schemeClr val="tx1"/>
                        </a:solidFill>
                        <a:latin typeface="Calibri"/>
                        <a:ea typeface="Calibri"/>
                        <a:cs typeface="Calibri"/>
                      </a:endParaRPr>
                    </a:p>
                    <a:p>
                      <a:pPr marL="171450" lvl="0" indent="-171450">
                        <a:spcAft>
                          <a:spcPts val="0"/>
                        </a:spcAft>
                        <a:buClr>
                          <a:srgbClr val="000000"/>
                        </a:buClr>
                        <a:buFont typeface="Arial,Sans-Serif"/>
                        <a:buChar char="•"/>
                      </a:pPr>
                      <a:r>
                        <a:rPr lang="en-GB" sz="950" b="1" i="0" u="none" strike="noStrike" noProof="0">
                          <a:solidFill>
                            <a:schemeClr val="tx1"/>
                          </a:solidFill>
                          <a:latin typeface="Calibri"/>
                          <a:ea typeface="Calibri"/>
                          <a:cs typeface="Calibri"/>
                        </a:rPr>
                        <a:t>Literary devices:</a:t>
                      </a:r>
                      <a:r>
                        <a:rPr lang="en-GB" sz="950" b="0" i="0" u="none" strike="noStrike" noProof="0">
                          <a:solidFill>
                            <a:schemeClr val="tx1"/>
                          </a:solidFill>
                          <a:latin typeface="Calibri"/>
                          <a:ea typeface="Calibri"/>
                          <a:cs typeface="Calibri"/>
                        </a:rPr>
                        <a:t> I can use a range of </a:t>
                      </a:r>
                      <a:r>
                        <a:rPr lang="en-GB" sz="950" b="1" i="0" u="none" strike="noStrike" noProof="0">
                          <a:solidFill>
                            <a:schemeClr val="tx1"/>
                          </a:solidFill>
                          <a:latin typeface="Calibri"/>
                          <a:ea typeface="Calibri"/>
                          <a:cs typeface="Calibri"/>
                        </a:rPr>
                        <a:t>literary devices</a:t>
                      </a:r>
                      <a:r>
                        <a:rPr lang="en-GB" sz="950" b="0" i="0" u="none" strike="noStrike" noProof="0">
                          <a:solidFill>
                            <a:schemeClr val="tx1"/>
                          </a:solidFill>
                          <a:latin typeface="Calibri"/>
                          <a:ea typeface="Calibri"/>
                          <a:cs typeface="Calibri"/>
                        </a:rPr>
                        <a:t> effectively to create impact.</a:t>
                      </a:r>
                    </a:p>
                    <a:p>
                      <a:pPr marL="171450" lvl="0" indent="-171450">
                        <a:spcAft>
                          <a:spcPts val="0"/>
                        </a:spcAft>
                        <a:buClr>
                          <a:srgbClr val="000000"/>
                        </a:buClr>
                        <a:buFont typeface="Arial,Sans-Serif"/>
                        <a:buChar char="•"/>
                      </a:pPr>
                      <a:endParaRPr lang="en-GB" sz="950" b="0" i="0" u="none" strike="noStrike" noProof="0">
                        <a:solidFill>
                          <a:schemeClr val="tx1"/>
                        </a:solidFill>
                        <a:latin typeface="Calibri"/>
                        <a:ea typeface="Calibri"/>
                        <a:cs typeface="Calibri"/>
                      </a:endParaRPr>
                    </a:p>
                    <a:p>
                      <a:pPr marL="171450" lvl="0" indent="-171450">
                        <a:spcAft>
                          <a:spcPts val="0"/>
                        </a:spcAft>
                        <a:buClr>
                          <a:srgbClr val="000000"/>
                        </a:buClr>
                        <a:buFont typeface="Arial,Sans-Serif"/>
                        <a:buChar char="•"/>
                      </a:pPr>
                      <a:r>
                        <a:rPr lang="en-GB" sz="950" b="1" i="0" u="none" strike="noStrike" noProof="0">
                          <a:solidFill>
                            <a:schemeClr val="tx1"/>
                          </a:solidFill>
                          <a:latin typeface="Calibri"/>
                          <a:ea typeface="Calibri"/>
                          <a:cs typeface="Calibri"/>
                        </a:rPr>
                        <a:t>Vocabulary:</a:t>
                      </a:r>
                      <a:r>
                        <a:rPr lang="en-GB" sz="950" b="0" i="0" u="none" strike="noStrike" noProof="0">
                          <a:solidFill>
                            <a:schemeClr val="tx1"/>
                          </a:solidFill>
                          <a:latin typeface="Calibri"/>
                          <a:ea typeface="Calibri"/>
                          <a:cs typeface="Calibri"/>
                        </a:rPr>
                        <a:t> I can use ambitious and precise vocabulary with confidence.</a:t>
                      </a:r>
                    </a:p>
                    <a:p>
                      <a:pPr marL="171450" lvl="0" indent="-171450">
                        <a:spcAft>
                          <a:spcPts val="0"/>
                        </a:spcAft>
                        <a:buClr>
                          <a:srgbClr val="000000"/>
                        </a:buClr>
                        <a:buFont typeface="Arial,Sans-Serif"/>
                        <a:buChar char="•"/>
                      </a:pPr>
                      <a:endParaRPr lang="en-GB" sz="950" b="0" i="0" u="none" strike="noStrike" noProof="0">
                        <a:solidFill>
                          <a:schemeClr val="tx1"/>
                        </a:solidFill>
                        <a:latin typeface="Calibri"/>
                        <a:ea typeface="Calibri"/>
                        <a:cs typeface="Calibri"/>
                      </a:endParaRPr>
                    </a:p>
                    <a:p>
                      <a:pPr marL="171450" lvl="0" indent="-171450">
                        <a:spcAft>
                          <a:spcPts val="0"/>
                        </a:spcAft>
                        <a:buClr>
                          <a:srgbClr val="000000"/>
                        </a:buClr>
                        <a:buFont typeface="Arial,Sans-Serif"/>
                        <a:buChar char="•"/>
                      </a:pPr>
                      <a:r>
                        <a:rPr lang="en-US" sz="950" b="1" i="0" u="none" strike="noStrike" noProof="0">
                          <a:solidFill>
                            <a:schemeClr val="tx1"/>
                          </a:solidFill>
                          <a:latin typeface="Calibri"/>
                          <a:ea typeface="Calibri"/>
                          <a:cs typeface="Calibri"/>
                        </a:rPr>
                        <a:t>Structural features:</a:t>
                      </a:r>
                      <a:r>
                        <a:rPr lang="en-US" sz="950" b="0" i="0" u="none" strike="noStrike" noProof="0">
                          <a:solidFill>
                            <a:schemeClr val="tx1"/>
                          </a:solidFill>
                          <a:latin typeface="Calibri"/>
                          <a:ea typeface="Calibri"/>
                          <a:cs typeface="Calibri"/>
                        </a:rPr>
                        <a:t> I can organise ideas clearly into paragraphs, with consistent links across them.</a:t>
                      </a:r>
                    </a:p>
                    <a:p>
                      <a:pPr marL="171450" lvl="0" indent="-171450">
                        <a:spcAft>
                          <a:spcPts val="0"/>
                        </a:spcAft>
                        <a:buClr>
                          <a:srgbClr val="000000"/>
                        </a:buClr>
                        <a:buFont typeface="Arial,Sans-Serif"/>
                        <a:buChar char="•"/>
                      </a:pPr>
                      <a:endParaRPr lang="en-US" sz="950" b="0" i="0" u="none" strike="noStrike" noProof="0">
                        <a:solidFill>
                          <a:schemeClr val="tx1"/>
                        </a:solidFill>
                        <a:latin typeface="Calibri"/>
                        <a:ea typeface="Calibri"/>
                        <a:cs typeface="Calibri"/>
                      </a:endParaRPr>
                    </a:p>
                    <a:p>
                      <a:pPr marL="171450" lvl="0" indent="-171450">
                        <a:spcAft>
                          <a:spcPts val="0"/>
                        </a:spcAft>
                        <a:buClr>
                          <a:srgbClr val="000000"/>
                        </a:buClr>
                        <a:buFont typeface="Arial,Sans-Serif"/>
                        <a:buChar char="•"/>
                      </a:pPr>
                      <a:r>
                        <a:rPr lang="en-GB" sz="950" b="1" i="0" u="none" strike="noStrike" noProof="0">
                          <a:solidFill>
                            <a:schemeClr val="tx1"/>
                          </a:solidFill>
                          <a:latin typeface="Calibri"/>
                          <a:ea typeface="Calibri"/>
                          <a:cs typeface="Calibri"/>
                        </a:rPr>
                        <a:t>Spelling: </a:t>
                      </a:r>
                      <a:r>
                        <a:rPr lang="en-GB" sz="950" b="0" i="0" u="none" strike="noStrike" noProof="0">
                          <a:solidFill>
                            <a:schemeClr val="tx1"/>
                          </a:solidFill>
                          <a:latin typeface="Calibri"/>
                          <a:ea typeface="Calibri"/>
                          <a:cs typeface="Calibri"/>
                        </a:rPr>
                        <a:t>I can spell more complex and subject-specific words accurately.</a:t>
                      </a:r>
                    </a:p>
                    <a:p>
                      <a:pPr marL="171450" lvl="0" indent="-171450">
                        <a:spcAft>
                          <a:spcPts val="0"/>
                        </a:spcAft>
                        <a:buClr>
                          <a:srgbClr val="000000"/>
                        </a:buClr>
                        <a:buFont typeface="Arial,Sans-Serif"/>
                        <a:buChar char="•"/>
                      </a:pPr>
                      <a:endParaRPr lang="en-GB" sz="950" b="0" i="0" u="none" strike="noStrike" noProof="0">
                        <a:solidFill>
                          <a:schemeClr val="tx1"/>
                        </a:solidFill>
                        <a:latin typeface="Calibri"/>
                        <a:ea typeface="Calibri"/>
                        <a:cs typeface="Calibri"/>
                      </a:endParaRPr>
                    </a:p>
                    <a:p>
                      <a:pPr marL="171450" lvl="0" indent="-171450">
                        <a:spcAft>
                          <a:spcPts val="0"/>
                        </a:spcAft>
                        <a:buClr>
                          <a:srgbClr val="000000"/>
                        </a:buClr>
                        <a:buFont typeface="Arial,Sans-Serif"/>
                        <a:buChar char="•"/>
                      </a:pPr>
                      <a:r>
                        <a:rPr lang="en-GB" sz="950" b="1" i="0" u="none" strike="noStrike" noProof="0">
                          <a:solidFill>
                            <a:schemeClr val="tx1"/>
                          </a:solidFill>
                          <a:latin typeface="Calibri"/>
                          <a:ea typeface="Calibri"/>
                          <a:cs typeface="Calibri"/>
                        </a:rPr>
                        <a:t>Punctuation</a:t>
                      </a:r>
                      <a:r>
                        <a:rPr lang="en-GB" sz="950" b="0" i="0" u="none" strike="noStrike" noProof="0">
                          <a:solidFill>
                            <a:schemeClr val="tx1"/>
                          </a:solidFill>
                          <a:latin typeface="Calibri"/>
                          <a:ea typeface="Calibri"/>
                          <a:cs typeface="Calibri"/>
                        </a:rPr>
                        <a:t>: I can use a range of punctuation accurately and for effect.</a:t>
                      </a:r>
                    </a:p>
                    <a:p>
                      <a:pPr marL="171450" lvl="0" indent="-171450">
                        <a:spcAft>
                          <a:spcPts val="0"/>
                        </a:spcAft>
                        <a:buClr>
                          <a:srgbClr val="000000"/>
                        </a:buClr>
                        <a:buFont typeface="Arial,Sans-Serif"/>
                        <a:buChar char="•"/>
                      </a:pPr>
                      <a:endParaRPr lang="en-GB" sz="950" b="0" i="0" u="none" strike="noStrike" noProof="0">
                        <a:solidFill>
                          <a:schemeClr val="tx1"/>
                        </a:solidFill>
                        <a:latin typeface="Calibri"/>
                        <a:ea typeface="Calibri"/>
                        <a:cs typeface="Calibri"/>
                      </a:endParaRPr>
                    </a:p>
                    <a:p>
                      <a:pPr marL="171450" lvl="0" indent="-171450">
                        <a:spcAft>
                          <a:spcPts val="0"/>
                        </a:spcAft>
                        <a:buClr>
                          <a:srgbClr val="000000"/>
                        </a:buClr>
                        <a:buFont typeface="Arial,Sans-Serif"/>
                        <a:buChar char="•"/>
                      </a:pPr>
                      <a:r>
                        <a:rPr lang="en-GB" sz="950" b="1" i="0" u="none" strike="noStrike" noProof="0">
                          <a:solidFill>
                            <a:schemeClr val="tx1"/>
                          </a:solidFill>
                          <a:latin typeface="Calibri"/>
                          <a:ea typeface="Calibri"/>
                          <a:cs typeface="Calibri"/>
                        </a:rPr>
                        <a:t>Sentences:</a:t>
                      </a:r>
                      <a:r>
                        <a:rPr lang="en-GB" sz="950" b="0" i="0" u="none" strike="noStrike" noProof="0">
                          <a:solidFill>
                            <a:schemeClr val="tx1"/>
                          </a:solidFill>
                          <a:latin typeface="Calibri"/>
                          <a:ea typeface="Calibri"/>
                          <a:cs typeface="Calibri"/>
                        </a:rPr>
                        <a:t> I can control and vary sentence structures deliberately to shape meaning and create specific effects.</a:t>
                      </a:r>
                      <a:endParaRPr lang="en-GB" sz="95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950" b="1" i="0" u="none" strike="noStrike" noProof="0">
                          <a:solidFill>
                            <a:schemeClr val="tx1"/>
                          </a:solidFill>
                          <a:latin typeface="+mn-lt"/>
                        </a:rPr>
                        <a:t>Language</a:t>
                      </a:r>
                    </a:p>
                    <a:p>
                      <a:pPr lvl="0" algn="l">
                        <a:lnSpc>
                          <a:spcPct val="100000"/>
                        </a:lnSpc>
                        <a:spcBef>
                          <a:spcPts val="0"/>
                        </a:spcBef>
                        <a:spcAft>
                          <a:spcPts val="0"/>
                        </a:spcAft>
                        <a:buNone/>
                      </a:pPr>
                      <a:endParaRPr lang="en-GB" sz="950" b="1">
                        <a:latin typeface="+mn-lt"/>
                      </a:endParaRPr>
                    </a:p>
                    <a:p>
                      <a:pPr marL="171450" lvl="0" indent="-171450" algn="l">
                        <a:lnSpc>
                          <a:spcPct val="100000"/>
                        </a:lnSpc>
                        <a:spcBef>
                          <a:spcPts val="0"/>
                        </a:spcBef>
                        <a:spcAft>
                          <a:spcPts val="0"/>
                        </a:spcAft>
                        <a:buClr>
                          <a:srgbClr val="000000"/>
                        </a:buClr>
                        <a:buFont typeface="Arial"/>
                        <a:buChar char="•"/>
                      </a:pPr>
                      <a:r>
                        <a:rPr lang="en-GB" sz="950" b="1" i="0" u="none" strike="noStrike" noProof="0">
                          <a:solidFill>
                            <a:schemeClr val="tx1"/>
                          </a:solidFill>
                        </a:rPr>
                        <a:t>Purpose:</a:t>
                      </a:r>
                      <a:r>
                        <a:rPr lang="en-GB" sz="950" b="0" i="0" u="none" strike="noStrike" noProof="0">
                          <a:solidFill>
                            <a:schemeClr val="tx1"/>
                          </a:solidFill>
                        </a:rPr>
                        <a:t> I can craft writing that is consistently purposeful, shaping ideas and tone to achieve a clear and sustained impact on the reader.</a:t>
                      </a:r>
                    </a:p>
                    <a:p>
                      <a:pPr marL="171450" lvl="0" indent="-171450" algn="l">
                        <a:lnSpc>
                          <a:spcPct val="100000"/>
                        </a:lnSpc>
                        <a:spcBef>
                          <a:spcPts val="0"/>
                        </a:spcBef>
                        <a:spcAft>
                          <a:spcPts val="0"/>
                        </a:spcAft>
                        <a:buClr>
                          <a:srgbClr val="000000"/>
                        </a:buClr>
                        <a:buFont typeface="Arial"/>
                        <a:buChar char="•"/>
                      </a:pPr>
                      <a:endParaRPr lang="en-GB" sz="950" b="0" i="0" u="none" strike="noStrike" noProof="0">
                        <a:solidFill>
                          <a:schemeClr val="tx1"/>
                        </a:solidFill>
                      </a:endParaRPr>
                    </a:p>
                    <a:p>
                      <a:pPr marL="171450" lvl="0" indent="-171450" algn="l">
                        <a:lnSpc>
                          <a:spcPct val="100000"/>
                        </a:lnSpc>
                        <a:spcBef>
                          <a:spcPts val="0"/>
                        </a:spcBef>
                        <a:spcAft>
                          <a:spcPts val="0"/>
                        </a:spcAft>
                        <a:buClr>
                          <a:srgbClr val="000000"/>
                        </a:buClr>
                        <a:buFont typeface="Arial"/>
                        <a:buChar char="•"/>
                      </a:pPr>
                      <a:r>
                        <a:rPr lang="en-GB" sz="950" b="1" i="0" u="none" strike="noStrike" noProof="0">
                          <a:solidFill>
                            <a:schemeClr val="tx1"/>
                          </a:solidFill>
                        </a:rPr>
                        <a:t>Literary devices:</a:t>
                      </a:r>
                      <a:r>
                        <a:rPr lang="en-GB" sz="950" b="0" i="0" u="none" strike="noStrike" noProof="0">
                          <a:solidFill>
                            <a:schemeClr val="tx1"/>
                          </a:solidFill>
                        </a:rPr>
                        <a:t> I can select and use a wide range of literary devices deliberately to create nuanced and convincing effects.</a:t>
                      </a:r>
                    </a:p>
                    <a:p>
                      <a:pPr marL="171450" lvl="0" indent="-171450" algn="l">
                        <a:lnSpc>
                          <a:spcPct val="100000"/>
                        </a:lnSpc>
                        <a:spcBef>
                          <a:spcPts val="0"/>
                        </a:spcBef>
                        <a:spcAft>
                          <a:spcPts val="0"/>
                        </a:spcAft>
                        <a:buClr>
                          <a:srgbClr val="000000"/>
                        </a:buClr>
                        <a:buFont typeface="Arial"/>
                        <a:buChar char="•"/>
                      </a:pPr>
                      <a:endParaRPr lang="en-GB" sz="950" b="0" i="0" u="none" strike="noStrike" noProof="0">
                        <a:solidFill>
                          <a:schemeClr val="tx1"/>
                        </a:solidFill>
                      </a:endParaRPr>
                    </a:p>
                    <a:p>
                      <a:pPr marL="171450" lvl="0" indent="-171450" algn="l">
                        <a:lnSpc>
                          <a:spcPct val="100000"/>
                        </a:lnSpc>
                        <a:spcBef>
                          <a:spcPts val="0"/>
                        </a:spcBef>
                        <a:spcAft>
                          <a:spcPts val="0"/>
                        </a:spcAft>
                        <a:buClr>
                          <a:srgbClr val="000000"/>
                        </a:buClr>
                        <a:buFont typeface="Arial"/>
                        <a:buChar char="•"/>
                      </a:pPr>
                      <a:r>
                        <a:rPr lang="en-GB" sz="950" b="1" i="0" u="none" strike="noStrike" noProof="0">
                          <a:solidFill>
                            <a:schemeClr val="tx1"/>
                          </a:solidFill>
                        </a:rPr>
                        <a:t>Vocabulary:</a:t>
                      </a:r>
                      <a:r>
                        <a:rPr lang="en-GB" sz="950" b="0" i="0" u="none" strike="noStrike" noProof="0">
                          <a:solidFill>
                            <a:schemeClr val="tx1"/>
                          </a:solidFill>
                        </a:rPr>
                        <a:t> I can use sophisticated and precise vocabulary with control, choosing words to shape meaning and tone effectively.</a:t>
                      </a:r>
                    </a:p>
                    <a:p>
                      <a:pPr marL="171450" lvl="0" indent="-171450" algn="l">
                        <a:lnSpc>
                          <a:spcPct val="100000"/>
                        </a:lnSpc>
                        <a:spcBef>
                          <a:spcPts val="0"/>
                        </a:spcBef>
                        <a:spcAft>
                          <a:spcPts val="0"/>
                        </a:spcAft>
                        <a:buClr>
                          <a:srgbClr val="000000"/>
                        </a:buClr>
                        <a:buFont typeface="Arial"/>
                        <a:buChar char="•"/>
                      </a:pPr>
                      <a:endParaRPr lang="en-GB" sz="950" b="0" i="0" u="none" strike="noStrike" noProof="0">
                        <a:solidFill>
                          <a:schemeClr val="tx1"/>
                        </a:solidFill>
                      </a:endParaRPr>
                    </a:p>
                    <a:p>
                      <a:pPr marL="171450" lvl="0" indent="-171450" algn="l">
                        <a:lnSpc>
                          <a:spcPct val="100000"/>
                        </a:lnSpc>
                        <a:spcBef>
                          <a:spcPts val="0"/>
                        </a:spcBef>
                        <a:spcAft>
                          <a:spcPts val="0"/>
                        </a:spcAft>
                        <a:buClr>
                          <a:srgbClr val="000000"/>
                        </a:buClr>
                        <a:buFont typeface="Arial"/>
                        <a:buChar char="•"/>
                      </a:pPr>
                      <a:r>
                        <a:rPr lang="en-GB" sz="950" b="1" i="0" u="none" strike="noStrike" noProof="0">
                          <a:solidFill>
                            <a:schemeClr val="tx1"/>
                          </a:solidFill>
                        </a:rPr>
                        <a:t>Structural features:</a:t>
                      </a:r>
                      <a:r>
                        <a:rPr lang="en-GB" sz="950" b="0" i="0" u="none" strike="noStrike" noProof="0">
                          <a:solidFill>
                            <a:schemeClr val="tx1"/>
                          </a:solidFill>
                        </a:rPr>
                        <a:t> I can structure ideas coherently and fluently, using paragraphs and links to guide the reader smoothly through my writing.</a:t>
                      </a:r>
                    </a:p>
                    <a:p>
                      <a:pPr marL="171450" lvl="0" indent="-171450" algn="l">
                        <a:lnSpc>
                          <a:spcPct val="100000"/>
                        </a:lnSpc>
                        <a:spcBef>
                          <a:spcPts val="0"/>
                        </a:spcBef>
                        <a:spcAft>
                          <a:spcPts val="0"/>
                        </a:spcAft>
                        <a:buClr>
                          <a:srgbClr val="000000"/>
                        </a:buClr>
                        <a:buFont typeface="Arial"/>
                        <a:buChar char="•"/>
                      </a:pPr>
                      <a:endParaRPr lang="en-GB" sz="950" b="0" i="0" u="none" strike="noStrike" noProof="0">
                        <a:solidFill>
                          <a:schemeClr val="tx1"/>
                        </a:solidFill>
                      </a:endParaRPr>
                    </a:p>
                    <a:p>
                      <a:pPr marL="171450" lvl="0" indent="-171450" algn="l">
                        <a:lnSpc>
                          <a:spcPct val="100000"/>
                        </a:lnSpc>
                        <a:spcBef>
                          <a:spcPts val="0"/>
                        </a:spcBef>
                        <a:spcAft>
                          <a:spcPts val="0"/>
                        </a:spcAft>
                        <a:buClr>
                          <a:srgbClr val="000000"/>
                        </a:buClr>
                        <a:buFont typeface="Arial"/>
                        <a:buChar char="•"/>
                      </a:pPr>
                      <a:r>
                        <a:rPr lang="en-GB" sz="950" b="1" i="0" u="none" strike="noStrike" noProof="0">
                          <a:solidFill>
                            <a:schemeClr val="tx1"/>
                          </a:solidFill>
                        </a:rPr>
                        <a:t>Spelling:</a:t>
                      </a:r>
                      <a:r>
                        <a:rPr lang="en-GB" sz="950" b="0" i="0" u="none" strike="noStrike" noProof="0">
                          <a:solidFill>
                            <a:schemeClr val="tx1"/>
                          </a:solidFill>
                        </a:rPr>
                        <a:t> I can spell complex, ambitious, and subject-specific vocabulary accurately and consistently.</a:t>
                      </a:r>
                    </a:p>
                    <a:p>
                      <a:pPr marL="171450" lvl="0" indent="-171450" algn="l">
                        <a:lnSpc>
                          <a:spcPct val="100000"/>
                        </a:lnSpc>
                        <a:spcBef>
                          <a:spcPts val="0"/>
                        </a:spcBef>
                        <a:spcAft>
                          <a:spcPts val="0"/>
                        </a:spcAft>
                        <a:buClr>
                          <a:srgbClr val="000000"/>
                        </a:buClr>
                        <a:buFont typeface="Arial"/>
                        <a:buChar char="•"/>
                      </a:pPr>
                      <a:endParaRPr lang="en-GB" sz="950" b="0" i="0" u="none" strike="noStrike" noProof="0">
                        <a:solidFill>
                          <a:schemeClr val="tx1"/>
                        </a:solidFill>
                      </a:endParaRPr>
                    </a:p>
                    <a:p>
                      <a:pPr marL="171450" lvl="0" indent="-171450" algn="l">
                        <a:lnSpc>
                          <a:spcPct val="100000"/>
                        </a:lnSpc>
                        <a:spcBef>
                          <a:spcPts val="0"/>
                        </a:spcBef>
                        <a:spcAft>
                          <a:spcPts val="0"/>
                        </a:spcAft>
                        <a:buClr>
                          <a:srgbClr val="000000"/>
                        </a:buClr>
                        <a:buFont typeface="Arial"/>
                        <a:buChar char="•"/>
                      </a:pPr>
                      <a:r>
                        <a:rPr lang="en-GB" sz="950" b="1" i="0" u="none" strike="noStrike" noProof="0">
                          <a:solidFill>
                            <a:schemeClr val="tx1"/>
                          </a:solidFill>
                        </a:rPr>
                        <a:t>Punctuation:</a:t>
                      </a:r>
                      <a:r>
                        <a:rPr lang="en-GB" sz="950" b="0" i="0" u="none" strike="noStrike" noProof="0">
                          <a:solidFill>
                            <a:schemeClr val="tx1"/>
                          </a:solidFill>
                        </a:rPr>
                        <a:t> I can use a wide range of punctuation confidently and deliberately to clarify meaning and enhance effects.</a:t>
                      </a:r>
                    </a:p>
                    <a:p>
                      <a:pPr marL="171450" lvl="0" indent="-171450" algn="l">
                        <a:lnSpc>
                          <a:spcPct val="100000"/>
                        </a:lnSpc>
                        <a:spcBef>
                          <a:spcPts val="0"/>
                        </a:spcBef>
                        <a:spcAft>
                          <a:spcPts val="0"/>
                        </a:spcAft>
                        <a:buClr>
                          <a:srgbClr val="000000"/>
                        </a:buClr>
                        <a:buFont typeface="Arial"/>
                        <a:buChar char="•"/>
                      </a:pPr>
                      <a:endParaRPr lang="en-GB" sz="950" b="0" i="0" u="none" strike="noStrike" noProof="0">
                        <a:solidFill>
                          <a:schemeClr val="tx1"/>
                        </a:solidFill>
                      </a:endParaRPr>
                    </a:p>
                    <a:p>
                      <a:pPr marL="171450" lvl="0" indent="-171450" algn="l">
                        <a:spcAft>
                          <a:spcPts val="0"/>
                        </a:spcAft>
                        <a:buFont typeface="Arial"/>
                        <a:buChar char="•"/>
                      </a:pPr>
                      <a:r>
                        <a:rPr lang="en-GB" sz="950" b="1" i="0" u="none" strike="noStrike" noProof="0">
                          <a:solidFill>
                            <a:schemeClr val="tx1"/>
                          </a:solidFill>
                          <a:latin typeface="Calibri"/>
                          <a:ea typeface="Calibri"/>
                          <a:cs typeface="Calibri"/>
                        </a:rPr>
                        <a:t>Sentences:</a:t>
                      </a:r>
                      <a:r>
                        <a:rPr lang="en-GB" sz="950" b="0" i="0" u="none" strike="noStrike" noProof="0">
                          <a:solidFill>
                            <a:schemeClr val="tx1"/>
                          </a:solidFill>
                          <a:latin typeface="Calibri"/>
                          <a:ea typeface="Calibri"/>
                          <a:cs typeface="Calibri"/>
                        </a:rPr>
                        <a:t> </a:t>
                      </a:r>
                      <a:r>
                        <a:rPr lang="en-GB" sz="950" b="0" i="0" u="none" strike="noStrike" noProof="0">
                          <a:solidFill>
                            <a:schemeClr val="tx1"/>
                          </a:solidFill>
                        </a:rPr>
                        <a:t>I can craft sentences with precision, varying structure and openings to achieve purposeful and sophisticated effects.</a:t>
                      </a:r>
                      <a:endParaRPr lang="en-GB" sz="950" b="0" i="0" u="none" strike="noStrike" noProof="0">
                        <a:solidFill>
                          <a:schemeClr val="tx1"/>
                        </a:solidFill>
                        <a:latin typeface="Calibri"/>
                        <a:ea typeface="Calibri"/>
                        <a:cs typeface="Calibri"/>
                      </a:endParaRPr>
                    </a:p>
                    <a:p>
                      <a:pPr marL="171450" lvl="0" indent="-171450" algn="l">
                        <a:spcAft>
                          <a:spcPts val="0"/>
                        </a:spcAft>
                        <a:buClr>
                          <a:srgbClr val="000000"/>
                        </a:buClr>
                        <a:buFont typeface="Arial"/>
                        <a:buChar char="•"/>
                      </a:pPr>
                      <a:endParaRPr lang="en-GB" sz="950" b="0" i="0" u="none" strike="noStrike" noProof="0">
                        <a:solidFill>
                          <a:schemeClr val="tx1"/>
                        </a:solidFill>
                        <a:latin typeface="Calibri"/>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2445104"/>
                  </a:ext>
                </a:extLst>
              </a:tr>
            </a:tbl>
          </a:graphicData>
        </a:graphic>
      </p:graphicFrame>
      <p:sp>
        <p:nvSpPr>
          <p:cNvPr id="5" name="Title 1">
            <a:extLst>
              <a:ext uri="{FF2B5EF4-FFF2-40B4-BE49-F238E27FC236}">
                <a16:creationId xmlns:a16="http://schemas.microsoft.com/office/drawing/2014/main" id="{4A19D84A-6B35-7F53-2B9A-0C0D12DF8DBF}"/>
              </a:ext>
            </a:extLst>
          </p:cNvPr>
          <p:cNvSpPr txBox="1">
            <a:spLocks/>
          </p:cNvSpPr>
          <p:nvPr/>
        </p:nvSpPr>
        <p:spPr>
          <a:xfrm>
            <a:off x="330690" y="242378"/>
            <a:ext cx="6142293" cy="970279"/>
          </a:xfrm>
          <a:prstGeom prst="rect">
            <a:avLst/>
          </a:prstGeom>
          <a:ln>
            <a:solidFill>
              <a:schemeClr val="tx1"/>
            </a:solidFill>
          </a:ln>
        </p:spPr>
        <p:txBody>
          <a:bodyPr>
            <a:normAutofit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a:t>How is your progress measured in </a:t>
            </a:r>
            <a:r>
              <a:rPr lang="en-GB" b="1"/>
              <a:t>English </a:t>
            </a:r>
            <a:r>
              <a:rPr lang="en-GB"/>
              <a:t>in</a:t>
            </a:r>
            <a:r>
              <a:rPr lang="en-GB" b="1"/>
              <a:t> Autumn </a:t>
            </a:r>
            <a:r>
              <a:rPr lang="en-GB"/>
              <a:t>term</a:t>
            </a:r>
            <a:r>
              <a:rPr lang="en-GB" b="1"/>
              <a:t>?</a:t>
            </a:r>
            <a:endParaRPr lang="en-GB"/>
          </a:p>
        </p:txBody>
      </p:sp>
      <p:graphicFrame>
        <p:nvGraphicFramePr>
          <p:cNvPr id="7" name="Table 6">
            <a:extLst>
              <a:ext uri="{FF2B5EF4-FFF2-40B4-BE49-F238E27FC236}">
                <a16:creationId xmlns:a16="http://schemas.microsoft.com/office/drawing/2014/main" id="{62EB1893-2B87-F19A-DEDE-BFAD25595951}"/>
              </a:ext>
            </a:extLst>
          </p:cNvPr>
          <p:cNvGraphicFramePr>
            <a:graphicFrameLocks noGrp="1"/>
          </p:cNvGraphicFramePr>
          <p:nvPr/>
        </p:nvGraphicFramePr>
        <p:xfrm>
          <a:off x="326868" y="1734850"/>
          <a:ext cx="6144984" cy="698887"/>
        </p:xfrm>
        <a:graphic>
          <a:graphicData uri="http://schemas.openxmlformats.org/drawingml/2006/table">
            <a:tbl>
              <a:tblPr bandRow="1">
                <a:tableStyleId>{5C22544A-7EE6-4342-B048-85BDC9FD1C3A}</a:tableStyleId>
              </a:tblPr>
              <a:tblGrid>
                <a:gridCol w="2326892">
                  <a:extLst>
                    <a:ext uri="{9D8B030D-6E8A-4147-A177-3AD203B41FA5}">
                      <a16:colId xmlns:a16="http://schemas.microsoft.com/office/drawing/2014/main" val="9534005"/>
                    </a:ext>
                  </a:extLst>
                </a:gridCol>
                <a:gridCol w="3818092">
                  <a:extLst>
                    <a:ext uri="{9D8B030D-6E8A-4147-A177-3AD203B41FA5}">
                      <a16:colId xmlns:a16="http://schemas.microsoft.com/office/drawing/2014/main" val="1175675286"/>
                    </a:ext>
                  </a:extLst>
                </a:gridCol>
              </a:tblGrid>
              <a:tr h="262080">
                <a:tc>
                  <a:txBody>
                    <a:bodyPr/>
                    <a:lstStyle/>
                    <a:p>
                      <a:pPr algn="l" rtl="0" fontAlgn="base">
                        <a:lnSpc>
                          <a:spcPts val="900"/>
                        </a:lnSpc>
                        <a:buNone/>
                      </a:pPr>
                      <a:r>
                        <a:rPr lang="en-GB" sz="1100" b="0" i="0">
                          <a:solidFill>
                            <a:srgbClr val="000000"/>
                          </a:solidFill>
                          <a:effectLst/>
                          <a:latin typeface="Calibri" panose="020F0502020204030204" pitchFamily="34" charset="0"/>
                        </a:rPr>
                        <a:t>Big write: Essay response to the text </a:t>
                      </a:r>
                      <a:endParaRPr lang="en-GB" b="0" i="0">
                        <a:solidFill>
                          <a:srgbClr val="000000"/>
                        </a:solidFill>
                        <a:effectLst/>
                      </a:endParaRPr>
                    </a:p>
                  </a:txBody>
                  <a:tcPr marL="59817" marR="59817" marT="29909" marB="2990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lnSpc>
                          <a:spcPts val="900"/>
                        </a:lnSpc>
                        <a:buNone/>
                      </a:pPr>
                      <a:r>
                        <a:rPr lang="en-GB" sz="1100" b="0" i="0">
                          <a:solidFill>
                            <a:srgbClr val="000000"/>
                          </a:solidFill>
                          <a:effectLst/>
                          <a:latin typeface="Calibri" panose="020F0502020204030204" pitchFamily="34" charset="0"/>
                        </a:rPr>
                        <a:t>Completed fortnightly</a:t>
                      </a:r>
                      <a:endParaRPr lang="en-GB" b="0" i="0">
                        <a:solidFill>
                          <a:srgbClr val="000000"/>
                        </a:solidFill>
                        <a:effectLst/>
                      </a:endParaRPr>
                    </a:p>
                  </a:txBody>
                  <a:tcPr marL="59817" marR="59817" marT="29909" marB="2990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71001404"/>
                  </a:ext>
                </a:extLst>
              </a:tr>
              <a:tr h="436807">
                <a:tc>
                  <a:txBody>
                    <a:bodyPr/>
                    <a:lstStyle/>
                    <a:p>
                      <a:pPr algn="l" rtl="0" fontAlgn="base">
                        <a:lnSpc>
                          <a:spcPts val="900"/>
                        </a:lnSpc>
                        <a:buNone/>
                      </a:pPr>
                      <a:r>
                        <a:rPr lang="en-GB" sz="1100" b="0" i="0">
                          <a:solidFill>
                            <a:srgbClr val="000000"/>
                          </a:solidFill>
                          <a:effectLst/>
                          <a:latin typeface="Calibri" panose="020F0502020204030204" pitchFamily="34" charset="0"/>
                        </a:rPr>
                        <a:t>Big write : Creative writing task inspired by the text</a:t>
                      </a:r>
                      <a:endParaRPr lang="en-GB" b="0" i="0">
                        <a:solidFill>
                          <a:srgbClr val="000000"/>
                        </a:solidFill>
                        <a:effectLst/>
                      </a:endParaRPr>
                    </a:p>
                  </a:txBody>
                  <a:tcPr marL="59817" marR="59817" marT="29909" marB="2990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lnSpc>
                          <a:spcPts val="900"/>
                        </a:lnSpc>
                        <a:buNone/>
                      </a:pPr>
                      <a:r>
                        <a:rPr lang="en-GB" sz="1100" b="0" i="0">
                          <a:solidFill>
                            <a:srgbClr val="000000"/>
                          </a:solidFill>
                          <a:effectLst/>
                          <a:latin typeface="Calibri" panose="020F0502020204030204" pitchFamily="34" charset="0"/>
                        </a:rPr>
                        <a:t>Completed fortnightly</a:t>
                      </a:r>
                      <a:endParaRPr lang="en-GB" b="0" i="0">
                        <a:solidFill>
                          <a:srgbClr val="000000"/>
                        </a:solidFill>
                        <a:effectLst/>
                      </a:endParaRPr>
                    </a:p>
                  </a:txBody>
                  <a:tcPr marL="59817" marR="59817" marT="29909" marB="2990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6771106"/>
                  </a:ext>
                </a:extLst>
              </a:tr>
            </a:tbl>
          </a:graphicData>
        </a:graphic>
      </p:graphicFrame>
    </p:spTree>
    <p:extLst>
      <p:ext uri="{BB962C8B-B14F-4D97-AF65-F5344CB8AC3E}">
        <p14:creationId xmlns:p14="http://schemas.microsoft.com/office/powerpoint/2010/main" val="35576828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B0C591B-137F-4613-B946-729B92275567}"/>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A10900E-42E3-4DB3-9119-F47A6AC7181B}"/>
              </a:ext>
            </a:extLst>
          </p:cNvPr>
          <p:cNvSpPr txBox="1">
            <a:spLocks/>
          </p:cNvSpPr>
          <p:nvPr/>
        </p:nvSpPr>
        <p:spPr>
          <a:xfrm>
            <a:off x="317499" y="230417"/>
            <a:ext cx="6245832" cy="817065"/>
          </a:xfrm>
          <a:prstGeom prst="rect">
            <a:avLst/>
          </a:prstGeom>
          <a:ln>
            <a:solidFill>
              <a:schemeClr val="tx1"/>
            </a:solidFill>
          </a:ln>
        </p:spPr>
        <p:txBody>
          <a:bodyPr lIns="91440" tIns="45720" rIns="91440" bIns="45720" anchor="t"/>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b="1"/>
              <a:t>Romeo and Juliet: </a:t>
            </a:r>
            <a:r>
              <a:rPr lang="en-GB" sz="2800"/>
              <a:t>Y9 Autumn Term 1:</a:t>
            </a:r>
            <a:br>
              <a:rPr lang="en-GB"/>
            </a:br>
            <a:r>
              <a:rPr lang="en-GB" sz="2000" i="1"/>
              <a:t>Golden Nugget and Work Hard</a:t>
            </a:r>
          </a:p>
        </p:txBody>
      </p:sp>
      <p:graphicFrame>
        <p:nvGraphicFramePr>
          <p:cNvPr id="12" name="Table 11">
            <a:extLst>
              <a:ext uri="{FF2B5EF4-FFF2-40B4-BE49-F238E27FC236}">
                <a16:creationId xmlns:a16="http://schemas.microsoft.com/office/drawing/2014/main" id="{A6F2AFF9-6928-C86C-922D-20699804867B}"/>
              </a:ext>
            </a:extLst>
          </p:cNvPr>
          <p:cNvGraphicFramePr>
            <a:graphicFrameLocks noGrp="1"/>
          </p:cNvGraphicFramePr>
          <p:nvPr>
            <p:extLst>
              <p:ext uri="{D42A27DB-BD31-4B8C-83A1-F6EECF244321}">
                <p14:modId xmlns:p14="http://schemas.microsoft.com/office/powerpoint/2010/main" val="1391542513"/>
              </p:ext>
            </p:extLst>
          </p:nvPr>
        </p:nvGraphicFramePr>
        <p:xfrm>
          <a:off x="304286" y="1188270"/>
          <a:ext cx="6250727" cy="7186368"/>
        </p:xfrm>
        <a:graphic>
          <a:graphicData uri="http://schemas.openxmlformats.org/drawingml/2006/table">
            <a:tbl>
              <a:tblPr firstRow="1" bandRow="1">
                <a:tableStyleId>{00A15C55-8517-42AA-B614-E9B94910E393}</a:tableStyleId>
              </a:tblPr>
              <a:tblGrid>
                <a:gridCol w="722947">
                  <a:extLst>
                    <a:ext uri="{9D8B030D-6E8A-4147-A177-3AD203B41FA5}">
                      <a16:colId xmlns:a16="http://schemas.microsoft.com/office/drawing/2014/main" val="3680377661"/>
                    </a:ext>
                  </a:extLst>
                </a:gridCol>
                <a:gridCol w="2570445">
                  <a:extLst>
                    <a:ext uri="{9D8B030D-6E8A-4147-A177-3AD203B41FA5}">
                      <a16:colId xmlns:a16="http://schemas.microsoft.com/office/drawing/2014/main" val="1355889854"/>
                    </a:ext>
                  </a:extLst>
                </a:gridCol>
                <a:gridCol w="2957335">
                  <a:extLst>
                    <a:ext uri="{9D8B030D-6E8A-4147-A177-3AD203B41FA5}">
                      <a16:colId xmlns:a16="http://schemas.microsoft.com/office/drawing/2014/main" val="3529350163"/>
                    </a:ext>
                  </a:extLst>
                </a:gridCol>
              </a:tblGrid>
              <a:tr h="729371">
                <a:tc>
                  <a:txBody>
                    <a:bodyPr/>
                    <a:lstStyle/>
                    <a:p>
                      <a:pPr marL="0" algn="l" rtl="0" eaLnBrk="1" latinLnBrk="0" hangingPunct="1">
                        <a:buNone/>
                      </a:pPr>
                      <a:endParaRPr lang="en-GB">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algn="ctr" rtl="0" eaLnBrk="1" latinLnBrk="0" hangingPunct="1">
                        <a:buNone/>
                      </a:pPr>
                      <a:r>
                        <a:rPr lang="en-GB" sz="1350" kern="1200">
                          <a:solidFill>
                            <a:schemeClr val="tx1"/>
                          </a:solidFill>
                          <a:effectLst/>
                        </a:rPr>
                        <a:t>Golden Nugget</a:t>
                      </a:r>
                      <a:endParaRPr lang="en-GB">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algn="ctr" rtl="0" eaLnBrk="1" latinLnBrk="0" hangingPunct="1">
                        <a:buNone/>
                      </a:pPr>
                      <a:r>
                        <a:rPr lang="en-GB" sz="1350" kern="1200">
                          <a:solidFill>
                            <a:schemeClr val="tx1"/>
                          </a:solidFill>
                          <a:effectLst/>
                        </a:rPr>
                        <a:t>Work Hard</a:t>
                      </a:r>
                      <a:endParaRPr lang="en-GB">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21326557"/>
                  </a:ext>
                </a:extLst>
              </a:tr>
              <a:tr h="848677">
                <a:tc>
                  <a:txBody>
                    <a:bodyPr/>
                    <a:lstStyle/>
                    <a:p>
                      <a:pPr marL="0" algn="l" rtl="0" eaLnBrk="1" latinLnBrk="0" hangingPunct="1">
                        <a:buNone/>
                      </a:pPr>
                      <a:r>
                        <a:rPr lang="en-GB" sz="1000" kern="1200">
                          <a:solidFill>
                            <a:schemeClr val="tx1"/>
                          </a:solidFill>
                          <a:effectLst/>
                        </a:rPr>
                        <a:t>1</a:t>
                      </a:r>
                      <a:endParaRPr lang="en-GB" sz="1000">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r>
                        <a:rPr lang="en-GB" sz="800" b="1" u="sng" kern="1200">
                          <a:solidFill>
                            <a:schemeClr val="tx1"/>
                          </a:solidFill>
                          <a:effectLst/>
                          <a:latin typeface="Calibri"/>
                          <a:ea typeface="Calibri"/>
                          <a:cs typeface="Calibri"/>
                        </a:rPr>
                        <a:t>Introduction to Tragedy and Context</a:t>
                      </a:r>
                    </a:p>
                    <a:p>
                      <a:pPr marL="0" lvl="0" algn="l">
                        <a:buNone/>
                      </a:pPr>
                      <a:r>
                        <a:rPr lang="en-GB" sz="800" b="1" kern="1200">
                          <a:solidFill>
                            <a:schemeClr val="tx1"/>
                          </a:solidFill>
                          <a:effectLst/>
                          <a:latin typeface="Calibri"/>
                          <a:ea typeface="Calibri"/>
                          <a:cs typeface="Calibri"/>
                        </a:rPr>
                        <a:t>Emerging:</a:t>
                      </a:r>
                      <a:r>
                        <a:rPr lang="en-GB" sz="800" kern="1200">
                          <a:solidFill>
                            <a:schemeClr val="tx1"/>
                          </a:solidFill>
                          <a:effectLst/>
                          <a:latin typeface="Calibri"/>
                          <a:ea typeface="Calibri"/>
                          <a:cs typeface="Calibri"/>
                        </a:rPr>
                        <a:t> To identify key features of a tragedy </a:t>
                      </a:r>
                      <a:endParaRPr lang="en-GB" sz="800" b="1" kern="1200">
                        <a:solidFill>
                          <a:schemeClr val="tx1"/>
                        </a:solidFill>
                        <a:effectLst/>
                        <a:latin typeface="Calibri"/>
                        <a:ea typeface="Calibri"/>
                        <a:cs typeface="Calibri"/>
                      </a:endParaRPr>
                    </a:p>
                    <a:p>
                      <a:pPr marL="0" lvl="0" algn="l">
                        <a:buNone/>
                      </a:pPr>
                      <a:r>
                        <a:rPr lang="en-GB" sz="800" b="1" kern="1200">
                          <a:solidFill>
                            <a:schemeClr val="tx1"/>
                          </a:solidFill>
                          <a:effectLst/>
                          <a:latin typeface="Calibri"/>
                          <a:ea typeface="Calibri"/>
                          <a:cs typeface="Calibri"/>
                        </a:rPr>
                        <a:t>Achieving: </a:t>
                      </a:r>
                      <a:r>
                        <a:rPr lang="en-GB" sz="800" b="0" kern="1200">
                          <a:solidFill>
                            <a:schemeClr val="tx1"/>
                          </a:solidFill>
                          <a:effectLst/>
                          <a:latin typeface="Calibri"/>
                          <a:ea typeface="Calibri"/>
                          <a:cs typeface="Calibri"/>
                        </a:rPr>
                        <a:t>Explain how tragedy and Elizabethan context influences the play</a:t>
                      </a:r>
                    </a:p>
                    <a:p>
                      <a:pPr marL="0" lvl="0" algn="l">
                        <a:buNone/>
                      </a:pPr>
                      <a:r>
                        <a:rPr lang="en-GB" sz="800" b="1" kern="1200">
                          <a:solidFill>
                            <a:schemeClr val="tx1"/>
                          </a:solidFill>
                          <a:effectLst/>
                          <a:latin typeface="Calibri"/>
                          <a:ea typeface="Calibri"/>
                          <a:cs typeface="Calibri"/>
                        </a:rPr>
                        <a:t>Excelling: </a:t>
                      </a:r>
                      <a:r>
                        <a:rPr lang="en-GB" sz="800" b="0" kern="1200">
                          <a:solidFill>
                            <a:schemeClr val="tx1"/>
                          </a:solidFill>
                          <a:effectLst/>
                          <a:latin typeface="Calibri"/>
                          <a:ea typeface="Calibri"/>
                          <a:cs typeface="Calibri"/>
                        </a:rPr>
                        <a:t>Analyse how Shakespeare uses tragic conventions and context to shape meaning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l">
                        <a:buNone/>
                      </a:pPr>
                      <a:r>
                        <a:rPr lang="en-GB" sz="800" b="1" kern="1200">
                          <a:solidFill>
                            <a:schemeClr val="tx1"/>
                          </a:solidFill>
                          <a:effectLst/>
                          <a:latin typeface="Calibri"/>
                          <a:ea typeface="Calibri"/>
                          <a:cs typeface="Calibri"/>
                        </a:rPr>
                        <a:t>Big Write:</a:t>
                      </a:r>
                      <a:r>
                        <a:rPr lang="en-GB" sz="800" kern="1200">
                          <a:solidFill>
                            <a:schemeClr val="tx1"/>
                          </a:solidFill>
                          <a:effectLst/>
                          <a:latin typeface="Calibri"/>
                          <a:ea typeface="Calibri"/>
                          <a:cs typeface="Calibri"/>
                        </a:rPr>
                        <a:t> How does Shakespeare use the Prologue to introduce key themes and tragic events?</a:t>
                      </a:r>
                      <a:endParaRPr lang="en-US" sz="800">
                        <a:solidFill>
                          <a:srgbClr val="FF0000"/>
                        </a:solidFill>
                        <a:latin typeface="Calibri"/>
                        <a:ea typeface="Calibri"/>
                        <a:cs typeface="Calibri"/>
                      </a:endParaRPr>
                    </a:p>
                    <a:p>
                      <a:pPr marL="0" lvl="0" algn="l">
                        <a:buNone/>
                      </a:pPr>
                      <a:endParaRPr lang="en-US" sz="800" i="1">
                        <a:solidFill>
                          <a:srgbClr val="FF0000"/>
                        </a:solidFill>
                        <a:latin typeface="Calibri"/>
                        <a:ea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26746291"/>
                  </a:ext>
                </a:extLst>
              </a:tr>
              <a:tr h="729371">
                <a:tc>
                  <a:txBody>
                    <a:bodyPr/>
                    <a:lstStyle/>
                    <a:p>
                      <a:pPr marL="0" algn="l" rtl="0" eaLnBrk="1" latinLnBrk="0" hangingPunct="1">
                        <a:buNone/>
                      </a:pPr>
                      <a:r>
                        <a:rPr lang="en-GB" sz="1000" kern="1200">
                          <a:solidFill>
                            <a:schemeClr val="tx1"/>
                          </a:solidFill>
                          <a:effectLst/>
                        </a:rPr>
                        <a:t>2</a:t>
                      </a:r>
                      <a:endParaRPr lang="en-GB" sz="1000">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r>
                        <a:rPr lang="en-GB" sz="800" b="1" u="sng" kern="1200">
                          <a:solidFill>
                            <a:schemeClr val="tx1"/>
                          </a:solidFill>
                          <a:effectLst/>
                          <a:latin typeface="Calibri"/>
                          <a:ea typeface="Calibri"/>
                          <a:cs typeface="Calibri"/>
                        </a:rPr>
                        <a:t>The theme of Rivalry and Rival families</a:t>
                      </a:r>
                      <a:endParaRPr lang="en-GB" sz="800" u="sng" kern="1200">
                        <a:solidFill>
                          <a:schemeClr val="tx1"/>
                        </a:solidFill>
                        <a:effectLst/>
                        <a:latin typeface="Calibri"/>
                        <a:ea typeface="Calibri"/>
                        <a:cs typeface="Calibri"/>
                      </a:endParaRPr>
                    </a:p>
                    <a:p>
                      <a:pPr marL="0" lvl="0" algn="l">
                        <a:buNone/>
                      </a:pPr>
                      <a:r>
                        <a:rPr lang="en-GB" sz="800" b="1" kern="1200">
                          <a:solidFill>
                            <a:schemeClr val="tx1"/>
                          </a:solidFill>
                          <a:effectLst/>
                          <a:latin typeface="Calibri"/>
                          <a:ea typeface="Calibri"/>
                          <a:cs typeface="Calibri"/>
                        </a:rPr>
                        <a:t>Emerging:</a:t>
                      </a:r>
                      <a:r>
                        <a:rPr lang="en-GB" sz="800" kern="1200">
                          <a:solidFill>
                            <a:schemeClr val="tx1"/>
                          </a:solidFill>
                          <a:effectLst/>
                          <a:latin typeface="Calibri"/>
                          <a:ea typeface="Calibri"/>
                          <a:cs typeface="Calibri"/>
                        </a:rPr>
                        <a:t> Describe the rivalry between the Montagues and Capulets </a:t>
                      </a:r>
                    </a:p>
                    <a:p>
                      <a:pPr marL="0" lvl="0" algn="l">
                        <a:buNone/>
                      </a:pPr>
                      <a:r>
                        <a:rPr lang="en-GB" sz="800" b="1" kern="1200">
                          <a:solidFill>
                            <a:schemeClr val="tx1"/>
                          </a:solidFill>
                          <a:effectLst/>
                          <a:latin typeface="Calibri"/>
                          <a:ea typeface="Calibri"/>
                          <a:cs typeface="Calibri"/>
                        </a:rPr>
                        <a:t>Achieving:</a:t>
                      </a:r>
                      <a:r>
                        <a:rPr lang="en-GB" sz="800" kern="1200">
                          <a:solidFill>
                            <a:schemeClr val="tx1"/>
                          </a:solidFill>
                          <a:effectLst/>
                          <a:latin typeface="Calibri"/>
                          <a:ea typeface="Calibri"/>
                          <a:cs typeface="Calibri"/>
                        </a:rPr>
                        <a:t> Explain how rivalry creates conflict within the play</a:t>
                      </a:r>
                    </a:p>
                    <a:p>
                      <a:pPr marL="0" lvl="0" algn="l">
                        <a:buNone/>
                      </a:pPr>
                      <a:r>
                        <a:rPr lang="en-GB" sz="800" b="1" kern="1200">
                          <a:solidFill>
                            <a:schemeClr val="tx1"/>
                          </a:solidFill>
                          <a:effectLst/>
                          <a:latin typeface="Calibri"/>
                          <a:ea typeface="Calibri"/>
                          <a:cs typeface="Calibri"/>
                        </a:rPr>
                        <a:t>Excelling:</a:t>
                      </a:r>
                      <a:r>
                        <a:rPr lang="en-GB" sz="800" kern="1200">
                          <a:solidFill>
                            <a:schemeClr val="tx1"/>
                          </a:solidFill>
                          <a:effectLst/>
                          <a:latin typeface="Calibri"/>
                          <a:ea typeface="Calibri"/>
                          <a:cs typeface="Calibri"/>
                        </a:rPr>
                        <a:t> How does Shakespeare present rivalry to explore violence, loyalty and division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r>
                        <a:rPr lang="en-GB" sz="800" kern="1200">
                          <a:solidFill>
                            <a:schemeClr val="tx1"/>
                          </a:solidFill>
                          <a:effectLst/>
                          <a:latin typeface="Calibri"/>
                          <a:ea typeface="Calibri"/>
                          <a:cs typeface="Calibri"/>
                        </a:rPr>
                        <a:t>Big Write: How does Shakespeare present conflict between the Montagues and Capulets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0555033"/>
                  </a:ext>
                </a:extLst>
              </a:tr>
              <a:tr h="729371">
                <a:tc>
                  <a:txBody>
                    <a:bodyPr/>
                    <a:lstStyle/>
                    <a:p>
                      <a:pPr marL="0" algn="l" rtl="0" eaLnBrk="1" latinLnBrk="0" hangingPunct="1">
                        <a:buNone/>
                      </a:pPr>
                      <a:r>
                        <a:rPr lang="en-GB" sz="1350" kern="1200">
                          <a:solidFill>
                            <a:schemeClr val="tx1"/>
                          </a:solidFill>
                          <a:effectLst/>
                        </a:rPr>
                        <a:t>3</a:t>
                      </a:r>
                      <a:endParaRPr lang="en-GB">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r>
                        <a:rPr lang="en-GB" sz="800" b="1" u="sng" kern="1200">
                          <a:solidFill>
                            <a:schemeClr val="tx1"/>
                          </a:solidFill>
                          <a:effectLst/>
                          <a:latin typeface="Calibri"/>
                          <a:ea typeface="Calibri"/>
                          <a:cs typeface="Calibri"/>
                        </a:rPr>
                        <a:t>The theme of Love and Relationships (theme of honour)</a:t>
                      </a:r>
                    </a:p>
                    <a:p>
                      <a:pPr marL="0" lvl="0" algn="l">
                        <a:buNone/>
                      </a:pPr>
                      <a:r>
                        <a:rPr lang="en-GB" sz="800" b="1" kern="1200">
                          <a:solidFill>
                            <a:schemeClr val="tx1"/>
                          </a:solidFill>
                          <a:effectLst/>
                          <a:latin typeface="Calibri"/>
                          <a:ea typeface="Calibri"/>
                          <a:cs typeface="Calibri"/>
                        </a:rPr>
                        <a:t>Emerging: </a:t>
                      </a:r>
                      <a:r>
                        <a:rPr lang="en-GB" sz="800" b="0" kern="1200">
                          <a:solidFill>
                            <a:schemeClr val="tx1"/>
                          </a:solidFill>
                          <a:effectLst/>
                          <a:latin typeface="Calibri"/>
                          <a:ea typeface="Calibri"/>
                          <a:cs typeface="Calibri"/>
                        </a:rPr>
                        <a:t>Describe different relationships and types of love</a:t>
                      </a:r>
                    </a:p>
                    <a:p>
                      <a:pPr marL="0" lvl="0" algn="l">
                        <a:buNone/>
                      </a:pPr>
                      <a:r>
                        <a:rPr lang="en-GB" sz="800" b="1" kern="1200">
                          <a:solidFill>
                            <a:schemeClr val="tx1"/>
                          </a:solidFill>
                          <a:effectLst/>
                          <a:latin typeface="Calibri"/>
                          <a:ea typeface="Calibri"/>
                          <a:cs typeface="Calibri"/>
                        </a:rPr>
                        <a:t>Achieving: </a:t>
                      </a:r>
                      <a:r>
                        <a:rPr lang="en-GB" sz="800" b="0" kern="1200">
                          <a:solidFill>
                            <a:schemeClr val="tx1"/>
                          </a:solidFill>
                          <a:effectLst/>
                          <a:latin typeface="Calibri"/>
                          <a:ea typeface="Calibri"/>
                          <a:cs typeface="Calibri"/>
                        </a:rPr>
                        <a:t>Explain how Shakespeare presents love and relationships</a:t>
                      </a:r>
                    </a:p>
                    <a:p>
                      <a:pPr marL="0" lvl="0" algn="l">
                        <a:buNone/>
                      </a:pPr>
                      <a:r>
                        <a:rPr lang="en-GB" sz="800" b="1" kern="1200">
                          <a:solidFill>
                            <a:schemeClr val="tx1"/>
                          </a:solidFill>
                          <a:effectLst/>
                          <a:latin typeface="Calibri"/>
                          <a:ea typeface="Calibri"/>
                          <a:cs typeface="Calibri"/>
                        </a:rPr>
                        <a:t>Excelling: </a:t>
                      </a:r>
                      <a:r>
                        <a:rPr lang="en-GB" sz="800" b="0" kern="1200">
                          <a:solidFill>
                            <a:schemeClr val="tx1"/>
                          </a:solidFill>
                          <a:effectLst/>
                          <a:latin typeface="Calibri"/>
                          <a:ea typeface="Calibri"/>
                          <a:cs typeface="Calibri"/>
                        </a:rPr>
                        <a:t>Analyse how Shakespeare uses relationships to explore wider themes such as loyalty and conflict</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r>
                        <a:rPr lang="en-GB" sz="800" kern="1200">
                          <a:solidFill>
                            <a:schemeClr val="tx1"/>
                          </a:solidFill>
                          <a:effectLst/>
                          <a:latin typeface="Calibri"/>
                          <a:ea typeface="Calibri"/>
                          <a:cs typeface="Calibri"/>
                        </a:rPr>
                        <a:t>Big Write: How does Shakespeare present the theme of love in Romeo and Juliet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43516929"/>
                  </a:ext>
                </a:extLst>
              </a:tr>
              <a:tr h="729371">
                <a:tc>
                  <a:txBody>
                    <a:bodyPr/>
                    <a:lstStyle/>
                    <a:p>
                      <a:pPr marL="0" algn="l" rtl="0" eaLnBrk="1" latinLnBrk="0" hangingPunct="1">
                        <a:buNone/>
                      </a:pPr>
                      <a:r>
                        <a:rPr lang="en-GB" sz="1350" kern="1200">
                          <a:solidFill>
                            <a:schemeClr val="tx1"/>
                          </a:solidFill>
                          <a:effectLst/>
                        </a:rPr>
                        <a:t>4</a:t>
                      </a:r>
                      <a:endParaRPr lang="en-GB">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r>
                        <a:rPr lang="en-GB" sz="800" b="1" u="sng" kern="1200">
                          <a:solidFill>
                            <a:schemeClr val="tx1"/>
                          </a:solidFill>
                          <a:effectLst/>
                          <a:latin typeface="Calibri"/>
                          <a:ea typeface="Calibri"/>
                          <a:cs typeface="Calibri"/>
                        </a:rPr>
                        <a:t>The Characterisation of Romeo and Juliet</a:t>
                      </a:r>
                      <a:endParaRPr lang="en-US" sz="800" b="1" u="sng">
                        <a:latin typeface="Calibri"/>
                        <a:ea typeface="Calibri"/>
                        <a:cs typeface="Calibri"/>
                      </a:endParaRPr>
                    </a:p>
                    <a:p>
                      <a:pPr marL="0" lvl="0" algn="l">
                        <a:buNone/>
                      </a:pPr>
                      <a:r>
                        <a:rPr lang="en-GB" sz="800" b="1" kern="1200">
                          <a:solidFill>
                            <a:schemeClr val="tx1"/>
                          </a:solidFill>
                          <a:effectLst/>
                          <a:latin typeface="Calibri"/>
                          <a:ea typeface="Calibri"/>
                          <a:cs typeface="Calibri"/>
                        </a:rPr>
                        <a:t>Emerging:</a:t>
                      </a:r>
                      <a:r>
                        <a:rPr lang="en-GB" sz="800" kern="1200">
                          <a:solidFill>
                            <a:schemeClr val="tx1"/>
                          </a:solidFill>
                          <a:effectLst/>
                          <a:latin typeface="Calibri"/>
                          <a:ea typeface="Calibri"/>
                          <a:cs typeface="Calibri"/>
                        </a:rPr>
                        <a:t> describe Romeo and Juliets personalities and relationship within the play</a:t>
                      </a:r>
                    </a:p>
                    <a:p>
                      <a:pPr marL="0" lvl="0" algn="l">
                        <a:buNone/>
                      </a:pPr>
                      <a:r>
                        <a:rPr lang="en-GB" sz="800" b="1" kern="1200">
                          <a:solidFill>
                            <a:schemeClr val="tx1"/>
                          </a:solidFill>
                          <a:effectLst/>
                          <a:latin typeface="Calibri"/>
                          <a:ea typeface="Calibri"/>
                          <a:cs typeface="Calibri"/>
                        </a:rPr>
                        <a:t>Achieving:</a:t>
                      </a:r>
                      <a:r>
                        <a:rPr lang="en-GB" sz="800" kern="1200">
                          <a:solidFill>
                            <a:schemeClr val="tx1"/>
                          </a:solidFill>
                          <a:effectLst/>
                          <a:latin typeface="Calibri"/>
                          <a:ea typeface="Calibri"/>
                          <a:cs typeface="Calibri"/>
                        </a:rPr>
                        <a:t> Explain how Romeo and Juliet develop as characters throughout the play</a:t>
                      </a:r>
                      <a:endParaRPr lang="en-GB" sz="800">
                        <a:latin typeface="Calibri"/>
                        <a:ea typeface="Calibri"/>
                        <a:cs typeface="Calibri"/>
                      </a:endParaRPr>
                    </a:p>
                    <a:p>
                      <a:pPr marL="0" lvl="0" algn="l">
                        <a:buNone/>
                      </a:pPr>
                      <a:r>
                        <a:rPr lang="en-GB" sz="800" b="1" kern="1200">
                          <a:solidFill>
                            <a:schemeClr val="tx1"/>
                          </a:solidFill>
                          <a:effectLst/>
                          <a:latin typeface="Calibri"/>
                          <a:ea typeface="Calibri"/>
                          <a:cs typeface="Calibri"/>
                        </a:rPr>
                        <a:t>Excelling: </a:t>
                      </a:r>
                      <a:r>
                        <a:rPr lang="en-GB" sz="800" kern="1200">
                          <a:solidFill>
                            <a:schemeClr val="tx1"/>
                          </a:solidFill>
                          <a:effectLst/>
                          <a:latin typeface="Calibri"/>
                          <a:ea typeface="Calibri"/>
                          <a:cs typeface="Calibri"/>
                        </a:rPr>
                        <a:t>Analyse how Shakespeare presents Romeo and Juliets relationship to highlight wider themes such as fate and tragedy  </a:t>
                      </a:r>
                      <a:endParaRPr lang="en-GB" sz="800">
                        <a:latin typeface="Calibri"/>
                        <a:ea typeface="Calibri"/>
                        <a:cs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r>
                        <a:rPr lang="en-GB" sz="800" kern="1200">
                          <a:solidFill>
                            <a:schemeClr val="tx1"/>
                          </a:solidFill>
                          <a:effectLst/>
                          <a:latin typeface="Calibri"/>
                          <a:ea typeface="Calibri"/>
                          <a:cs typeface="Calibri"/>
                        </a:rPr>
                        <a:t>Big Write: Creative Writing short story about the theme of love </a:t>
                      </a:r>
                      <a:endParaRPr lang="en-GB" sz="800">
                        <a:solidFill>
                          <a:schemeClr val="tx1"/>
                        </a:solidFill>
                        <a:effectLst/>
                        <a:latin typeface="Calibri"/>
                        <a:ea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476039"/>
                  </a:ext>
                </a:extLst>
              </a:tr>
              <a:tr h="729370">
                <a:tc>
                  <a:txBody>
                    <a:bodyPr/>
                    <a:lstStyle/>
                    <a:p>
                      <a:pPr marL="0" lvl="0" algn="l">
                        <a:buNone/>
                      </a:pPr>
                      <a:r>
                        <a:rPr lang="en-GB" sz="1350" kern="1200">
                          <a:solidFill>
                            <a:schemeClr val="tx1"/>
                          </a:solidFill>
                          <a:effectLst/>
                        </a:rPr>
                        <a:t>5</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0" lvl="0" algn="l">
                        <a:buNone/>
                      </a:pPr>
                      <a:r>
                        <a:rPr lang="en-GB" sz="800" b="1" i="0" u="sng" strike="noStrike" kern="1200" noProof="0">
                          <a:solidFill>
                            <a:schemeClr val="tx1"/>
                          </a:solidFill>
                          <a:effectLst/>
                          <a:latin typeface="Calibri"/>
                          <a:ea typeface="Calibri"/>
                          <a:cs typeface="Calibri"/>
                        </a:rPr>
                        <a:t>Women in Elizabethan society</a:t>
                      </a:r>
                    </a:p>
                    <a:p>
                      <a:pPr marL="0" lvl="0" algn="l">
                        <a:buNone/>
                      </a:pPr>
                      <a:r>
                        <a:rPr lang="en-GB" sz="800" b="1" i="0" u="none" strike="noStrike" kern="1200" noProof="0">
                          <a:solidFill>
                            <a:schemeClr val="tx1"/>
                          </a:solidFill>
                          <a:effectLst/>
                          <a:latin typeface="Calibri"/>
                          <a:ea typeface="Calibri"/>
                          <a:cs typeface="Calibri"/>
                        </a:rPr>
                        <a:t>Emerging:</a:t>
                      </a:r>
                      <a:r>
                        <a:rPr lang="en-GB" sz="800" b="0" i="0" u="none" strike="noStrike" kern="1200" noProof="0">
                          <a:solidFill>
                            <a:schemeClr val="tx1"/>
                          </a:solidFill>
                          <a:effectLst/>
                          <a:latin typeface="Calibri"/>
                          <a:ea typeface="Calibri"/>
                          <a:cs typeface="Calibri"/>
                        </a:rPr>
                        <a:t> Describe the role of women in Elizabethan society</a:t>
                      </a:r>
                      <a:endParaRPr lang="en-GB" sz="800" b="0" i="0" u="none" strike="noStrike" kern="1200" noProof="0">
                        <a:solidFill>
                          <a:srgbClr val="000000"/>
                        </a:solidFill>
                        <a:effectLst/>
                        <a:latin typeface="Calibri"/>
                        <a:ea typeface="Calibri"/>
                        <a:cs typeface="Calibri"/>
                      </a:endParaRPr>
                    </a:p>
                    <a:p>
                      <a:pPr marL="0" lvl="0" algn="l">
                        <a:buNone/>
                      </a:pPr>
                      <a:r>
                        <a:rPr lang="en-GB" sz="800" b="1" i="0" u="none" strike="noStrike" kern="1200" noProof="0">
                          <a:solidFill>
                            <a:schemeClr val="tx1"/>
                          </a:solidFill>
                          <a:effectLst/>
                          <a:latin typeface="Calibri"/>
                          <a:ea typeface="Calibri"/>
                          <a:cs typeface="Calibri"/>
                        </a:rPr>
                        <a:t>Achieving:</a:t>
                      </a:r>
                      <a:r>
                        <a:rPr lang="en-GB" sz="800" b="0" i="0" u="none" strike="noStrike" kern="1200" noProof="0">
                          <a:solidFill>
                            <a:schemeClr val="tx1"/>
                          </a:solidFill>
                          <a:effectLst/>
                          <a:latin typeface="Calibri"/>
                          <a:ea typeface="Calibri"/>
                          <a:cs typeface="Calibri"/>
                        </a:rPr>
                        <a:t> Explain the expectations placed on women in Romeo and Juliet</a:t>
                      </a:r>
                      <a:endParaRPr lang="en-US" sz="800" b="0" i="0" u="none" strike="noStrike" kern="1200" noProof="0">
                        <a:solidFill>
                          <a:srgbClr val="000000"/>
                        </a:solidFill>
                        <a:effectLst/>
                        <a:latin typeface="Calibri"/>
                        <a:ea typeface="Calibri"/>
                        <a:cs typeface="Calibri"/>
                      </a:endParaRPr>
                    </a:p>
                    <a:p>
                      <a:pPr marL="0" lvl="0" algn="l">
                        <a:buNone/>
                      </a:pPr>
                      <a:r>
                        <a:rPr lang="en-GB" sz="800" b="1" i="0" u="none" strike="noStrike" kern="1200" noProof="0">
                          <a:solidFill>
                            <a:schemeClr val="tx1"/>
                          </a:solidFill>
                          <a:effectLst/>
                          <a:latin typeface="Calibri"/>
                          <a:ea typeface="Calibri"/>
                          <a:cs typeface="Calibri"/>
                        </a:rPr>
                        <a:t>Excelling:</a:t>
                      </a:r>
                      <a:r>
                        <a:rPr lang="en-GB" sz="800" b="0" i="0" u="none" strike="noStrike" kern="1200" noProof="0">
                          <a:solidFill>
                            <a:schemeClr val="tx1"/>
                          </a:solidFill>
                          <a:effectLst/>
                          <a:latin typeface="Calibri"/>
                          <a:ea typeface="Calibri"/>
                          <a:cs typeface="Calibri"/>
                        </a:rPr>
                        <a:t> Analyse how Shakespeare challenges or reinforces expectations of women </a:t>
                      </a:r>
                      <a:endParaRPr lang="en-GB" sz="800">
                        <a:latin typeface="Calibri"/>
                        <a:ea typeface="Calibri"/>
                        <a:cs typeface="Calibri"/>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0" lvl="0" algn="l">
                        <a:buNone/>
                      </a:pPr>
                      <a:r>
                        <a:rPr lang="en-GB" sz="800" kern="1200">
                          <a:solidFill>
                            <a:schemeClr val="tx1"/>
                          </a:solidFill>
                          <a:effectLst/>
                          <a:latin typeface="Calibri"/>
                          <a:ea typeface="Calibri"/>
                          <a:cs typeface="Calibri"/>
                        </a:rPr>
                        <a:t>Big Write: How does Shakespeare present the role of women through the character of Juliet?</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375222566"/>
                  </a:ext>
                </a:extLst>
              </a:tr>
              <a:tr h="729371">
                <a:tc>
                  <a:txBody>
                    <a:bodyPr/>
                    <a:lstStyle/>
                    <a:p>
                      <a:pPr marL="0" algn="l" rtl="0" eaLnBrk="1" latinLnBrk="0" hangingPunct="1">
                        <a:buNone/>
                      </a:pPr>
                      <a:r>
                        <a:rPr lang="en-GB" sz="1350" kern="1200">
                          <a:solidFill>
                            <a:schemeClr val="tx1"/>
                          </a:solidFill>
                          <a:effectLst/>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r>
                        <a:rPr lang="en-GB" sz="800" b="1" u="sng" kern="1200">
                          <a:solidFill>
                            <a:schemeClr val="tx1"/>
                          </a:solidFill>
                          <a:effectLst/>
                          <a:latin typeface="Calibri"/>
                          <a:ea typeface="Calibri"/>
                          <a:cs typeface="Calibri"/>
                        </a:rPr>
                        <a:t>Fate, Foreshadowing and Destiny</a:t>
                      </a:r>
                    </a:p>
                    <a:p>
                      <a:pPr marL="0" lvl="0" algn="l">
                        <a:buNone/>
                      </a:pPr>
                      <a:r>
                        <a:rPr lang="en-GB" sz="800" b="1" kern="1200">
                          <a:solidFill>
                            <a:schemeClr val="tx1"/>
                          </a:solidFill>
                          <a:effectLst/>
                          <a:latin typeface="Calibri"/>
                          <a:ea typeface="Calibri"/>
                          <a:cs typeface="Calibri"/>
                        </a:rPr>
                        <a:t>Emerging:</a:t>
                      </a:r>
                      <a:r>
                        <a:rPr lang="en-GB" sz="800" kern="1200">
                          <a:solidFill>
                            <a:schemeClr val="tx1"/>
                          </a:solidFill>
                          <a:effectLst/>
                          <a:latin typeface="Calibri"/>
                          <a:ea typeface="Calibri"/>
                          <a:cs typeface="Calibri"/>
                        </a:rPr>
                        <a:t> Identify the technique of 'foreshadowing' in the text</a:t>
                      </a:r>
                    </a:p>
                    <a:p>
                      <a:pPr marL="0" lvl="0" algn="l">
                        <a:buNone/>
                      </a:pPr>
                      <a:r>
                        <a:rPr lang="en-GB" sz="800" b="1" kern="1200">
                          <a:solidFill>
                            <a:schemeClr val="tx1"/>
                          </a:solidFill>
                          <a:effectLst/>
                          <a:latin typeface="Calibri"/>
                          <a:ea typeface="Calibri"/>
                          <a:cs typeface="Calibri"/>
                        </a:rPr>
                        <a:t>Achieving:</a:t>
                      </a:r>
                      <a:r>
                        <a:rPr lang="en-GB" sz="800" kern="1200">
                          <a:solidFill>
                            <a:schemeClr val="tx1"/>
                          </a:solidFill>
                          <a:effectLst/>
                          <a:latin typeface="Calibri"/>
                          <a:ea typeface="Calibri"/>
                          <a:cs typeface="Calibri"/>
                        </a:rPr>
                        <a:t> Explain how foreshadowing hints at future events and influences Juliet's choices</a:t>
                      </a:r>
                    </a:p>
                    <a:p>
                      <a:pPr marL="0" lvl="0" algn="l">
                        <a:buNone/>
                      </a:pPr>
                      <a:r>
                        <a:rPr lang="en-GB" sz="800" b="1" kern="1200">
                          <a:solidFill>
                            <a:schemeClr val="tx1"/>
                          </a:solidFill>
                          <a:effectLst/>
                          <a:latin typeface="Calibri"/>
                          <a:ea typeface="Calibri"/>
                          <a:cs typeface="Calibri"/>
                        </a:rPr>
                        <a:t>Excelling:</a:t>
                      </a:r>
                      <a:r>
                        <a:rPr lang="en-GB" sz="800" kern="1200">
                          <a:solidFill>
                            <a:schemeClr val="tx1"/>
                          </a:solidFill>
                          <a:effectLst/>
                          <a:latin typeface="Calibri"/>
                          <a:ea typeface="Calibri"/>
                          <a:cs typeface="Calibri"/>
                        </a:rPr>
                        <a:t> Analyse how Shakespeare uses foreshadowing to build tension and shape Juliet's tragic fate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r>
                        <a:rPr lang="en-GB" sz="800" kern="1200">
                          <a:solidFill>
                            <a:schemeClr val="tx1"/>
                          </a:solidFill>
                          <a:effectLst/>
                          <a:latin typeface="Calibri"/>
                          <a:ea typeface="Calibri"/>
                          <a:cs typeface="Calibri"/>
                        </a:rPr>
                        <a:t>Big Write: How does Shakespeare present fate as an important force in Romeo and Juliet?</a:t>
                      </a:r>
                      <a:endParaRPr lang="en-GB" sz="800">
                        <a:solidFill>
                          <a:schemeClr val="tx1"/>
                        </a:solidFill>
                        <a:effectLst/>
                        <a:latin typeface="Calibri"/>
                        <a:ea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5922594"/>
                  </a:ext>
                </a:extLst>
              </a:tr>
              <a:tr h="729370">
                <a:tc>
                  <a:txBody>
                    <a:bodyPr/>
                    <a:lstStyle/>
                    <a:p>
                      <a:pPr marL="0" lvl="0" algn="l">
                        <a:buNone/>
                      </a:pPr>
                      <a:r>
                        <a:rPr lang="en-GB" sz="1350" kern="1200">
                          <a:solidFill>
                            <a:schemeClr val="tx1"/>
                          </a:solidFill>
                          <a:effectLst/>
                        </a:rPr>
                        <a:t>7</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0" lvl="0" algn="l">
                        <a:buNone/>
                      </a:pPr>
                      <a:r>
                        <a:rPr lang="en-GB" sz="800" b="1" u="sng" kern="1200">
                          <a:solidFill>
                            <a:schemeClr val="tx1"/>
                          </a:solidFill>
                          <a:effectLst/>
                          <a:latin typeface="Calibri"/>
                          <a:ea typeface="Calibri"/>
                          <a:cs typeface="Calibri"/>
                        </a:rPr>
                        <a:t>Tragic decisions- Mercutio's death</a:t>
                      </a:r>
                    </a:p>
                    <a:p>
                      <a:pPr marL="0" lvl="0" algn="l">
                        <a:buNone/>
                      </a:pPr>
                      <a:r>
                        <a:rPr lang="en-GB" sz="800" b="1" u="sng" kern="1200">
                          <a:solidFill>
                            <a:schemeClr val="tx1"/>
                          </a:solidFill>
                          <a:effectLst/>
                          <a:latin typeface="Calibri"/>
                          <a:ea typeface="Calibri"/>
                          <a:cs typeface="Calibri"/>
                        </a:rPr>
                        <a:t>Emerging: </a:t>
                      </a:r>
                      <a:r>
                        <a:rPr lang="en-GB" sz="800" b="0" u="none" kern="1200">
                          <a:solidFill>
                            <a:schemeClr val="tx1"/>
                          </a:solidFill>
                          <a:effectLst/>
                          <a:latin typeface="Calibri"/>
                          <a:ea typeface="Calibri"/>
                          <a:cs typeface="Calibri"/>
                        </a:rPr>
                        <a:t>Describe key turning points in the play e.g. Mercutio's death/Romeo's banishment</a:t>
                      </a:r>
                    </a:p>
                    <a:p>
                      <a:pPr marL="0" lvl="0" algn="l">
                        <a:buNone/>
                      </a:pPr>
                      <a:r>
                        <a:rPr lang="en-GB" sz="800" b="1" u="sng" kern="1200">
                          <a:solidFill>
                            <a:schemeClr val="tx1"/>
                          </a:solidFill>
                          <a:effectLst/>
                          <a:latin typeface="Calibri"/>
                          <a:ea typeface="Calibri"/>
                          <a:cs typeface="Calibri"/>
                        </a:rPr>
                        <a:t>Achieving: </a:t>
                      </a:r>
                      <a:r>
                        <a:rPr lang="en-GB" sz="800" b="0" u="none" kern="1200">
                          <a:solidFill>
                            <a:schemeClr val="tx1"/>
                          </a:solidFill>
                          <a:effectLst/>
                          <a:latin typeface="Calibri"/>
                          <a:ea typeface="Calibri"/>
                          <a:cs typeface="Calibri"/>
                        </a:rPr>
                        <a:t>Explain how tragic decisions change the direction of the play and enhance the tragic elements</a:t>
                      </a:r>
                    </a:p>
                    <a:p>
                      <a:pPr marL="0" lvl="0" algn="l">
                        <a:buNone/>
                      </a:pPr>
                      <a:r>
                        <a:rPr lang="en-GB" sz="800" b="1" u="sng" kern="1200">
                          <a:solidFill>
                            <a:schemeClr val="tx1"/>
                          </a:solidFill>
                          <a:effectLst/>
                          <a:latin typeface="Calibri"/>
                          <a:ea typeface="Calibri"/>
                          <a:cs typeface="Calibri"/>
                        </a:rPr>
                        <a:t>Excelling: </a:t>
                      </a:r>
                      <a:r>
                        <a:rPr lang="en-GB" sz="800" b="0" u="none" kern="1200">
                          <a:solidFill>
                            <a:schemeClr val="tx1"/>
                          </a:solidFill>
                          <a:effectLst/>
                          <a:latin typeface="Calibri"/>
                          <a:ea typeface="Calibri"/>
                          <a:cs typeface="Calibri"/>
                        </a:rPr>
                        <a:t>Analyse how Shakespeare uses tragic decisions to present the destructive consequences of conflict</a:t>
                      </a:r>
                    </a:p>
                  </a:txBody>
                  <a:tcPr marL="0" marR="0" marT="0" marB="0">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0" lvl="0" algn="l">
                        <a:buNone/>
                      </a:pPr>
                      <a:r>
                        <a:rPr lang="en-GB" sz="800" kern="1200">
                          <a:solidFill>
                            <a:schemeClr val="tx1"/>
                          </a:solidFill>
                          <a:effectLst/>
                          <a:latin typeface="Calibri"/>
                          <a:ea typeface="Calibri"/>
                          <a:cs typeface="Calibri"/>
                        </a:rPr>
                        <a:t>Big Write : How does Shakespeare present tragic decisions and their consequences in the play </a:t>
                      </a:r>
                      <a:endParaRPr lang="en-US" sz="800">
                        <a:latin typeface="Calibri"/>
                        <a:ea typeface="Calibri"/>
                        <a:cs typeface="Calibri"/>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02430455"/>
                  </a:ext>
                </a:extLst>
              </a:tr>
              <a:tr h="729371">
                <a:tc>
                  <a:txBody>
                    <a:bodyPr/>
                    <a:lstStyle/>
                    <a:p>
                      <a:pPr marL="0" algn="l" rtl="0" eaLnBrk="1" latinLnBrk="0" hangingPunct="1">
                        <a:buNone/>
                      </a:pPr>
                      <a:r>
                        <a:rPr lang="en-GB" sz="1350" kern="1200">
                          <a:solidFill>
                            <a:schemeClr val="tx1"/>
                          </a:solidFill>
                          <a:effectLst/>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r>
                        <a:rPr lang="en-GB" sz="800" b="1" u="sng" kern="1200">
                          <a:solidFill>
                            <a:schemeClr val="tx1"/>
                          </a:solidFill>
                          <a:effectLst/>
                          <a:latin typeface="Calibri"/>
                          <a:ea typeface="Calibri"/>
                          <a:cs typeface="Calibri"/>
                        </a:rPr>
                        <a:t>End of Play</a:t>
                      </a:r>
                    </a:p>
                    <a:p>
                      <a:pPr marL="0" lvl="0" algn="l">
                        <a:buNone/>
                      </a:pPr>
                      <a:r>
                        <a:rPr lang="en-GB" sz="800" b="1" kern="1200">
                          <a:solidFill>
                            <a:schemeClr val="tx1"/>
                          </a:solidFill>
                          <a:effectLst/>
                          <a:latin typeface="Calibri"/>
                          <a:ea typeface="Calibri"/>
                          <a:cs typeface="Calibri"/>
                        </a:rPr>
                        <a:t>Emerging:</a:t>
                      </a:r>
                      <a:r>
                        <a:rPr lang="en-GB" sz="800" kern="1200">
                          <a:solidFill>
                            <a:schemeClr val="tx1"/>
                          </a:solidFill>
                          <a:effectLst/>
                          <a:latin typeface="Calibri"/>
                          <a:ea typeface="Calibri"/>
                          <a:cs typeface="Calibri"/>
                        </a:rPr>
                        <a:t> Describe key events at the end of the play</a:t>
                      </a:r>
                    </a:p>
                    <a:p>
                      <a:pPr marL="0" lvl="0" algn="l">
                        <a:buNone/>
                      </a:pPr>
                      <a:r>
                        <a:rPr lang="en-GB" sz="800" b="1" kern="1200">
                          <a:solidFill>
                            <a:schemeClr val="tx1"/>
                          </a:solidFill>
                          <a:effectLst/>
                          <a:latin typeface="Calibri"/>
                          <a:ea typeface="Calibri"/>
                          <a:cs typeface="Calibri"/>
                        </a:rPr>
                        <a:t>Achieving:</a:t>
                      </a:r>
                      <a:r>
                        <a:rPr lang="en-GB" sz="800" kern="1200">
                          <a:solidFill>
                            <a:schemeClr val="tx1"/>
                          </a:solidFill>
                          <a:effectLst/>
                          <a:latin typeface="Calibri"/>
                          <a:ea typeface="Calibri"/>
                          <a:cs typeface="Calibri"/>
                        </a:rPr>
                        <a:t> Explain how the ending of the play resolves the conflict between the families </a:t>
                      </a:r>
                    </a:p>
                    <a:p>
                      <a:pPr marL="0" lvl="0" algn="l">
                        <a:buNone/>
                      </a:pPr>
                      <a:r>
                        <a:rPr lang="en-GB" sz="800" b="1" kern="1200">
                          <a:solidFill>
                            <a:schemeClr val="tx1"/>
                          </a:solidFill>
                          <a:effectLst/>
                          <a:latin typeface="Calibri"/>
                          <a:ea typeface="Calibri"/>
                          <a:cs typeface="Calibri"/>
                        </a:rPr>
                        <a:t>Excelling:</a:t>
                      </a:r>
                      <a:r>
                        <a:rPr lang="en-GB" sz="800" kern="1200">
                          <a:solidFill>
                            <a:schemeClr val="tx1"/>
                          </a:solidFill>
                          <a:effectLst/>
                          <a:latin typeface="Calibri"/>
                          <a:ea typeface="Calibri"/>
                          <a:cs typeface="Calibri"/>
                        </a:rPr>
                        <a:t> Evaluate Shakespeare's ending and its message about love, conflict and responsibility.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r>
                        <a:rPr lang="en-GB" sz="800" b="1" kern="1200">
                          <a:solidFill>
                            <a:schemeClr val="tx1"/>
                          </a:solidFill>
                          <a:effectLst/>
                          <a:latin typeface="Calibri"/>
                          <a:ea typeface="Calibri"/>
                          <a:cs typeface="Calibri"/>
                        </a:rPr>
                        <a:t>Big Write:</a:t>
                      </a:r>
                      <a:r>
                        <a:rPr lang="en-GB" sz="800" kern="1200">
                          <a:solidFill>
                            <a:schemeClr val="tx1"/>
                          </a:solidFill>
                          <a:effectLst/>
                          <a:latin typeface="Calibri"/>
                          <a:ea typeface="Calibri"/>
                          <a:cs typeface="Calibri"/>
                        </a:rPr>
                        <a:t> What message is Shakespeare trying to convey to the audience through the ending of Romeo and Juliet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11896578"/>
                  </a:ext>
                </a:extLst>
              </a:tr>
            </a:tbl>
          </a:graphicData>
        </a:graphic>
      </p:graphicFrame>
    </p:spTree>
    <p:extLst>
      <p:ext uri="{BB962C8B-B14F-4D97-AF65-F5344CB8AC3E}">
        <p14:creationId xmlns:p14="http://schemas.microsoft.com/office/powerpoint/2010/main" val="32849887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7EB96-1F34-28C6-ECE5-5CE08431AC22}"/>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4A3C0F2-B894-F02F-C952-C2E84E5E287F}"/>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ea typeface="Calibri"/>
                <a:cs typeface="Calibri"/>
              </a:rPr>
              <a:t>l</a:t>
            </a:r>
            <a:endParaRPr lang="en-GB"/>
          </a:p>
        </p:txBody>
      </p:sp>
      <p:sp>
        <p:nvSpPr>
          <p:cNvPr id="2" name="Title 1">
            <a:extLst>
              <a:ext uri="{FF2B5EF4-FFF2-40B4-BE49-F238E27FC236}">
                <a16:creationId xmlns:a16="http://schemas.microsoft.com/office/drawing/2014/main" id="{09F4169D-565B-BC0D-5D97-15C34696EDB8}"/>
              </a:ext>
            </a:extLst>
          </p:cNvPr>
          <p:cNvSpPr txBox="1">
            <a:spLocks/>
          </p:cNvSpPr>
          <p:nvPr/>
        </p:nvSpPr>
        <p:spPr>
          <a:xfrm>
            <a:off x="317499" y="230417"/>
            <a:ext cx="6259200" cy="990544"/>
          </a:xfrm>
          <a:prstGeom prst="rect">
            <a:avLst/>
          </a:prstGeom>
          <a:ln>
            <a:solidFill>
              <a:schemeClr val="tx1"/>
            </a:solidFill>
          </a:ln>
        </p:spPr>
        <p:txBody>
          <a:bodyPr lIns="91440" tIns="45720" rIns="91440" bIns="45720" anchor="t"/>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b="1"/>
              <a:t>Romeo and Juliet/Creative Writing: </a:t>
            </a:r>
            <a:r>
              <a:rPr lang="en-GB" sz="3200"/>
              <a:t>Y9 Autumn Term 2:</a:t>
            </a:r>
            <a:br>
              <a:rPr lang="en-GB"/>
            </a:br>
            <a:endParaRPr lang="en-GB" sz="2000" i="1">
              <a:ea typeface="Calibri Light"/>
              <a:cs typeface="Calibri Light"/>
            </a:endParaRPr>
          </a:p>
        </p:txBody>
      </p:sp>
      <p:graphicFrame>
        <p:nvGraphicFramePr>
          <p:cNvPr id="12" name="Table 11">
            <a:extLst>
              <a:ext uri="{FF2B5EF4-FFF2-40B4-BE49-F238E27FC236}">
                <a16:creationId xmlns:a16="http://schemas.microsoft.com/office/drawing/2014/main" id="{3CF1FB4B-7EFC-4859-36EB-4EBA744CCABC}"/>
              </a:ext>
            </a:extLst>
          </p:cNvPr>
          <p:cNvGraphicFramePr>
            <a:graphicFrameLocks noGrp="1"/>
          </p:cNvGraphicFramePr>
          <p:nvPr>
            <p:extLst>
              <p:ext uri="{D42A27DB-BD31-4B8C-83A1-F6EECF244321}">
                <p14:modId xmlns:p14="http://schemas.microsoft.com/office/powerpoint/2010/main" val="1309729717"/>
              </p:ext>
            </p:extLst>
          </p:nvPr>
        </p:nvGraphicFramePr>
        <p:xfrm>
          <a:off x="317500" y="1227912"/>
          <a:ext cx="6330008" cy="7541723"/>
        </p:xfrm>
        <a:graphic>
          <a:graphicData uri="http://schemas.openxmlformats.org/drawingml/2006/table">
            <a:tbl>
              <a:tblPr firstRow="1" bandRow="1">
                <a:tableStyleId>{00A15C55-8517-42AA-B614-E9B94910E393}</a:tableStyleId>
              </a:tblPr>
              <a:tblGrid>
                <a:gridCol w="515341">
                  <a:extLst>
                    <a:ext uri="{9D8B030D-6E8A-4147-A177-3AD203B41FA5}">
                      <a16:colId xmlns:a16="http://schemas.microsoft.com/office/drawing/2014/main" val="3680377661"/>
                    </a:ext>
                  </a:extLst>
                </a:gridCol>
                <a:gridCol w="3706491">
                  <a:extLst>
                    <a:ext uri="{9D8B030D-6E8A-4147-A177-3AD203B41FA5}">
                      <a16:colId xmlns:a16="http://schemas.microsoft.com/office/drawing/2014/main" val="1355889854"/>
                    </a:ext>
                  </a:extLst>
                </a:gridCol>
                <a:gridCol w="2108176">
                  <a:extLst>
                    <a:ext uri="{9D8B030D-6E8A-4147-A177-3AD203B41FA5}">
                      <a16:colId xmlns:a16="http://schemas.microsoft.com/office/drawing/2014/main" val="3529350163"/>
                    </a:ext>
                  </a:extLst>
                </a:gridCol>
              </a:tblGrid>
              <a:tr h="513970">
                <a:tc>
                  <a:txBody>
                    <a:bodyPr/>
                    <a:lstStyle/>
                    <a:p>
                      <a:pPr marL="0" algn="l" rtl="0" eaLnBrk="1" latinLnBrk="0" hangingPunct="1">
                        <a:buNone/>
                      </a:pPr>
                      <a:endParaRPr lang="en-GB">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algn="ctr" rtl="0" eaLnBrk="1" latinLnBrk="0" hangingPunct="1">
                        <a:buNone/>
                      </a:pPr>
                      <a:r>
                        <a:rPr lang="en-GB" sz="1350" kern="1200">
                          <a:solidFill>
                            <a:schemeClr val="tx1"/>
                          </a:solidFill>
                          <a:effectLst/>
                        </a:rPr>
                        <a:t>Golden Nugget</a:t>
                      </a:r>
                      <a:endParaRPr lang="en-GB">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algn="ctr" rtl="0" eaLnBrk="1" latinLnBrk="0" hangingPunct="1">
                        <a:buNone/>
                      </a:pPr>
                      <a:r>
                        <a:rPr lang="en-GB" sz="1350" kern="1200">
                          <a:solidFill>
                            <a:schemeClr val="tx1"/>
                          </a:solidFill>
                          <a:effectLst/>
                        </a:rPr>
                        <a:t>Work Hard</a:t>
                      </a:r>
                      <a:endParaRPr lang="en-GB">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21326557"/>
                  </a:ext>
                </a:extLst>
              </a:tr>
              <a:tr h="1961477">
                <a:tc>
                  <a:txBody>
                    <a:bodyPr/>
                    <a:lstStyle/>
                    <a:p>
                      <a:pPr marL="0" algn="l" rtl="0" eaLnBrk="1" latinLnBrk="0" hangingPunct="1">
                        <a:buNone/>
                      </a:pPr>
                      <a:r>
                        <a:rPr lang="en-GB" sz="1000" kern="1200">
                          <a:solidFill>
                            <a:schemeClr val="tx1"/>
                          </a:solidFill>
                          <a:effectLst/>
                        </a:rPr>
                        <a:t>1</a:t>
                      </a:r>
                      <a:endParaRPr lang="en-GB" sz="1000">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r>
                        <a:rPr lang="en-GB" sz="1100" b="1" u="sng" kern="1200">
                          <a:solidFill>
                            <a:schemeClr val="tx1"/>
                          </a:solidFill>
                          <a:effectLst/>
                          <a:latin typeface="Calibri"/>
                          <a:ea typeface="Calibri"/>
                          <a:cs typeface="Calibri"/>
                        </a:rPr>
                        <a:t>Week One: Characterisation</a:t>
                      </a:r>
                    </a:p>
                    <a:p>
                      <a:pPr marL="0" lvl="0" algn="l">
                        <a:buNone/>
                      </a:pPr>
                      <a:endParaRPr lang="en-GB" sz="1100" b="1" u="sng" kern="1200">
                        <a:solidFill>
                          <a:schemeClr val="tx1"/>
                        </a:solidFill>
                        <a:effectLst/>
                        <a:latin typeface="Calibri"/>
                        <a:ea typeface="Calibri"/>
                        <a:cs typeface="Calibri"/>
                      </a:endParaRPr>
                    </a:p>
                    <a:p>
                      <a:pPr marL="0" lvl="0" algn="l">
                        <a:buNone/>
                      </a:pPr>
                      <a:r>
                        <a:rPr lang="en-GB" sz="1100" b="1" u="none" kern="1200">
                          <a:solidFill>
                            <a:schemeClr val="tx1"/>
                          </a:solidFill>
                          <a:effectLst/>
                          <a:latin typeface="Calibri"/>
                          <a:ea typeface="Calibri"/>
                          <a:cs typeface="Calibri"/>
                        </a:rPr>
                        <a:t>Emerging:  </a:t>
                      </a:r>
                      <a:r>
                        <a:rPr lang="en-GB" sz="1100" b="0" i="1" u="none" kern="1200">
                          <a:solidFill>
                            <a:schemeClr val="tx1"/>
                          </a:solidFill>
                          <a:effectLst/>
                          <a:latin typeface="Calibri"/>
                          <a:ea typeface="Calibri"/>
                          <a:cs typeface="Calibri"/>
                        </a:rPr>
                        <a:t>To Identify how writers reveal characters through actions, thoughts, and dialogue. </a:t>
                      </a:r>
                      <a:endParaRPr lang="en-GB" sz="1100" b="1" u="none" kern="1200">
                        <a:solidFill>
                          <a:schemeClr val="tx1"/>
                        </a:solidFill>
                        <a:effectLst/>
                        <a:latin typeface="Calibri"/>
                        <a:ea typeface="Calibri"/>
                        <a:cs typeface="Calibri"/>
                      </a:endParaRPr>
                    </a:p>
                    <a:p>
                      <a:pPr marL="0" lvl="0" algn="l">
                        <a:buNone/>
                      </a:pPr>
                      <a:endParaRPr lang="en-GB" sz="1100" b="1" u="none" kern="1200">
                        <a:solidFill>
                          <a:schemeClr val="tx1"/>
                        </a:solidFill>
                        <a:effectLst/>
                        <a:latin typeface="Calibri"/>
                        <a:ea typeface="Calibri"/>
                        <a:cs typeface="Calibri"/>
                      </a:endParaRPr>
                    </a:p>
                    <a:p>
                      <a:pPr marL="0" lvl="0" algn="l">
                        <a:buNone/>
                      </a:pPr>
                      <a:r>
                        <a:rPr lang="en-GB" sz="1100" b="1" u="none" kern="1200">
                          <a:solidFill>
                            <a:schemeClr val="tx1"/>
                          </a:solidFill>
                          <a:effectLst/>
                          <a:latin typeface="Calibri"/>
                          <a:ea typeface="Calibri"/>
                          <a:cs typeface="Calibri"/>
                        </a:rPr>
                        <a:t>Achieving:  </a:t>
                      </a:r>
                      <a:r>
                        <a:rPr lang="en-GB" sz="1100" b="0" i="1" u="none" kern="1200">
                          <a:solidFill>
                            <a:schemeClr val="tx1"/>
                          </a:solidFill>
                          <a:effectLst/>
                          <a:latin typeface="Calibri"/>
                          <a:ea typeface="Calibri"/>
                          <a:cs typeface="Calibri"/>
                        </a:rPr>
                        <a:t>To use 'show not tell' techniques and precise language to develop a believable character.  </a:t>
                      </a:r>
                    </a:p>
                    <a:p>
                      <a:pPr marL="0" lvl="0" algn="l">
                        <a:buNone/>
                      </a:pPr>
                      <a:endParaRPr lang="en-GB" sz="1100" b="1" u="none" kern="1200">
                        <a:solidFill>
                          <a:schemeClr val="tx1"/>
                        </a:solidFill>
                        <a:effectLst/>
                        <a:latin typeface="Calibri"/>
                        <a:ea typeface="Calibri"/>
                        <a:cs typeface="Calibri"/>
                      </a:endParaRPr>
                    </a:p>
                    <a:p>
                      <a:pPr marL="0" lvl="0" algn="l">
                        <a:buNone/>
                      </a:pPr>
                      <a:r>
                        <a:rPr lang="en-GB" sz="1100" b="1" u="none" kern="1200">
                          <a:solidFill>
                            <a:schemeClr val="tx1"/>
                          </a:solidFill>
                          <a:effectLst/>
                          <a:latin typeface="Calibri"/>
                          <a:ea typeface="Calibri"/>
                          <a:cs typeface="Calibri"/>
                        </a:rPr>
                        <a:t>Excelling: </a:t>
                      </a:r>
                      <a:r>
                        <a:rPr lang="en-GB" sz="1100" b="0" i="1" u="none" kern="1200">
                          <a:solidFill>
                            <a:schemeClr val="tx1"/>
                          </a:solidFill>
                          <a:effectLst/>
                          <a:latin typeface="Calibri"/>
                          <a:ea typeface="Calibri"/>
                          <a:cs typeface="Calibri"/>
                        </a:rPr>
                        <a:t>To create a complex and engaging character whose motivations and emotions are revealed gradually. </a:t>
                      </a:r>
                    </a:p>
                    <a:p>
                      <a:pPr marL="0" lvl="0" algn="l">
                        <a:buNone/>
                      </a:pPr>
                      <a:endParaRPr lang="en-GB" sz="1100" b="1" u="sng" kern="1200">
                        <a:solidFill>
                          <a:schemeClr val="tx1"/>
                        </a:solidFill>
                        <a:effectLst/>
                        <a:latin typeface="Calibri"/>
                        <a:ea typeface="Calibri"/>
                        <a:cs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ctr">
                        <a:buNone/>
                      </a:pPr>
                      <a:endParaRPr lang="en-GB" sz="1200" kern="1200">
                        <a:solidFill>
                          <a:schemeClr val="tx1"/>
                        </a:solidFill>
                        <a:effectLst/>
                        <a:latin typeface="Calibri"/>
                        <a:ea typeface="Calibri"/>
                        <a:cs typeface="Calibri"/>
                      </a:endParaRPr>
                    </a:p>
                    <a:p>
                      <a:pPr marL="0" lvl="0" algn="ctr">
                        <a:buNone/>
                      </a:pPr>
                      <a:r>
                        <a:rPr lang="en-GB" sz="1200" kern="1200">
                          <a:solidFill>
                            <a:schemeClr val="tx1"/>
                          </a:solidFill>
                          <a:effectLst/>
                          <a:latin typeface="Calibri"/>
                          <a:ea typeface="Calibri"/>
                          <a:cs typeface="Calibri"/>
                        </a:rPr>
                        <a:t>Write a narrative extract introducing a memorable character that is facing a challenge </a:t>
                      </a:r>
                    </a:p>
                    <a:p>
                      <a:pPr marL="0" lvl="0" algn="l">
                        <a:buNone/>
                      </a:pPr>
                      <a:endParaRPr lang="en-GB" sz="800" kern="1200">
                        <a:solidFill>
                          <a:schemeClr val="tx1"/>
                        </a:solidFill>
                        <a:effectLst/>
                        <a:latin typeface="Calibri"/>
                        <a:ea typeface="Calibri"/>
                        <a:cs typeface="Calibri"/>
                      </a:endParaRPr>
                    </a:p>
                    <a:p>
                      <a:pPr marL="0" lvl="0" algn="l">
                        <a:buNone/>
                      </a:pPr>
                      <a:endParaRPr lang="en-GB" sz="800" kern="1200">
                        <a:solidFill>
                          <a:schemeClr val="tx1"/>
                        </a:solidFill>
                        <a:effectLst/>
                        <a:latin typeface="Calibri"/>
                        <a:ea typeface="Calibri"/>
                        <a:cs typeface="Calibri"/>
                      </a:endParaRPr>
                    </a:p>
                    <a:p>
                      <a:pPr marL="0" lvl="0" algn="l">
                        <a:buNone/>
                      </a:pPr>
                      <a:endParaRPr lang="en-GB" sz="800" kern="1200">
                        <a:solidFill>
                          <a:schemeClr val="tx1"/>
                        </a:solidFill>
                        <a:effectLst/>
                        <a:latin typeface="Calibri"/>
                        <a:ea typeface="Calibri"/>
                        <a:cs typeface="Calibri"/>
                      </a:endParaRPr>
                    </a:p>
                    <a:p>
                      <a:pPr marL="0" lvl="0" algn="l">
                        <a:buNone/>
                      </a:pPr>
                      <a:endParaRPr lang="en-GB" sz="800" kern="1200">
                        <a:solidFill>
                          <a:schemeClr val="tx1"/>
                        </a:solidFill>
                        <a:effectLst/>
                        <a:latin typeface="Calibri"/>
                        <a:ea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26746291"/>
                  </a:ext>
                </a:extLst>
              </a:tr>
              <a:tr h="1961477">
                <a:tc>
                  <a:txBody>
                    <a:bodyPr/>
                    <a:lstStyle/>
                    <a:p>
                      <a:pPr marL="0" algn="l" rtl="0" eaLnBrk="1" latinLnBrk="0" hangingPunct="1">
                        <a:buNone/>
                      </a:pPr>
                      <a:r>
                        <a:rPr lang="en-GB" sz="1000" kern="1200">
                          <a:solidFill>
                            <a:schemeClr val="tx1"/>
                          </a:solidFill>
                          <a:effectLst/>
                        </a:rPr>
                        <a:t>2</a:t>
                      </a:r>
                      <a:endParaRPr lang="en-GB" sz="1000">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r>
                        <a:rPr lang="en-GB" sz="1100" b="1" u="sng" kern="1200">
                          <a:solidFill>
                            <a:schemeClr val="tx1"/>
                          </a:solidFill>
                          <a:effectLst/>
                          <a:latin typeface="Calibri"/>
                          <a:ea typeface="Calibri"/>
                          <a:cs typeface="Calibri"/>
                        </a:rPr>
                        <a:t>Week Two: Sensory Language </a:t>
                      </a:r>
                    </a:p>
                    <a:p>
                      <a:pPr marL="0" lvl="0" algn="l">
                        <a:buNone/>
                      </a:pPr>
                      <a:endParaRPr lang="en-GB" sz="1100" b="1" u="sng" kern="1200">
                        <a:solidFill>
                          <a:schemeClr val="tx1"/>
                        </a:solidFill>
                        <a:effectLst/>
                        <a:latin typeface="Calibri"/>
                        <a:ea typeface="Calibri"/>
                        <a:cs typeface="Calibri"/>
                      </a:endParaRPr>
                    </a:p>
                    <a:p>
                      <a:pPr marL="0" lvl="0" algn="l">
                        <a:buNone/>
                      </a:pPr>
                      <a:r>
                        <a:rPr lang="en-GB" sz="1100" b="1" u="none" kern="1200">
                          <a:solidFill>
                            <a:schemeClr val="tx1"/>
                          </a:solidFill>
                          <a:effectLst/>
                          <a:latin typeface="Calibri"/>
                          <a:ea typeface="Calibri"/>
                          <a:cs typeface="Calibri"/>
                        </a:rPr>
                        <a:t>Emerging:  </a:t>
                      </a:r>
                      <a:r>
                        <a:rPr lang="en-GB" sz="1100" b="0" i="1" u="none" kern="1200">
                          <a:solidFill>
                            <a:schemeClr val="tx1"/>
                          </a:solidFill>
                          <a:effectLst/>
                          <a:latin typeface="Calibri"/>
                          <a:ea typeface="Calibri"/>
                          <a:cs typeface="Calibri"/>
                        </a:rPr>
                        <a:t>Use sensory language and descriptive vocabulary to create a clear setting. </a:t>
                      </a:r>
                    </a:p>
                    <a:p>
                      <a:pPr marL="0" lvl="0" algn="l">
                        <a:buNone/>
                      </a:pPr>
                      <a:endParaRPr lang="en-GB" sz="1100" b="1" u="none" kern="1200">
                        <a:solidFill>
                          <a:schemeClr val="tx1"/>
                        </a:solidFill>
                        <a:effectLst/>
                        <a:latin typeface="Calibri"/>
                        <a:ea typeface="Calibri"/>
                        <a:cs typeface="Calibri"/>
                      </a:endParaRPr>
                    </a:p>
                    <a:p>
                      <a:pPr marL="0" lvl="0" algn="l">
                        <a:buNone/>
                      </a:pPr>
                      <a:r>
                        <a:rPr lang="en-GB" sz="1100" b="1" u="none" kern="1200">
                          <a:solidFill>
                            <a:schemeClr val="tx1"/>
                          </a:solidFill>
                          <a:effectLst/>
                          <a:latin typeface="Calibri"/>
                          <a:ea typeface="Calibri"/>
                          <a:cs typeface="Calibri"/>
                        </a:rPr>
                        <a:t>Achieving:  </a:t>
                      </a:r>
                      <a:r>
                        <a:rPr lang="en-GB" sz="1100" b="0" i="1" u="none" kern="1200">
                          <a:solidFill>
                            <a:schemeClr val="tx1"/>
                          </a:solidFill>
                          <a:effectLst/>
                          <a:latin typeface="Calibri"/>
                          <a:ea typeface="Calibri"/>
                          <a:cs typeface="Calibri"/>
                        </a:rPr>
                        <a:t>Use figurative language and varied sentence structures to create a particular mood. </a:t>
                      </a:r>
                    </a:p>
                    <a:p>
                      <a:pPr marL="0" lvl="0" algn="l">
                        <a:buNone/>
                      </a:pPr>
                      <a:endParaRPr lang="en-GB" sz="1100" b="1" u="none" kern="1200">
                        <a:solidFill>
                          <a:schemeClr val="tx1"/>
                        </a:solidFill>
                        <a:effectLst/>
                        <a:latin typeface="Calibri"/>
                        <a:ea typeface="Calibri"/>
                        <a:cs typeface="Calibri"/>
                      </a:endParaRPr>
                    </a:p>
                    <a:p>
                      <a:pPr marL="0" lvl="0" algn="l">
                        <a:buNone/>
                      </a:pPr>
                      <a:r>
                        <a:rPr lang="en-GB" sz="1100" b="1" u="none" kern="1200">
                          <a:solidFill>
                            <a:schemeClr val="tx1"/>
                          </a:solidFill>
                          <a:effectLst/>
                          <a:latin typeface="Calibri"/>
                          <a:ea typeface="Calibri"/>
                          <a:cs typeface="Calibri"/>
                        </a:rPr>
                        <a:t>Excelling: </a:t>
                      </a:r>
                      <a:r>
                        <a:rPr lang="en-GB" sz="1100" b="0" i="1" u="none" kern="1200">
                          <a:solidFill>
                            <a:schemeClr val="tx1"/>
                          </a:solidFill>
                          <a:effectLst/>
                          <a:latin typeface="Calibri"/>
                          <a:ea typeface="Calibri"/>
                          <a:cs typeface="Calibri"/>
                        </a:rPr>
                        <a:t> Use advanced language and vocabulary to craft a complex atmosphere and influence reader emotions.</a:t>
                      </a:r>
                      <a:r>
                        <a:rPr lang="en-GB" sz="1100" b="1" u="none" kern="1200">
                          <a:solidFill>
                            <a:schemeClr val="tx1"/>
                          </a:solidFill>
                          <a:effectLst/>
                          <a:latin typeface="Calibri"/>
                          <a:ea typeface="Calibri"/>
                          <a:cs typeface="Calibri"/>
                        </a:rPr>
                        <a:t> </a:t>
                      </a:r>
                    </a:p>
                    <a:p>
                      <a:pPr marL="0" lvl="0" algn="l">
                        <a:buNone/>
                      </a:pPr>
                      <a:endParaRPr lang="en-GB" sz="1100" b="1" u="none" kern="1200">
                        <a:solidFill>
                          <a:schemeClr val="tx1"/>
                        </a:solidFill>
                        <a:effectLst/>
                        <a:latin typeface="Calibri"/>
                        <a:ea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ctr">
                        <a:buNone/>
                      </a:pPr>
                      <a:r>
                        <a:rPr lang="en-GB" sz="1100" kern="1200">
                          <a:solidFill>
                            <a:schemeClr val="tx1"/>
                          </a:solidFill>
                          <a:effectLst/>
                          <a:latin typeface="Calibri"/>
                          <a:ea typeface="Calibri"/>
                          <a:cs typeface="Calibri"/>
                        </a:rPr>
                        <a:t>Write a descriptive story that immerses the reader in a vivid, descriptive setting </a:t>
                      </a:r>
                      <a:endParaRPr lang="en-US" sz="110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0555033"/>
                  </a:ext>
                </a:extLst>
              </a:tr>
              <a:tr h="2139795">
                <a:tc>
                  <a:txBody>
                    <a:bodyPr/>
                    <a:lstStyle/>
                    <a:p>
                      <a:pPr marL="0" algn="l" rtl="0" eaLnBrk="1" latinLnBrk="0" hangingPunct="1">
                        <a:buNone/>
                      </a:pPr>
                      <a:r>
                        <a:rPr lang="en-GB" sz="1350" kern="1200">
                          <a:solidFill>
                            <a:schemeClr val="tx1"/>
                          </a:solidFill>
                          <a:effectLst/>
                        </a:rPr>
                        <a:t>3</a:t>
                      </a:r>
                      <a:endParaRPr lang="en-GB">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l">
                        <a:buNone/>
                      </a:pPr>
                      <a:r>
                        <a:rPr lang="en-GB" sz="1100" b="1" i="0" u="sng" strike="noStrike" kern="1200" noProof="0">
                          <a:solidFill>
                            <a:schemeClr val="tx1"/>
                          </a:solidFill>
                          <a:effectLst/>
                          <a:latin typeface="Calibri"/>
                          <a:ea typeface="Calibri"/>
                          <a:cs typeface="Calibri"/>
                        </a:rPr>
                        <a:t>Week Three :  Tension and Narrative structure </a:t>
                      </a:r>
                      <a:endParaRPr lang="en-US" sz="1100" b="0" i="0" u="none" strike="noStrike" kern="1200" noProof="0">
                        <a:solidFill>
                          <a:srgbClr val="000000"/>
                        </a:solidFill>
                        <a:effectLst/>
                        <a:latin typeface="Calibri"/>
                        <a:ea typeface="Calibri"/>
                        <a:cs typeface="Calibri"/>
                      </a:endParaRPr>
                    </a:p>
                    <a:p>
                      <a:pPr marL="0" lvl="0" algn="l">
                        <a:buNone/>
                      </a:pPr>
                      <a:endParaRPr lang="en-GB" sz="1100" b="0" i="0" u="none" strike="noStrike" kern="1200" noProof="0">
                        <a:solidFill>
                          <a:srgbClr val="000000"/>
                        </a:solidFill>
                        <a:effectLst/>
                        <a:latin typeface="Calibri"/>
                        <a:ea typeface="Calibri"/>
                        <a:cs typeface="Calibri"/>
                      </a:endParaRPr>
                    </a:p>
                    <a:p>
                      <a:pPr marL="0" lvl="0" algn="l">
                        <a:buNone/>
                      </a:pPr>
                      <a:r>
                        <a:rPr lang="en-GB" sz="1100" b="1" i="0" u="none" strike="noStrike" kern="1200" noProof="0">
                          <a:solidFill>
                            <a:schemeClr val="tx1"/>
                          </a:solidFill>
                          <a:effectLst/>
                          <a:latin typeface="Calibri"/>
                          <a:ea typeface="Calibri"/>
                          <a:cs typeface="Calibri"/>
                        </a:rPr>
                        <a:t>Emerging:  </a:t>
                      </a:r>
                      <a:r>
                        <a:rPr lang="en-GB" sz="1100" b="0" i="1" u="none" strike="noStrike" kern="1200" noProof="0">
                          <a:solidFill>
                            <a:schemeClr val="tx1"/>
                          </a:solidFill>
                          <a:effectLst/>
                          <a:latin typeface="Calibri"/>
                          <a:ea typeface="Calibri"/>
                          <a:cs typeface="Calibri"/>
                        </a:rPr>
                        <a:t>Use basic structural techniques to sequence story events. </a:t>
                      </a:r>
                      <a:endParaRPr lang="en-US" sz="1100" b="0" i="1" u="none" strike="noStrike" kern="1200" noProof="0">
                        <a:solidFill>
                          <a:srgbClr val="000000"/>
                        </a:solidFill>
                        <a:effectLst/>
                        <a:latin typeface="Calibri"/>
                        <a:ea typeface="Calibri"/>
                        <a:cs typeface="Calibri"/>
                      </a:endParaRPr>
                    </a:p>
                    <a:p>
                      <a:pPr marL="0" lvl="0" algn="l">
                        <a:buNone/>
                      </a:pPr>
                      <a:endParaRPr lang="en-GB" sz="1100" b="0" i="0" u="none" strike="noStrike" kern="1200" noProof="0">
                        <a:solidFill>
                          <a:srgbClr val="000000"/>
                        </a:solidFill>
                        <a:effectLst/>
                        <a:latin typeface="Calibri"/>
                        <a:ea typeface="Calibri"/>
                        <a:cs typeface="Calibri"/>
                      </a:endParaRPr>
                    </a:p>
                    <a:p>
                      <a:pPr marL="0" lvl="0" algn="l">
                        <a:buNone/>
                      </a:pPr>
                      <a:r>
                        <a:rPr lang="en-GB" sz="1100" b="1" i="0" u="none" strike="noStrike" kern="1200" noProof="0" err="1">
                          <a:solidFill>
                            <a:schemeClr val="tx1"/>
                          </a:solidFill>
                          <a:effectLst/>
                          <a:latin typeface="Calibri"/>
                          <a:ea typeface="Calibri"/>
                          <a:cs typeface="Calibri"/>
                        </a:rPr>
                        <a:t>Achiving</a:t>
                      </a:r>
                      <a:r>
                        <a:rPr lang="en-GB" sz="1100" b="1" i="0" u="none" strike="noStrike" kern="1200" noProof="0">
                          <a:solidFill>
                            <a:schemeClr val="tx1"/>
                          </a:solidFill>
                          <a:effectLst/>
                          <a:latin typeface="Calibri"/>
                          <a:ea typeface="Calibri"/>
                          <a:cs typeface="Calibri"/>
                        </a:rPr>
                        <a:t>:  </a:t>
                      </a:r>
                      <a:r>
                        <a:rPr lang="en-GB" sz="1100" b="0" i="1" u="none" strike="noStrike" kern="1200" noProof="0">
                          <a:solidFill>
                            <a:schemeClr val="tx1"/>
                          </a:solidFill>
                          <a:effectLst/>
                          <a:latin typeface="Calibri"/>
                          <a:ea typeface="Calibri"/>
                          <a:cs typeface="Calibri"/>
                        </a:rPr>
                        <a:t>Develop sequence using foreshadowing to build tension. </a:t>
                      </a:r>
                      <a:endParaRPr lang="en-GB" sz="1100" b="0" i="1" u="none" strike="noStrike" kern="1200" noProof="0">
                        <a:solidFill>
                          <a:srgbClr val="000000"/>
                        </a:solidFill>
                        <a:effectLst/>
                        <a:latin typeface="Calibri"/>
                        <a:ea typeface="Calibri"/>
                        <a:cs typeface="Calibri"/>
                      </a:endParaRPr>
                    </a:p>
                    <a:p>
                      <a:pPr marL="0" lvl="0" algn="l">
                        <a:buNone/>
                      </a:pPr>
                      <a:endParaRPr lang="en-GB" sz="1100" b="0" i="0" u="none" strike="noStrike" kern="1200" noProof="0">
                        <a:solidFill>
                          <a:srgbClr val="000000"/>
                        </a:solidFill>
                        <a:effectLst/>
                        <a:latin typeface="Calibri"/>
                        <a:ea typeface="Calibri"/>
                        <a:cs typeface="Calibri"/>
                      </a:endParaRPr>
                    </a:p>
                    <a:p>
                      <a:pPr marL="0" lvl="0" algn="l">
                        <a:buNone/>
                      </a:pPr>
                      <a:r>
                        <a:rPr lang="en-GB" sz="1100" b="1" i="0" u="none" strike="noStrike" kern="1200" noProof="0">
                          <a:solidFill>
                            <a:schemeClr val="tx1"/>
                          </a:solidFill>
                          <a:effectLst/>
                          <a:latin typeface="Calibri"/>
                          <a:ea typeface="Calibri"/>
                          <a:cs typeface="Calibri"/>
                        </a:rPr>
                        <a:t>Excelling:  </a:t>
                      </a:r>
                      <a:r>
                        <a:rPr lang="en-GB" sz="1100" b="0" i="1" u="none" strike="noStrike" kern="1200" noProof="0">
                          <a:solidFill>
                            <a:schemeClr val="tx1"/>
                          </a:solidFill>
                          <a:effectLst/>
                          <a:latin typeface="Calibri"/>
                          <a:ea typeface="Calibri"/>
                          <a:cs typeface="Calibri"/>
                        </a:rPr>
                        <a:t>To control narrative structure skilfully to create a sustained tense atmosphere with long-lasting impact. </a:t>
                      </a:r>
                    </a:p>
                    <a:p>
                      <a:pPr marL="0" lvl="0" algn="l">
                        <a:buNone/>
                      </a:pPr>
                      <a:endParaRPr lang="en-GB" sz="1100" b="1" i="0" u="none" strike="noStrike" kern="1200" noProof="0">
                        <a:solidFill>
                          <a:schemeClr val="tx1"/>
                        </a:solidFill>
                        <a:effectLst/>
                        <a:latin typeface="Calibri"/>
                        <a:ea typeface="Calibri"/>
                        <a:cs typeface="Calibri"/>
                      </a:endParaRPr>
                    </a:p>
                    <a:p>
                      <a:pPr marL="0" lvl="0" algn="l">
                        <a:buNone/>
                      </a:pPr>
                      <a:endParaRPr lang="en-GB" sz="1100" b="1" i="0" u="none" strike="noStrike" kern="1200" noProof="0">
                        <a:solidFill>
                          <a:schemeClr val="tx1"/>
                        </a:solidFill>
                        <a:effectLst/>
                        <a:latin typeface="Calibri"/>
                        <a:ea typeface="Calibri"/>
                        <a:cs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endParaRPr lang="en-GB" sz="800" kern="1200">
                        <a:solidFill>
                          <a:schemeClr val="tx1"/>
                        </a:solidFill>
                        <a:effectLst/>
                        <a:latin typeface="Calibri"/>
                        <a:ea typeface="Calibri"/>
                        <a:cs typeface="Calibri"/>
                      </a:endParaRPr>
                    </a:p>
                    <a:p>
                      <a:pPr marL="0" lvl="0" algn="ctr">
                        <a:buNone/>
                      </a:pPr>
                      <a:endParaRPr lang="en-GB" sz="1200" kern="1200">
                        <a:solidFill>
                          <a:schemeClr val="tx1"/>
                        </a:solidFill>
                        <a:effectLst/>
                        <a:latin typeface="Calibri"/>
                        <a:ea typeface="Calibri"/>
                        <a:cs typeface="Calibri"/>
                      </a:endParaRPr>
                    </a:p>
                    <a:p>
                      <a:pPr marL="0" lvl="0" algn="ctr">
                        <a:buNone/>
                      </a:pPr>
                      <a:r>
                        <a:rPr lang="en-GB" sz="1200" kern="1200">
                          <a:solidFill>
                            <a:schemeClr val="tx1"/>
                          </a:solidFill>
                          <a:effectLst/>
                          <a:latin typeface="Calibri"/>
                          <a:ea typeface="Calibri"/>
                          <a:cs typeface="Calibri"/>
                        </a:rPr>
                        <a:t>Write a suspenseful scene based on a mystery, danger, or unexpected discovery. </a:t>
                      </a:r>
                    </a:p>
                    <a:p>
                      <a:pPr marL="0" lvl="0" algn="l">
                        <a:buNone/>
                      </a:pPr>
                      <a:endParaRPr lang="en-GB" sz="800" kern="1200">
                        <a:solidFill>
                          <a:schemeClr val="tx1"/>
                        </a:solidFill>
                        <a:effectLst/>
                        <a:latin typeface="Calibri"/>
                        <a:ea typeface="Calibri"/>
                        <a:cs typeface="Calibri"/>
                      </a:endParaRPr>
                    </a:p>
                    <a:p>
                      <a:pPr marL="0" lvl="0" algn="l">
                        <a:buNone/>
                      </a:pPr>
                      <a:endParaRPr lang="en-GB" sz="800" kern="1200">
                        <a:solidFill>
                          <a:schemeClr val="tx1"/>
                        </a:solidFill>
                        <a:effectLst/>
                        <a:latin typeface="Calibri"/>
                        <a:ea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43516929"/>
                  </a:ext>
                </a:extLst>
              </a:tr>
              <a:tr h="482502">
                <a:tc>
                  <a:txBody>
                    <a:bodyPr/>
                    <a:lstStyle/>
                    <a:p>
                      <a:pPr marL="0" algn="l" rtl="0" eaLnBrk="1" latinLnBrk="0" hangingPunct="1">
                        <a:buNone/>
                      </a:pPr>
                      <a:r>
                        <a:rPr lang="en-GB" sz="1350" kern="1200">
                          <a:solidFill>
                            <a:schemeClr val="tx1"/>
                          </a:solidFill>
                          <a:effectLst/>
                        </a:rPr>
                        <a:t>4</a:t>
                      </a:r>
                      <a:endParaRPr lang="en-GB">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rtl="0" eaLnBrk="1" fontAlgn="b" latinLnBrk="0" hangingPunct="1">
                        <a:buNone/>
                      </a:pPr>
                      <a:r>
                        <a:rPr lang="en-GB" sz="1200" b="1" u="sng" kern="1200">
                          <a:solidFill>
                            <a:schemeClr val="tx1"/>
                          </a:solidFill>
                          <a:effectLst/>
                          <a:latin typeface="Calibri"/>
                          <a:ea typeface="Calibri"/>
                          <a:cs typeface="Calibri"/>
                        </a:rPr>
                        <a:t>AP1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ctr">
                        <a:buNone/>
                      </a:pPr>
                      <a:r>
                        <a:rPr lang="en-GB" sz="1200" b="1" i="0" u="sng" strike="noStrike" kern="1200" noProof="0">
                          <a:solidFill>
                            <a:schemeClr val="tx1"/>
                          </a:solidFill>
                          <a:effectLst/>
                          <a:latin typeface="Calibri"/>
                          <a:ea typeface="Calibri"/>
                          <a:cs typeface="Calibri"/>
                        </a:rPr>
                        <a:t>AP1</a:t>
                      </a:r>
                      <a:endParaRPr lang="en-US"/>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476039"/>
                  </a:ext>
                </a:extLst>
              </a:tr>
              <a:tr h="482502">
                <a:tc>
                  <a:txBody>
                    <a:bodyPr/>
                    <a:lstStyle/>
                    <a:p>
                      <a:pPr marL="0" lvl="0" algn="l">
                        <a:buNone/>
                      </a:pPr>
                      <a:r>
                        <a:rPr lang="en-GB" sz="1350" kern="1200">
                          <a:solidFill>
                            <a:schemeClr val="tx1"/>
                          </a:solidFill>
                          <a:effectLst/>
                        </a:rPr>
                        <a:t>5</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0" lvl="0" algn="ctr">
                        <a:buNone/>
                      </a:pPr>
                      <a:r>
                        <a:rPr lang="en-GB" sz="1200" b="1" i="0" u="sng" strike="noStrike" kern="1200" noProof="0">
                          <a:solidFill>
                            <a:schemeClr val="tx1"/>
                          </a:solidFill>
                          <a:effectLst/>
                          <a:latin typeface="Calibri"/>
                          <a:ea typeface="Calibri"/>
                          <a:cs typeface="Calibri"/>
                        </a:rPr>
                        <a:t>DIRT WEEK </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0" lvl="0" algn="ctr">
                        <a:buNone/>
                      </a:pPr>
                      <a:r>
                        <a:rPr lang="en-GB" sz="1200" b="1" u="sng" kern="1200">
                          <a:solidFill>
                            <a:schemeClr val="tx1"/>
                          </a:solidFill>
                          <a:effectLst/>
                          <a:latin typeface="Calibri"/>
                          <a:ea typeface="Calibri"/>
                          <a:cs typeface="Calibri"/>
                        </a:rPr>
                        <a:t>DIRT WEEK </a:t>
                      </a:r>
                    </a:p>
                  </a:txBody>
                  <a:tcPr marL="0" marR="0" marT="0" marB="0"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5222566"/>
                  </a:ext>
                </a:extLst>
              </a:tr>
            </a:tbl>
          </a:graphicData>
        </a:graphic>
      </p:graphicFrame>
    </p:spTree>
    <p:extLst>
      <p:ext uri="{BB962C8B-B14F-4D97-AF65-F5344CB8AC3E}">
        <p14:creationId xmlns:p14="http://schemas.microsoft.com/office/powerpoint/2010/main" val="3461291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ED8DC-312B-BE5D-6799-2AE9BCAF66C8}"/>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F58DFA-EE4C-AAA4-6AF5-DD21CCB1405D}"/>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 name="Content Placeholder 3">
            <a:extLst>
              <a:ext uri="{FF2B5EF4-FFF2-40B4-BE49-F238E27FC236}">
                <a16:creationId xmlns:a16="http://schemas.microsoft.com/office/drawing/2014/main" id="{F2F54443-3E11-6CD4-BF42-CDBAAE20CC26}"/>
              </a:ext>
            </a:extLst>
          </p:cNvPr>
          <p:cNvGraphicFramePr>
            <a:graphicFrameLocks/>
          </p:cNvGraphicFramePr>
          <p:nvPr>
            <p:extLst>
              <p:ext uri="{D42A27DB-BD31-4B8C-83A1-F6EECF244321}">
                <p14:modId xmlns:p14="http://schemas.microsoft.com/office/powerpoint/2010/main" val="1801430904"/>
              </p:ext>
            </p:extLst>
          </p:nvPr>
        </p:nvGraphicFramePr>
        <p:xfrm>
          <a:off x="370796" y="1543022"/>
          <a:ext cx="6102187" cy="741680"/>
        </p:xfrm>
        <a:graphic>
          <a:graphicData uri="http://schemas.openxmlformats.org/drawingml/2006/table">
            <a:tbl>
              <a:tblPr firstRow="1" bandRow="1">
                <a:tableStyleId>{00A15C55-8517-42AA-B614-E9B94910E393}</a:tableStyleId>
              </a:tblPr>
              <a:tblGrid>
                <a:gridCol w="2310686">
                  <a:extLst>
                    <a:ext uri="{9D8B030D-6E8A-4147-A177-3AD203B41FA5}">
                      <a16:colId xmlns:a16="http://schemas.microsoft.com/office/drawing/2014/main" val="932209114"/>
                    </a:ext>
                  </a:extLst>
                </a:gridCol>
                <a:gridCol w="3791501">
                  <a:extLst>
                    <a:ext uri="{9D8B030D-6E8A-4147-A177-3AD203B41FA5}">
                      <a16:colId xmlns:a16="http://schemas.microsoft.com/office/drawing/2014/main" val="3547968821"/>
                    </a:ext>
                  </a:extLst>
                </a:gridCol>
              </a:tblGrid>
              <a:tr h="370840">
                <a:tc gridSpan="2">
                  <a:txBody>
                    <a:bodyPr/>
                    <a:lstStyle/>
                    <a:p>
                      <a:r>
                        <a:rPr lang="en-GB" sz="1200">
                          <a:solidFill>
                            <a:schemeClr val="tx1"/>
                          </a:solidFill>
                        </a:rPr>
                        <a:t>Spring: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lang="en-GB" sz="120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4062431929"/>
                  </a:ext>
                </a:extLst>
              </a:tr>
              <a:tr h="370840">
                <a:tc>
                  <a:txBody>
                    <a:bodyPr/>
                    <a:lstStyle/>
                    <a:p>
                      <a:endParaRPr lang="en-GB"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endParaRPr lang="en-GB"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5729166"/>
                  </a:ext>
                </a:extLst>
              </a:tr>
            </a:tbl>
          </a:graphicData>
        </a:graphic>
      </p:graphicFrame>
      <p:graphicFrame>
        <p:nvGraphicFramePr>
          <p:cNvPr id="4" name="Table 3">
            <a:extLst>
              <a:ext uri="{FF2B5EF4-FFF2-40B4-BE49-F238E27FC236}">
                <a16:creationId xmlns:a16="http://schemas.microsoft.com/office/drawing/2014/main" id="{2D2FDFAD-801F-B0E3-B05D-3AECDD95D65B}"/>
              </a:ext>
            </a:extLst>
          </p:cNvPr>
          <p:cNvGraphicFramePr>
            <a:graphicFrameLocks noGrp="1"/>
          </p:cNvGraphicFramePr>
          <p:nvPr>
            <p:extLst>
              <p:ext uri="{D42A27DB-BD31-4B8C-83A1-F6EECF244321}">
                <p14:modId xmlns:p14="http://schemas.microsoft.com/office/powerpoint/2010/main" val="141083202"/>
              </p:ext>
            </p:extLst>
          </p:nvPr>
        </p:nvGraphicFramePr>
        <p:xfrm>
          <a:off x="330690" y="3318337"/>
          <a:ext cx="6142293" cy="4995490"/>
        </p:xfrm>
        <a:graphic>
          <a:graphicData uri="http://schemas.openxmlformats.org/drawingml/2006/table">
            <a:tbl>
              <a:tblPr firstRow="1" bandRow="1">
                <a:tableStyleId>{5C22544A-7EE6-4342-B048-85BDC9FD1C3A}</a:tableStyleId>
              </a:tblPr>
              <a:tblGrid>
                <a:gridCol w="2047431">
                  <a:extLst>
                    <a:ext uri="{9D8B030D-6E8A-4147-A177-3AD203B41FA5}">
                      <a16:colId xmlns:a16="http://schemas.microsoft.com/office/drawing/2014/main" val="4109547493"/>
                    </a:ext>
                  </a:extLst>
                </a:gridCol>
                <a:gridCol w="2047431">
                  <a:extLst>
                    <a:ext uri="{9D8B030D-6E8A-4147-A177-3AD203B41FA5}">
                      <a16:colId xmlns:a16="http://schemas.microsoft.com/office/drawing/2014/main" val="1554126141"/>
                    </a:ext>
                  </a:extLst>
                </a:gridCol>
                <a:gridCol w="2047431">
                  <a:extLst>
                    <a:ext uri="{9D8B030D-6E8A-4147-A177-3AD203B41FA5}">
                      <a16:colId xmlns:a16="http://schemas.microsoft.com/office/drawing/2014/main" val="549572572"/>
                    </a:ext>
                  </a:extLst>
                </a:gridCol>
              </a:tblGrid>
              <a:tr h="484450">
                <a:tc>
                  <a:txBody>
                    <a:bodyPr/>
                    <a:lstStyle/>
                    <a:p>
                      <a:pPr algn="ctr"/>
                      <a:r>
                        <a:rPr lang="en-GB" sz="1200">
                          <a:solidFill>
                            <a:schemeClr val="tx1"/>
                          </a:solidFill>
                        </a:rPr>
                        <a:t>Emerging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a:solidFill>
                            <a:schemeClr val="tx1"/>
                          </a:solidFill>
                        </a:rPr>
                        <a:t>Achieving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a:solidFill>
                            <a:schemeClr val="tx1"/>
                          </a:solidFill>
                        </a:rPr>
                        <a:t>Excelling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7644454"/>
                  </a:ext>
                </a:extLst>
              </a:tr>
              <a:tr h="4263072">
                <a:tc>
                  <a:txBody>
                    <a:bodyPr/>
                    <a:lstStyle/>
                    <a:p>
                      <a:pPr>
                        <a:lnSpc>
                          <a:spcPts val="1400"/>
                        </a:lnSpc>
                        <a:spcAft>
                          <a:spcPts val="1200"/>
                        </a:spcAft>
                        <a:buNone/>
                      </a:pPr>
                      <a:r>
                        <a:rPr lang="en-US" sz="1000" b="1">
                          <a:solidFill>
                            <a:schemeClr val="tx1"/>
                          </a:solidFill>
                          <a:effectLst/>
                          <a:latin typeface="+mn-lt"/>
                        </a:rPr>
                        <a:t>Literature: </a:t>
                      </a:r>
                    </a:p>
                    <a:p>
                      <a:pPr>
                        <a:lnSpc>
                          <a:spcPts val="1400"/>
                        </a:lnSpc>
                        <a:spcAft>
                          <a:spcPts val="1200"/>
                        </a:spcAft>
                        <a:buNone/>
                      </a:pPr>
                      <a:r>
                        <a:rPr lang="en-US" sz="1000" b="1">
                          <a:solidFill>
                            <a:schemeClr val="tx1"/>
                          </a:solidFill>
                          <a:effectLst/>
                          <a:latin typeface="+mn-lt"/>
                        </a:rPr>
                        <a:t>AO1: </a:t>
                      </a:r>
                      <a:r>
                        <a:rPr lang="en-US" sz="1000" b="0">
                          <a:solidFill>
                            <a:schemeClr val="tx1"/>
                          </a:solidFill>
                          <a:effectLst/>
                          <a:latin typeface="+mn-lt"/>
                        </a:rPr>
                        <a:t>I can make inferences and comment on some implicit meanings. I can use evidence from the text to support ideas. </a:t>
                      </a:r>
                      <a:endParaRPr lang="en-US" sz="1000"/>
                    </a:p>
                    <a:p>
                      <a:pPr lvl="0" algn="l">
                        <a:lnSpc>
                          <a:spcPct val="100000"/>
                        </a:lnSpc>
                        <a:spcBef>
                          <a:spcPts val="0"/>
                        </a:spcBef>
                        <a:spcAft>
                          <a:spcPts val="0"/>
                        </a:spcAft>
                        <a:buNone/>
                      </a:pPr>
                      <a:r>
                        <a:rPr lang="en-US" sz="1000" b="1" i="0" u="none" strike="noStrike" noProof="0">
                          <a:solidFill>
                            <a:schemeClr val="tx1"/>
                          </a:solidFill>
                          <a:effectLst/>
                        </a:rPr>
                        <a:t>AO2: </a:t>
                      </a:r>
                      <a:r>
                        <a:rPr lang="en-US" sz="1000" b="0" i="0" u="none" strike="noStrike" noProof="0">
                          <a:solidFill>
                            <a:schemeClr val="tx1"/>
                          </a:solidFill>
                          <a:effectLst/>
                        </a:rPr>
                        <a:t>I can identify writer’s methods using some subject terms. I can make comments on the effect of methods.</a:t>
                      </a:r>
                      <a:endParaRPr lang="en-US" sz="1000"/>
                    </a:p>
                    <a:p>
                      <a:pPr lvl="0" algn="l">
                        <a:lnSpc>
                          <a:spcPct val="100000"/>
                        </a:lnSpc>
                        <a:spcBef>
                          <a:spcPts val="0"/>
                        </a:spcBef>
                        <a:spcAft>
                          <a:spcPts val="0"/>
                        </a:spcAft>
                        <a:buNone/>
                      </a:pPr>
                      <a:r>
                        <a:rPr lang="en-US" sz="1000" b="1" i="0" u="none" strike="noStrike" noProof="0">
                          <a:solidFill>
                            <a:srgbClr val="000000"/>
                          </a:solidFill>
                          <a:effectLst/>
                          <a:latin typeface="+mn-lt"/>
                        </a:rPr>
                        <a:t>AO3</a:t>
                      </a:r>
                      <a:endParaRPr lang="en-US" sz="1000"/>
                    </a:p>
                    <a:p>
                      <a:pPr lvl="0" algn="l">
                        <a:lnSpc>
                          <a:spcPct val="100000"/>
                        </a:lnSpc>
                        <a:spcBef>
                          <a:spcPts val="0"/>
                        </a:spcBef>
                        <a:spcAft>
                          <a:spcPts val="0"/>
                        </a:spcAft>
                        <a:buNone/>
                      </a:pPr>
                      <a:r>
                        <a:rPr lang="en-US" sz="1000" b="0" i="0" u="none" strike="noStrike" noProof="0">
                          <a:solidFill>
                            <a:srgbClr val="000000"/>
                          </a:solidFill>
                          <a:effectLst/>
                          <a:latin typeface="+mn-lt"/>
                        </a:rPr>
                        <a:t>I can make simple comments on context in relation to meaning.</a:t>
                      </a:r>
                      <a:r>
                        <a:rPr lang="en-US" sz="1000" b="0" i="0" u="none" strike="noStrike" noProof="0">
                          <a:solidFill>
                            <a:schemeClr val="tx1"/>
                          </a:solidFill>
                          <a:effectLst/>
                        </a:rPr>
                        <a:t> </a:t>
                      </a:r>
                    </a:p>
                    <a:p>
                      <a:pPr lvl="0" algn="l">
                        <a:lnSpc>
                          <a:spcPct val="100000"/>
                        </a:lnSpc>
                        <a:spcBef>
                          <a:spcPts val="0"/>
                        </a:spcBef>
                        <a:spcAft>
                          <a:spcPts val="0"/>
                        </a:spcAft>
                        <a:buNone/>
                      </a:pPr>
                      <a:endParaRPr lang="en-US" sz="1000" b="0" i="0" u="none" strike="noStrike" noProof="0">
                        <a:solidFill>
                          <a:schemeClr val="tx1"/>
                        </a:solidFill>
                        <a:effectLst/>
                      </a:endParaRPr>
                    </a:p>
                    <a:p>
                      <a:pPr lvl="0" algn="l">
                        <a:lnSpc>
                          <a:spcPct val="100000"/>
                        </a:lnSpc>
                        <a:spcBef>
                          <a:spcPts val="0"/>
                        </a:spcBef>
                        <a:spcAft>
                          <a:spcPts val="0"/>
                        </a:spcAft>
                        <a:buNone/>
                      </a:pPr>
                      <a:r>
                        <a:rPr lang="en-US" sz="1000" b="1" i="0" u="none" strike="noStrike" noProof="0">
                          <a:solidFill>
                            <a:schemeClr val="tx1"/>
                          </a:solidFill>
                          <a:effectLst/>
                        </a:rPr>
                        <a:t>Creative Writing: </a:t>
                      </a:r>
                      <a:r>
                        <a:rPr lang="en-US" sz="1000" b="0" i="0" u="none" strike="noStrike" noProof="0">
                          <a:solidFill>
                            <a:srgbClr val="000000"/>
                          </a:solidFill>
                          <a:effectLst/>
                          <a:latin typeface="+mn-lt"/>
                        </a:rPr>
                        <a:t>I can convey basic information and ideas with simple connections made between ideas. </a:t>
                      </a:r>
                      <a:endParaRPr lang="en-US" sz="1000"/>
                    </a:p>
                    <a:p>
                      <a:pPr lvl="0" algn="l">
                        <a:lnSpc>
                          <a:spcPct val="100000"/>
                        </a:lnSpc>
                        <a:spcBef>
                          <a:spcPts val="0"/>
                        </a:spcBef>
                        <a:spcAft>
                          <a:spcPts val="0"/>
                        </a:spcAft>
                        <a:buNone/>
                      </a:pPr>
                      <a:r>
                        <a:rPr lang="en-US" sz="1000" b="0" i="0" u="none" strike="noStrike" noProof="0">
                          <a:solidFill>
                            <a:srgbClr val="000000"/>
                          </a:solidFill>
                          <a:effectLst/>
                          <a:latin typeface="+mn-lt"/>
                        </a:rPr>
                        <a:t>I can begin to show an  awareness of audience. </a:t>
                      </a:r>
                      <a:endParaRPr lang="en-US" sz="1000"/>
                    </a:p>
                    <a:p>
                      <a:pPr lvl="0" algn="l">
                        <a:lnSpc>
                          <a:spcPct val="100000"/>
                        </a:lnSpc>
                        <a:spcBef>
                          <a:spcPts val="0"/>
                        </a:spcBef>
                        <a:spcAft>
                          <a:spcPts val="0"/>
                        </a:spcAft>
                        <a:buNone/>
                      </a:pPr>
                      <a:r>
                        <a:rPr lang="en-US" sz="1000" b="0" i="0" u="none" strike="noStrike" noProof="0">
                          <a:solidFill>
                            <a:srgbClr val="000000"/>
                          </a:solidFill>
                          <a:effectLst/>
                          <a:latin typeface="+mn-lt"/>
                        </a:rPr>
                        <a:t>I can use simple vocabulary</a:t>
                      </a:r>
                      <a:endParaRPr lang="en-US" sz="1000"/>
                    </a:p>
                    <a:p>
                      <a:pPr lvl="0" algn="l">
                        <a:lnSpc>
                          <a:spcPct val="100000"/>
                        </a:lnSpc>
                        <a:spcBef>
                          <a:spcPts val="0"/>
                        </a:spcBef>
                        <a:spcAft>
                          <a:spcPts val="0"/>
                        </a:spcAft>
                        <a:buNone/>
                      </a:pPr>
                      <a:r>
                        <a:rPr lang="en-US" sz="1000" b="0" i="0" u="none" strike="noStrike" noProof="0">
                          <a:solidFill>
                            <a:srgbClr val="000000"/>
                          </a:solidFill>
                          <a:effectLst/>
                          <a:latin typeface="+mn-lt"/>
                        </a:rPr>
                        <a:t>I can start to use paragraphs. </a:t>
                      </a:r>
                      <a:endParaRPr lang="en-US" sz="1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US" sz="1000" b="1" i="0" u="none" strike="noStrike" noProof="0">
                          <a:solidFill>
                            <a:schemeClr val="tx1"/>
                          </a:solidFill>
                          <a:latin typeface="Calibri"/>
                        </a:rPr>
                        <a:t>Literature:</a:t>
                      </a:r>
                      <a:endParaRPr lang="en-US" sz="1000"/>
                    </a:p>
                    <a:p>
                      <a:pPr lvl="0" algn="l">
                        <a:lnSpc>
                          <a:spcPct val="100000"/>
                        </a:lnSpc>
                        <a:spcBef>
                          <a:spcPts val="0"/>
                        </a:spcBef>
                        <a:spcAft>
                          <a:spcPts val="0"/>
                        </a:spcAft>
                        <a:buNone/>
                      </a:pPr>
                      <a:r>
                        <a:rPr lang="en-US" sz="1000" b="1" i="0" u="none" strike="noStrike" noProof="0">
                          <a:solidFill>
                            <a:srgbClr val="000000"/>
                          </a:solidFill>
                          <a:latin typeface="Calibri Light"/>
                        </a:rPr>
                        <a:t>AO1: </a:t>
                      </a:r>
                      <a:r>
                        <a:rPr lang="en-US" sz="1000" b="0" i="0" u="none" strike="noStrike" noProof="0">
                          <a:solidFill>
                            <a:srgbClr val="000000"/>
                          </a:solidFill>
                          <a:latin typeface="Calibri Light"/>
                        </a:rPr>
                        <a:t>I can begin to explain ideas/inferences of meaning clearly with some detail. </a:t>
                      </a:r>
                      <a:endParaRPr lang="en-GB" sz="1000"/>
                    </a:p>
                    <a:p>
                      <a:pPr lvl="0" algn="l">
                        <a:lnSpc>
                          <a:spcPct val="100000"/>
                        </a:lnSpc>
                        <a:spcBef>
                          <a:spcPts val="0"/>
                        </a:spcBef>
                        <a:spcAft>
                          <a:spcPts val="0"/>
                        </a:spcAft>
                        <a:buNone/>
                      </a:pPr>
                      <a:r>
                        <a:rPr lang="en-US" sz="1000" b="0" i="0" u="none" strike="noStrike" noProof="0">
                          <a:solidFill>
                            <a:srgbClr val="000000"/>
                          </a:solidFill>
                          <a:latin typeface="Calibri Light"/>
                        </a:rPr>
                        <a:t>I can begin to consider layers of meaning.</a:t>
                      </a:r>
                      <a:endParaRPr lang="en-GB" sz="1000"/>
                    </a:p>
                    <a:p>
                      <a:pPr lvl="0" algn="l">
                        <a:lnSpc>
                          <a:spcPct val="100000"/>
                        </a:lnSpc>
                        <a:spcBef>
                          <a:spcPts val="0"/>
                        </a:spcBef>
                        <a:spcAft>
                          <a:spcPts val="0"/>
                        </a:spcAft>
                        <a:buNone/>
                      </a:pPr>
                      <a:r>
                        <a:rPr lang="en-US" sz="1000" b="0" i="0" u="none" strike="noStrike" noProof="0">
                          <a:solidFill>
                            <a:srgbClr val="000000"/>
                          </a:solidFill>
                          <a:latin typeface="Calibri Light"/>
                        </a:rPr>
                        <a:t>I can support inferences with well-chosen quotes. </a:t>
                      </a:r>
                      <a:endParaRPr lang="en-GB" sz="1000"/>
                    </a:p>
                    <a:p>
                      <a:pPr lvl="0" algn="l">
                        <a:lnSpc>
                          <a:spcPct val="100000"/>
                        </a:lnSpc>
                        <a:spcBef>
                          <a:spcPts val="0"/>
                        </a:spcBef>
                        <a:spcAft>
                          <a:spcPts val="0"/>
                        </a:spcAft>
                        <a:buNone/>
                      </a:pPr>
                      <a:r>
                        <a:rPr lang="en-US" sz="1000" b="0" i="0" u="none" strike="noStrike" noProof="0">
                          <a:solidFill>
                            <a:srgbClr val="000000"/>
                          </a:solidFill>
                          <a:latin typeface="Calibri Light"/>
                        </a:rPr>
                        <a:t>I can embed quotations. </a:t>
                      </a:r>
                      <a:endParaRPr lang="en-GB" sz="1000"/>
                    </a:p>
                    <a:p>
                      <a:pPr lvl="0" algn="l">
                        <a:lnSpc>
                          <a:spcPct val="100000"/>
                        </a:lnSpc>
                        <a:spcBef>
                          <a:spcPts val="0"/>
                        </a:spcBef>
                        <a:spcAft>
                          <a:spcPts val="0"/>
                        </a:spcAft>
                        <a:buNone/>
                      </a:pPr>
                      <a:r>
                        <a:rPr lang="en-US" sz="1000" b="1" i="0" u="none" strike="noStrike" noProof="0">
                          <a:solidFill>
                            <a:srgbClr val="000000"/>
                          </a:solidFill>
                          <a:latin typeface="Calibri Light"/>
                        </a:rPr>
                        <a:t>AO2: </a:t>
                      </a:r>
                      <a:r>
                        <a:rPr lang="en-US" sz="1000" b="0" i="0" u="none" strike="noStrike" noProof="0">
                          <a:solidFill>
                            <a:srgbClr val="000000"/>
                          </a:solidFill>
                          <a:latin typeface="Calibri Light"/>
                        </a:rPr>
                        <a:t>I can use precise and well-chosen subject terms</a:t>
                      </a:r>
                      <a:r>
                        <a:rPr lang="en-US" sz="1000" b="1" i="0" u="none" strike="noStrike" noProof="0">
                          <a:solidFill>
                            <a:srgbClr val="000000"/>
                          </a:solidFill>
                          <a:latin typeface="Calibri Light"/>
                        </a:rPr>
                        <a:t>.</a:t>
                      </a:r>
                      <a:endParaRPr lang="en-US" sz="1000" b="1">
                        <a:solidFill>
                          <a:srgbClr val="000000"/>
                        </a:solidFill>
                        <a:latin typeface="Calibri Light"/>
                      </a:endParaRPr>
                    </a:p>
                    <a:p>
                      <a:pPr lvl="0" algn="l">
                        <a:lnSpc>
                          <a:spcPct val="100000"/>
                        </a:lnSpc>
                        <a:spcBef>
                          <a:spcPts val="0"/>
                        </a:spcBef>
                        <a:spcAft>
                          <a:spcPts val="0"/>
                        </a:spcAft>
                        <a:buNone/>
                      </a:pPr>
                      <a:r>
                        <a:rPr lang="en-US" sz="1000" b="0" i="0" u="none" strike="noStrike" noProof="0">
                          <a:solidFill>
                            <a:srgbClr val="000000"/>
                          </a:solidFill>
                          <a:latin typeface="Calibri Light"/>
                        </a:rPr>
                        <a:t>I can clearly explain writer’s use of language/structure/form.</a:t>
                      </a:r>
                      <a:endParaRPr lang="en-US" sz="1000">
                        <a:solidFill>
                          <a:srgbClr val="000000"/>
                        </a:solidFill>
                        <a:latin typeface="Calibri Light"/>
                      </a:endParaRPr>
                    </a:p>
                    <a:p>
                      <a:pPr lvl="0" algn="l">
                        <a:lnSpc>
                          <a:spcPct val="100000"/>
                        </a:lnSpc>
                        <a:spcBef>
                          <a:spcPts val="0"/>
                        </a:spcBef>
                        <a:spcAft>
                          <a:spcPts val="0"/>
                        </a:spcAft>
                        <a:buNone/>
                      </a:pPr>
                      <a:r>
                        <a:rPr lang="en-US" sz="1000" b="1" i="0" u="none" strike="noStrike" noProof="0">
                          <a:solidFill>
                            <a:srgbClr val="000000"/>
                          </a:solidFill>
                          <a:latin typeface="Calibri Light"/>
                        </a:rPr>
                        <a:t>AO3: </a:t>
                      </a:r>
                      <a:r>
                        <a:rPr lang="en-US" sz="1000" b="0" i="0" u="none" strike="noStrike" noProof="0">
                          <a:solidFill>
                            <a:srgbClr val="000000"/>
                          </a:solidFill>
                          <a:latin typeface="Calibri Light"/>
                        </a:rPr>
                        <a:t>I can make some clear and detailed exploration of how context informs meaning/ideas clearly.</a:t>
                      </a:r>
                      <a:endParaRPr lang="en-US" sz="1000">
                        <a:solidFill>
                          <a:srgbClr val="000000"/>
                        </a:solidFill>
                        <a:latin typeface="Calibri Light"/>
                      </a:endParaRPr>
                    </a:p>
                    <a:p>
                      <a:pPr lvl="0" algn="l">
                        <a:lnSpc>
                          <a:spcPct val="100000"/>
                        </a:lnSpc>
                        <a:spcBef>
                          <a:spcPts val="0"/>
                        </a:spcBef>
                        <a:spcAft>
                          <a:spcPts val="0"/>
                        </a:spcAft>
                        <a:buNone/>
                      </a:pPr>
                      <a:r>
                        <a:rPr lang="en-US" sz="1000" b="1" i="0" u="none" strike="noStrike" noProof="0">
                          <a:solidFill>
                            <a:srgbClr val="000000"/>
                          </a:solidFill>
                          <a:latin typeface="Calibri Light"/>
                        </a:rPr>
                        <a:t>Creative Writing</a:t>
                      </a:r>
                    </a:p>
                    <a:p>
                      <a:pPr lvl="0" algn="l">
                        <a:lnSpc>
                          <a:spcPct val="100000"/>
                        </a:lnSpc>
                        <a:spcBef>
                          <a:spcPts val="0"/>
                        </a:spcBef>
                        <a:spcAft>
                          <a:spcPts val="0"/>
                        </a:spcAft>
                        <a:buNone/>
                      </a:pPr>
                      <a:r>
                        <a:rPr lang="en-US" sz="1000" b="0" i="0" u="none" strike="noStrike" noProof="0">
                          <a:solidFill>
                            <a:srgbClr val="000000"/>
                          </a:solidFill>
                          <a:latin typeface="Calibri Light"/>
                        </a:rPr>
                        <a:t>I can use a variety of sentences mostly accurately </a:t>
                      </a:r>
                      <a:endParaRPr lang="en-GB" sz="1000"/>
                    </a:p>
                    <a:p>
                      <a:pPr lvl="0" algn="l">
                        <a:lnSpc>
                          <a:spcPct val="100000"/>
                        </a:lnSpc>
                        <a:spcBef>
                          <a:spcPts val="0"/>
                        </a:spcBef>
                        <a:spcAft>
                          <a:spcPts val="0"/>
                        </a:spcAft>
                        <a:buNone/>
                      </a:pPr>
                      <a:r>
                        <a:rPr lang="en-US" sz="1000" b="0" i="0" u="none" strike="noStrike" noProof="0">
                          <a:solidFill>
                            <a:srgbClr val="000000"/>
                          </a:solidFill>
                          <a:latin typeface="Calibri Light"/>
                        </a:rPr>
                        <a:t>I can use full stops and capital letters accurately.</a:t>
                      </a:r>
                      <a:endParaRPr lang="en-GB" sz="1000"/>
                    </a:p>
                    <a:p>
                      <a:pPr lvl="0" algn="l">
                        <a:lnSpc>
                          <a:spcPct val="100000"/>
                        </a:lnSpc>
                        <a:spcBef>
                          <a:spcPts val="0"/>
                        </a:spcBef>
                        <a:spcAft>
                          <a:spcPts val="0"/>
                        </a:spcAft>
                        <a:buNone/>
                      </a:pPr>
                      <a:r>
                        <a:rPr lang="en-US" sz="1000" b="0" i="0" u="none" strike="noStrike" noProof="0">
                          <a:solidFill>
                            <a:srgbClr val="000000"/>
                          </a:solidFill>
                        </a:rPr>
                        <a:t>I can make deliberate vocabulary choices. </a:t>
                      </a:r>
                      <a:endParaRPr lang="en-GB" sz="1000"/>
                    </a:p>
                    <a:p>
                      <a:pPr lvl="0" algn="l">
                        <a:lnSpc>
                          <a:spcPct val="100000"/>
                        </a:lnSpc>
                        <a:spcBef>
                          <a:spcPts val="0"/>
                        </a:spcBef>
                        <a:spcAft>
                          <a:spcPts val="0"/>
                        </a:spcAft>
                        <a:buNone/>
                      </a:pPr>
                      <a:r>
                        <a:rPr lang="en-US" sz="1000" b="0" i="0" u="none" strike="noStrike" noProof="0">
                          <a:solidFill>
                            <a:srgbClr val="000000"/>
                          </a:solidFill>
                        </a:rPr>
                        <a:t>I can spell irregular and complex words with general accuracy. </a:t>
                      </a:r>
                      <a:endParaRPr lang="en-GB" sz="1000"/>
                    </a:p>
                    <a:p>
                      <a:pPr lvl="0" algn="l">
                        <a:lnSpc>
                          <a:spcPct val="100000"/>
                        </a:lnSpc>
                        <a:spcBef>
                          <a:spcPts val="0"/>
                        </a:spcBef>
                        <a:spcAft>
                          <a:spcPts val="0"/>
                        </a:spcAft>
                        <a:buNone/>
                      </a:pPr>
                      <a:r>
                        <a:rPr lang="en-US" sz="1000" b="0" i="0" u="none" strike="noStrike" noProof="0">
                          <a:solidFill>
                            <a:schemeClr val="tx1"/>
                          </a:solidFill>
                          <a:latin typeface="Calibri Light"/>
                        </a:rPr>
                        <a:t>I can use a range of punctuation with some success. </a:t>
                      </a:r>
                      <a:endParaRPr lang="en-GB" sz="1000"/>
                    </a:p>
                    <a:p>
                      <a:pPr lvl="0" algn="l">
                        <a:lnSpc>
                          <a:spcPct val="100000"/>
                        </a:lnSpc>
                        <a:spcBef>
                          <a:spcPts val="0"/>
                        </a:spcBef>
                        <a:spcAft>
                          <a:spcPts val="0"/>
                        </a:spcAft>
                        <a:buNone/>
                      </a:pPr>
                      <a:endParaRPr lang="en-GB" sz="1000" b="0" i="0" u="none" strike="noStrike" noProof="0">
                        <a:solidFill>
                          <a:schemeClr val="tx1"/>
                        </a:solidFill>
                        <a:latin typeface="Calibri"/>
                      </a:endParaRPr>
                    </a:p>
                    <a:p>
                      <a:pPr lvl="0">
                        <a:buNone/>
                      </a:pPr>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000" b="1" i="0" u="none" strike="noStrike" noProof="0">
                          <a:solidFill>
                            <a:schemeClr val="tx1"/>
                          </a:solidFill>
                          <a:latin typeface="Calibri"/>
                        </a:rPr>
                        <a:t>Literature </a:t>
                      </a:r>
                      <a:endParaRPr lang="en-GB" sz="1000"/>
                    </a:p>
                    <a:p>
                      <a:pPr lvl="0" algn="l">
                        <a:lnSpc>
                          <a:spcPct val="100000"/>
                        </a:lnSpc>
                        <a:spcBef>
                          <a:spcPts val="0"/>
                        </a:spcBef>
                        <a:spcAft>
                          <a:spcPts val="0"/>
                        </a:spcAft>
                        <a:buNone/>
                      </a:pPr>
                      <a:r>
                        <a:rPr lang="en-GB" sz="1000" b="1" i="0" u="none" strike="noStrike" noProof="0">
                          <a:solidFill>
                            <a:schemeClr val="tx1"/>
                          </a:solidFill>
                          <a:latin typeface="Calibri"/>
                        </a:rPr>
                        <a:t>AO1: </a:t>
                      </a:r>
                      <a:r>
                        <a:rPr lang="en-GB" sz="1000" b="0" i="0" u="none" strike="noStrike" noProof="0">
                          <a:solidFill>
                            <a:schemeClr val="tx1"/>
                          </a:solidFill>
                          <a:latin typeface="Calibri"/>
                        </a:rPr>
                        <a:t>I can convincingly understand and interpret a text’s explicit and implicit meanings and inferences. </a:t>
                      </a:r>
                      <a:endParaRPr lang="en-GB" sz="1000"/>
                    </a:p>
                    <a:p>
                      <a:pPr lvl="0" algn="l">
                        <a:lnSpc>
                          <a:spcPct val="100000"/>
                        </a:lnSpc>
                        <a:spcBef>
                          <a:spcPts val="0"/>
                        </a:spcBef>
                        <a:spcAft>
                          <a:spcPts val="0"/>
                        </a:spcAft>
                        <a:buNone/>
                      </a:pPr>
                      <a:r>
                        <a:rPr lang="en-GB" sz="1000" b="0" i="0" u="none" strike="noStrike" noProof="0">
                          <a:solidFill>
                            <a:schemeClr val="tx1"/>
                          </a:solidFill>
                          <a:latin typeface="Calibri"/>
                        </a:rPr>
                        <a:t>I can consistently support idea with a range of embedded, judicious quotations and references. </a:t>
                      </a:r>
                      <a:endParaRPr lang="en-GB" sz="1000" b="1"/>
                    </a:p>
                    <a:p>
                      <a:pPr lvl="0" algn="l">
                        <a:lnSpc>
                          <a:spcPct val="100000"/>
                        </a:lnSpc>
                        <a:spcBef>
                          <a:spcPts val="0"/>
                        </a:spcBef>
                        <a:spcAft>
                          <a:spcPts val="0"/>
                        </a:spcAft>
                        <a:buNone/>
                      </a:pPr>
                      <a:r>
                        <a:rPr lang="en-GB" sz="1000" b="1" i="0" u="none" strike="noStrike" noProof="0">
                          <a:solidFill>
                            <a:schemeClr val="tx1"/>
                          </a:solidFill>
                          <a:latin typeface="Calibri"/>
                        </a:rPr>
                        <a:t>AO2: </a:t>
                      </a:r>
                      <a:r>
                        <a:rPr lang="en-GB" sz="1000" b="0" i="0" u="none" strike="noStrike" noProof="0">
                          <a:solidFill>
                            <a:schemeClr val="tx1"/>
                          </a:solidFill>
                          <a:latin typeface="Calibri"/>
                        </a:rPr>
                        <a:t>I can </a:t>
                      </a:r>
                      <a:r>
                        <a:rPr lang="en-GB" sz="1000" b="0" i="0" u="none" strike="noStrike" noProof="0" err="1">
                          <a:solidFill>
                            <a:schemeClr val="tx1"/>
                          </a:solidFill>
                          <a:latin typeface="Calibri"/>
                        </a:rPr>
                        <a:t>findi</a:t>
                      </a:r>
                      <a:r>
                        <a:rPr lang="en-GB" sz="1000" b="0" i="0" u="none" strike="noStrike" noProof="0">
                          <a:solidFill>
                            <a:schemeClr val="tx1"/>
                          </a:solidFill>
                          <a:latin typeface="Calibri"/>
                        </a:rPr>
                        <a:t> patterns and contrast in a writer’s choices. </a:t>
                      </a:r>
                      <a:endParaRPr lang="en-GB" sz="1000"/>
                    </a:p>
                    <a:p>
                      <a:pPr lvl="0" algn="l">
                        <a:lnSpc>
                          <a:spcPct val="100000"/>
                        </a:lnSpc>
                        <a:spcBef>
                          <a:spcPts val="0"/>
                        </a:spcBef>
                        <a:spcAft>
                          <a:spcPts val="0"/>
                        </a:spcAft>
                        <a:buNone/>
                      </a:pPr>
                      <a:r>
                        <a:rPr lang="en-GB" sz="1000" b="0" i="0" u="none" strike="noStrike" noProof="0">
                          <a:solidFill>
                            <a:schemeClr val="tx1"/>
                          </a:solidFill>
                          <a:latin typeface="Calibri"/>
                        </a:rPr>
                        <a:t>I can convincingly and critically interpret the effects of a writer’s methods, making perceptive and nuanced comments. </a:t>
                      </a:r>
                      <a:endParaRPr lang="en-GB" sz="1000"/>
                    </a:p>
                    <a:p>
                      <a:pPr lvl="0" algn="l">
                        <a:lnSpc>
                          <a:spcPct val="100000"/>
                        </a:lnSpc>
                        <a:spcBef>
                          <a:spcPts val="0"/>
                        </a:spcBef>
                        <a:spcAft>
                          <a:spcPts val="0"/>
                        </a:spcAft>
                        <a:buNone/>
                      </a:pPr>
                      <a:r>
                        <a:rPr lang="en-GB" sz="1000" b="1" i="0" u="none" strike="noStrike" noProof="0">
                          <a:solidFill>
                            <a:schemeClr val="tx1"/>
                          </a:solidFill>
                          <a:latin typeface="Calibri"/>
                        </a:rPr>
                        <a:t>AO3: </a:t>
                      </a:r>
                      <a:r>
                        <a:rPr lang="en-GB" sz="1000" b="0" i="0" u="none" strike="noStrike" noProof="0">
                          <a:solidFill>
                            <a:schemeClr val="tx1"/>
                          </a:solidFill>
                          <a:latin typeface="Calibri"/>
                        </a:rPr>
                        <a:t>I can critically  analyse and appreciate a text in context.</a:t>
                      </a:r>
                      <a:endParaRPr lang="en-GB" sz="1000" b="1"/>
                    </a:p>
                    <a:p>
                      <a:pPr lvl="0" algn="l">
                        <a:lnSpc>
                          <a:spcPct val="100000"/>
                        </a:lnSpc>
                        <a:spcBef>
                          <a:spcPts val="0"/>
                        </a:spcBef>
                        <a:spcAft>
                          <a:spcPts val="0"/>
                        </a:spcAft>
                        <a:buNone/>
                      </a:pPr>
                      <a:r>
                        <a:rPr lang="en-US" sz="1000" b="1" i="0" u="none" strike="noStrike" noProof="0">
                          <a:solidFill>
                            <a:srgbClr val="000000"/>
                          </a:solidFill>
                          <a:latin typeface="Calibri Light"/>
                        </a:rPr>
                        <a:t>Creative Writing</a:t>
                      </a:r>
                      <a:endParaRPr lang="en-GB" sz="1000"/>
                    </a:p>
                    <a:p>
                      <a:pPr lvl="0" algn="l">
                        <a:lnSpc>
                          <a:spcPct val="100000"/>
                        </a:lnSpc>
                        <a:spcBef>
                          <a:spcPts val="0"/>
                        </a:spcBef>
                        <a:spcAft>
                          <a:spcPts val="0"/>
                        </a:spcAft>
                        <a:buNone/>
                      </a:pPr>
                      <a:r>
                        <a:rPr lang="en-GB" sz="1000" b="0" i="0" u="none" strike="noStrike" noProof="0">
                          <a:solidFill>
                            <a:srgbClr val="000000"/>
                          </a:solidFill>
                          <a:latin typeface="Calibri"/>
                        </a:rPr>
                        <a:t>I can use a variety of sentence structures to help me achieve purpose and contribute to overall effect.</a:t>
                      </a:r>
                      <a:endParaRPr lang="en-GB" sz="1000"/>
                    </a:p>
                    <a:p>
                      <a:pPr lvl="0" algn="l">
                        <a:lnSpc>
                          <a:spcPct val="100000"/>
                        </a:lnSpc>
                        <a:spcBef>
                          <a:spcPts val="0"/>
                        </a:spcBef>
                        <a:spcAft>
                          <a:spcPts val="0"/>
                        </a:spcAft>
                        <a:buNone/>
                      </a:pPr>
                      <a:r>
                        <a:rPr lang="en-GB" sz="1000" b="0" i="0" u="none" strike="noStrike" noProof="0">
                          <a:solidFill>
                            <a:srgbClr val="000000"/>
                          </a:solidFill>
                          <a:latin typeface="Calibri"/>
                        </a:rPr>
                        <a:t>I can punctuate sentences with consistent accuracy. </a:t>
                      </a:r>
                      <a:endParaRPr lang="en-GB" sz="1000"/>
                    </a:p>
                    <a:p>
                      <a:pPr lvl="0" algn="l">
                        <a:lnSpc>
                          <a:spcPct val="100000"/>
                        </a:lnSpc>
                        <a:spcBef>
                          <a:spcPts val="0"/>
                        </a:spcBef>
                        <a:spcAft>
                          <a:spcPts val="0"/>
                        </a:spcAft>
                        <a:buNone/>
                      </a:pPr>
                      <a:r>
                        <a:rPr lang="en-GB" sz="1000" b="0" i="0" u="none" strike="noStrike" noProof="0">
                          <a:solidFill>
                            <a:srgbClr val="000000"/>
                          </a:solidFill>
                          <a:latin typeface="Calibri Light"/>
                        </a:rPr>
                        <a:t>I can use ambitious vocabulary extensively. </a:t>
                      </a:r>
                      <a:endParaRPr lang="en-GB" sz="1000"/>
                    </a:p>
                    <a:p>
                      <a:pPr lvl="0" algn="l">
                        <a:lnSpc>
                          <a:spcPct val="100000"/>
                        </a:lnSpc>
                        <a:spcBef>
                          <a:spcPts val="0"/>
                        </a:spcBef>
                        <a:spcAft>
                          <a:spcPts val="0"/>
                        </a:spcAft>
                        <a:buNone/>
                      </a:pPr>
                      <a:r>
                        <a:rPr lang="en-GB" sz="1000" b="0" i="0" u="none" strike="noStrike" noProof="0">
                          <a:solidFill>
                            <a:srgbClr val="000000"/>
                          </a:solidFill>
                          <a:latin typeface="Calibri Light"/>
                        </a:rPr>
                        <a:t>I can spell ambitious vocabulary with a high level of accuracy.  </a:t>
                      </a:r>
                      <a:endParaRPr lang="en-GB" sz="1000"/>
                    </a:p>
                    <a:p>
                      <a:pPr lvl="0">
                        <a:buNone/>
                      </a:pPr>
                      <a:endParaRPr lang="en-GB" sz="1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2445104"/>
                  </a:ext>
                </a:extLst>
              </a:tr>
            </a:tbl>
          </a:graphicData>
        </a:graphic>
      </p:graphicFrame>
      <p:sp>
        <p:nvSpPr>
          <p:cNvPr id="5" name="Title 1">
            <a:extLst>
              <a:ext uri="{FF2B5EF4-FFF2-40B4-BE49-F238E27FC236}">
                <a16:creationId xmlns:a16="http://schemas.microsoft.com/office/drawing/2014/main" id="{EF550899-153D-0F87-85D8-CF4C8B4109C9}"/>
              </a:ext>
            </a:extLst>
          </p:cNvPr>
          <p:cNvSpPr txBox="1">
            <a:spLocks/>
          </p:cNvSpPr>
          <p:nvPr/>
        </p:nvSpPr>
        <p:spPr>
          <a:xfrm>
            <a:off x="370796" y="486837"/>
            <a:ext cx="6102187" cy="970279"/>
          </a:xfrm>
          <a:prstGeom prst="rect">
            <a:avLst/>
          </a:prstGeom>
          <a:ln>
            <a:solidFill>
              <a:schemeClr val="tx1"/>
            </a:solidFill>
          </a:ln>
        </p:spPr>
        <p:txBody>
          <a:bodyPr lIns="91440" tIns="45720" rIns="91440" bIns="45720" anchor="t">
            <a:normAutofit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a:t>How is your progress measured in </a:t>
            </a:r>
            <a:r>
              <a:rPr lang="en-GB" b="1"/>
              <a:t>English </a:t>
            </a:r>
            <a:r>
              <a:rPr lang="en-GB"/>
              <a:t>in</a:t>
            </a:r>
            <a:r>
              <a:rPr lang="en-GB" b="1"/>
              <a:t> Spring </a:t>
            </a:r>
            <a:r>
              <a:rPr lang="en-GB"/>
              <a:t>term</a:t>
            </a:r>
            <a:r>
              <a:rPr lang="en-GB" b="1"/>
              <a:t>?</a:t>
            </a:r>
            <a:endParaRPr lang="en-GB"/>
          </a:p>
        </p:txBody>
      </p:sp>
      <p:graphicFrame>
        <p:nvGraphicFramePr>
          <p:cNvPr id="7" name="Table 6">
            <a:extLst>
              <a:ext uri="{FF2B5EF4-FFF2-40B4-BE49-F238E27FC236}">
                <a16:creationId xmlns:a16="http://schemas.microsoft.com/office/drawing/2014/main" id="{2C778FFC-A088-065B-DAF1-82CB1EBD0433}"/>
              </a:ext>
            </a:extLst>
          </p:cNvPr>
          <p:cNvGraphicFramePr>
            <a:graphicFrameLocks noGrp="1"/>
          </p:cNvGraphicFramePr>
          <p:nvPr>
            <p:extLst>
              <p:ext uri="{D42A27DB-BD31-4B8C-83A1-F6EECF244321}">
                <p14:modId xmlns:p14="http://schemas.microsoft.com/office/powerpoint/2010/main" val="907700343"/>
              </p:ext>
            </p:extLst>
          </p:nvPr>
        </p:nvGraphicFramePr>
        <p:xfrm>
          <a:off x="370361" y="1940095"/>
          <a:ext cx="6144987" cy="691810"/>
        </p:xfrm>
        <a:graphic>
          <a:graphicData uri="http://schemas.openxmlformats.org/drawingml/2006/table">
            <a:tbl>
              <a:tblPr bandRow="1">
                <a:tableStyleId>{5C22544A-7EE6-4342-B048-85BDC9FD1C3A}</a:tableStyleId>
              </a:tblPr>
              <a:tblGrid>
                <a:gridCol w="2326891">
                  <a:extLst>
                    <a:ext uri="{9D8B030D-6E8A-4147-A177-3AD203B41FA5}">
                      <a16:colId xmlns:a16="http://schemas.microsoft.com/office/drawing/2014/main" val="2308867352"/>
                    </a:ext>
                  </a:extLst>
                </a:gridCol>
                <a:gridCol w="3818096">
                  <a:extLst>
                    <a:ext uri="{9D8B030D-6E8A-4147-A177-3AD203B41FA5}">
                      <a16:colId xmlns:a16="http://schemas.microsoft.com/office/drawing/2014/main" val="3876982523"/>
                    </a:ext>
                  </a:extLst>
                </a:gridCol>
              </a:tblGrid>
              <a:tr h="255670">
                <a:tc>
                  <a:txBody>
                    <a:bodyPr/>
                    <a:lstStyle/>
                    <a:p>
                      <a:pPr algn="l" rtl="0" fontAlgn="base">
                        <a:lnSpc>
                          <a:spcPts val="570"/>
                        </a:lnSpc>
                        <a:buNone/>
                      </a:pPr>
                      <a:r>
                        <a:rPr lang="en-GB" sz="1100" b="0" i="0">
                          <a:solidFill>
                            <a:srgbClr val="000000"/>
                          </a:solidFill>
                          <a:effectLst/>
                          <a:latin typeface="Calibri"/>
                        </a:rPr>
                        <a:t>Big write: Essay response to the text </a:t>
                      </a:r>
                    </a:p>
                  </a:txBody>
                  <a:tcPr marL="37881" marR="37881" marT="18936" marB="1893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lnSpc>
                          <a:spcPts val="570"/>
                        </a:lnSpc>
                        <a:buNone/>
                      </a:pPr>
                      <a:r>
                        <a:rPr lang="en-GB" sz="1100" b="0" i="0">
                          <a:solidFill>
                            <a:srgbClr val="000000"/>
                          </a:solidFill>
                          <a:effectLst/>
                          <a:latin typeface="Calibri"/>
                        </a:rPr>
                        <a:t>Completed fortnightly</a:t>
                      </a:r>
                    </a:p>
                  </a:txBody>
                  <a:tcPr marL="37881" marR="37881" marT="18936" marB="1893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29658728"/>
                  </a:ext>
                </a:extLst>
              </a:tr>
              <a:tr h="436140">
                <a:tc>
                  <a:txBody>
                    <a:bodyPr/>
                    <a:lstStyle/>
                    <a:p>
                      <a:pPr algn="l" rtl="0" fontAlgn="base">
                        <a:lnSpc>
                          <a:spcPts val="570"/>
                        </a:lnSpc>
                        <a:buNone/>
                      </a:pPr>
                      <a:r>
                        <a:rPr lang="en-GB" sz="1100" b="0" i="0">
                          <a:solidFill>
                            <a:srgbClr val="000000"/>
                          </a:solidFill>
                          <a:effectLst/>
                          <a:latin typeface="Calibri"/>
                        </a:rPr>
                        <a:t>Big write : Creative writing task inspired by the text</a:t>
                      </a:r>
                    </a:p>
                  </a:txBody>
                  <a:tcPr marL="37881" marR="37881" marT="18936" marB="1893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lnSpc>
                          <a:spcPts val="570"/>
                        </a:lnSpc>
                        <a:buNone/>
                      </a:pPr>
                      <a:r>
                        <a:rPr lang="en-GB" sz="1100" b="0" i="0">
                          <a:solidFill>
                            <a:srgbClr val="000000"/>
                          </a:solidFill>
                          <a:effectLst/>
                          <a:latin typeface="Calibri"/>
                        </a:rPr>
                        <a:t>Completed fortnightly</a:t>
                      </a:r>
                    </a:p>
                  </a:txBody>
                  <a:tcPr marL="37881" marR="37881" marT="18936" marB="18936">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39978935"/>
                  </a:ext>
                </a:extLst>
              </a:tr>
            </a:tbl>
          </a:graphicData>
        </a:graphic>
      </p:graphicFrame>
    </p:spTree>
    <p:extLst>
      <p:ext uri="{BB962C8B-B14F-4D97-AF65-F5344CB8AC3E}">
        <p14:creationId xmlns:p14="http://schemas.microsoft.com/office/powerpoint/2010/main" val="1442376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95325-EE86-73A7-5012-95FBD9EA843B}"/>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2866646-DDDC-9DE6-2E37-2B929036DD1B}"/>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70CDC45-57CD-ADA6-15C5-4F769150F765}"/>
              </a:ext>
            </a:extLst>
          </p:cNvPr>
          <p:cNvSpPr txBox="1">
            <a:spLocks/>
          </p:cNvSpPr>
          <p:nvPr/>
        </p:nvSpPr>
        <p:spPr>
          <a:xfrm>
            <a:off x="317500" y="428625"/>
            <a:ext cx="6311900" cy="830279"/>
          </a:xfrm>
          <a:prstGeom prst="rect">
            <a:avLst/>
          </a:prstGeom>
          <a:ln>
            <a:solidFill>
              <a:schemeClr val="tx1"/>
            </a:solidFill>
          </a:ln>
        </p:spPr>
        <p:txBody>
          <a:bodyPr lIns="91440" tIns="45720" rIns="91440" bIns="45720" anchor="t"/>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b="1"/>
              <a:t>Frankenstein: </a:t>
            </a:r>
            <a:r>
              <a:rPr lang="en-GB"/>
              <a:t>Y9 Spring Term 1:</a:t>
            </a:r>
            <a:endParaRPr lang="en-US">
              <a:ea typeface="Calibri Light" panose="020F0302020204030204"/>
              <a:cs typeface="Calibri Light" panose="020F0302020204030204"/>
            </a:endParaRPr>
          </a:p>
          <a:p>
            <a:r>
              <a:rPr lang="en-GB" sz="2000" i="1"/>
              <a:t>Golden Nugget and Work Hard</a:t>
            </a:r>
            <a:endParaRPr lang="en-GB"/>
          </a:p>
        </p:txBody>
      </p:sp>
      <p:graphicFrame>
        <p:nvGraphicFramePr>
          <p:cNvPr id="6" name="Table 5">
            <a:extLst>
              <a:ext uri="{FF2B5EF4-FFF2-40B4-BE49-F238E27FC236}">
                <a16:creationId xmlns:a16="http://schemas.microsoft.com/office/drawing/2014/main" id="{E511C6D9-CCF4-0D6D-8564-59F3E9F1CA94}"/>
              </a:ext>
            </a:extLst>
          </p:cNvPr>
          <p:cNvGraphicFramePr>
            <a:graphicFrameLocks noGrp="1"/>
          </p:cNvGraphicFramePr>
          <p:nvPr>
            <p:extLst>
              <p:ext uri="{D42A27DB-BD31-4B8C-83A1-F6EECF244321}">
                <p14:modId xmlns:p14="http://schemas.microsoft.com/office/powerpoint/2010/main" val="775434392"/>
              </p:ext>
            </p:extLst>
          </p:nvPr>
        </p:nvGraphicFramePr>
        <p:xfrm>
          <a:off x="317132" y="1334601"/>
          <a:ext cx="6338562" cy="7398623"/>
        </p:xfrm>
        <a:graphic>
          <a:graphicData uri="http://schemas.openxmlformats.org/drawingml/2006/table">
            <a:tbl>
              <a:tblPr firstRow="1" bandRow="1">
                <a:tableStyleId>{00A15C55-8517-42AA-B614-E9B94910E393}</a:tableStyleId>
              </a:tblPr>
              <a:tblGrid>
                <a:gridCol w="749721">
                  <a:extLst>
                    <a:ext uri="{9D8B030D-6E8A-4147-A177-3AD203B41FA5}">
                      <a16:colId xmlns:a16="http://schemas.microsoft.com/office/drawing/2014/main" val="2183717224"/>
                    </a:ext>
                  </a:extLst>
                </a:gridCol>
                <a:gridCol w="2903748">
                  <a:extLst>
                    <a:ext uri="{9D8B030D-6E8A-4147-A177-3AD203B41FA5}">
                      <a16:colId xmlns:a16="http://schemas.microsoft.com/office/drawing/2014/main" val="4205652620"/>
                    </a:ext>
                  </a:extLst>
                </a:gridCol>
                <a:gridCol w="2685093">
                  <a:extLst>
                    <a:ext uri="{9D8B030D-6E8A-4147-A177-3AD203B41FA5}">
                      <a16:colId xmlns:a16="http://schemas.microsoft.com/office/drawing/2014/main" val="2107428268"/>
                    </a:ext>
                  </a:extLst>
                </a:gridCol>
              </a:tblGrid>
              <a:tr h="502920">
                <a:tc>
                  <a:txBody>
                    <a:bodyPr/>
                    <a:lstStyle/>
                    <a:p>
                      <a:pPr marL="0" algn="l" rtl="0" eaLnBrk="1" latinLnBrk="0" hangingPunct="1">
                        <a:buNone/>
                      </a:pPr>
                      <a:endParaRPr lang="en-GB">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rtl="0" eaLnBrk="1" latinLnBrk="0" hangingPunct="1">
                        <a:buNone/>
                      </a:pPr>
                      <a:r>
                        <a:rPr lang="en-GB" sz="1350" kern="1200">
                          <a:solidFill>
                            <a:schemeClr val="tx1"/>
                          </a:solidFill>
                          <a:effectLst/>
                        </a:rPr>
                        <a:t>Golden Nugget</a:t>
                      </a:r>
                      <a:endParaRPr lang="en-GB">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rtl="0" eaLnBrk="1" latinLnBrk="0" hangingPunct="1">
                        <a:buNone/>
                      </a:pPr>
                      <a:r>
                        <a:rPr lang="en-GB" sz="1350" kern="1200">
                          <a:solidFill>
                            <a:schemeClr val="tx1"/>
                          </a:solidFill>
                          <a:effectLst/>
                        </a:rPr>
                        <a:t>Work Hard</a:t>
                      </a:r>
                      <a:endParaRPr lang="en-GB">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687240372"/>
                  </a:ext>
                </a:extLst>
              </a:tr>
              <a:tr h="1357725">
                <a:tc>
                  <a:txBody>
                    <a:bodyPr/>
                    <a:lstStyle/>
                    <a:p>
                      <a:pPr marL="0" algn="l" rtl="0" eaLnBrk="1" latinLnBrk="0" hangingPunct="1">
                        <a:buNone/>
                      </a:pPr>
                      <a:r>
                        <a:rPr lang="en-GB" sz="1350" kern="1200">
                          <a:solidFill>
                            <a:srgbClr val="000000"/>
                          </a:solidFill>
                          <a:effectLst/>
                        </a:rPr>
                        <a:t>1</a:t>
                      </a:r>
                      <a:endParaRPr lang="en-GB">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r>
                        <a:rPr lang="en-GB" sz="1100" b="1" kern="1200">
                          <a:solidFill>
                            <a:srgbClr val="000000"/>
                          </a:solidFill>
                          <a:effectLst/>
                        </a:rPr>
                        <a:t>Emerging: </a:t>
                      </a:r>
                      <a:r>
                        <a:rPr lang="en-GB" sz="1100" b="0" kern="1200">
                          <a:solidFill>
                            <a:srgbClr val="000000"/>
                          </a:solidFill>
                          <a:effectLst/>
                        </a:rPr>
                        <a:t>Knowledge of the key features of gothic literature. </a:t>
                      </a:r>
                    </a:p>
                    <a:p>
                      <a:pPr marL="0" lvl="0" algn="l">
                        <a:buNone/>
                      </a:pPr>
                      <a:r>
                        <a:rPr lang="en-GB" sz="1100" b="1" kern="1200">
                          <a:solidFill>
                            <a:srgbClr val="000000"/>
                          </a:solidFill>
                          <a:effectLst/>
                        </a:rPr>
                        <a:t>Achieving: </a:t>
                      </a:r>
                      <a:r>
                        <a:rPr lang="en-GB" sz="1100" b="0" i="0" u="none" strike="noStrike" kern="1200" noProof="0">
                          <a:solidFill>
                            <a:srgbClr val="000000"/>
                          </a:solidFill>
                          <a:effectLst/>
                          <a:latin typeface="Calibri"/>
                          <a:ea typeface="Calibri"/>
                          <a:cs typeface="Calibri"/>
                        </a:rPr>
                        <a:t>Understanding the key features of gothic literature and how they reflect a changing society.</a:t>
                      </a:r>
                      <a:r>
                        <a:rPr lang="en-GB" sz="1100" b="1" i="0" u="none" strike="noStrike" kern="1200" noProof="0">
                          <a:solidFill>
                            <a:srgbClr val="000000"/>
                          </a:solidFill>
                          <a:effectLst/>
                          <a:latin typeface="Calibri"/>
                          <a:ea typeface="Calibri"/>
                          <a:cs typeface="Calibri"/>
                        </a:rPr>
                        <a:t> </a:t>
                      </a:r>
                    </a:p>
                    <a:p>
                      <a:pPr marL="0" lvl="0" algn="l">
                        <a:buNone/>
                      </a:pPr>
                      <a:r>
                        <a:rPr lang="en-GB" sz="1100" b="1" kern="1200">
                          <a:solidFill>
                            <a:srgbClr val="000000"/>
                          </a:solidFill>
                          <a:effectLst/>
                        </a:rPr>
                        <a:t>Excelling: </a:t>
                      </a:r>
                      <a:r>
                        <a:rPr lang="en-GB" sz="1100" b="0" kern="1200">
                          <a:solidFill>
                            <a:srgbClr val="000000"/>
                          </a:solidFill>
                          <a:effectLst/>
                        </a:rPr>
                        <a:t>Understanding the key features of gothic literature and evaluating their impact on society.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marL="0" algn="l" rtl="0" eaLnBrk="1" fontAlgn="b" latinLnBrk="0" hangingPunct="1">
                        <a:buNone/>
                      </a:pPr>
                      <a:r>
                        <a:rPr lang="en-GB" sz="1100" kern="1200">
                          <a:solidFill>
                            <a:srgbClr val="000000"/>
                          </a:solidFill>
                          <a:effectLst/>
                        </a:rPr>
                        <a:t>Big Write: Write the opening to a narrative using  Gothic features</a:t>
                      </a:r>
                      <a:endParaRPr lang="en-GB">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7270104"/>
                  </a:ext>
                </a:extLst>
              </a:tr>
              <a:tr h="842382">
                <a:tc>
                  <a:txBody>
                    <a:bodyPr/>
                    <a:lstStyle/>
                    <a:p>
                      <a:pPr marL="0" algn="l" rtl="0" eaLnBrk="1" latinLnBrk="0" hangingPunct="1">
                        <a:buNone/>
                      </a:pPr>
                      <a:r>
                        <a:rPr lang="en-GB" sz="1350" kern="1200">
                          <a:solidFill>
                            <a:srgbClr val="000000"/>
                          </a:solidFill>
                          <a:effectLs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l">
                        <a:buNone/>
                      </a:pPr>
                      <a:r>
                        <a:rPr lang="en-GB" sz="1100" b="1" i="0" u="none" strike="noStrike" kern="1200" noProof="0">
                          <a:solidFill>
                            <a:srgbClr val="000000"/>
                          </a:solidFill>
                          <a:effectLst/>
                          <a:latin typeface="Calibri"/>
                          <a:ea typeface="Calibri"/>
                          <a:cs typeface="Calibri"/>
                        </a:rPr>
                        <a:t>Emerging:</a:t>
                      </a:r>
                      <a:r>
                        <a:rPr lang="en-GB" sz="1100" b="0" i="0" u="none" strike="noStrike" kern="1200" noProof="0">
                          <a:solidFill>
                            <a:srgbClr val="000000"/>
                          </a:solidFill>
                          <a:effectLst/>
                          <a:latin typeface="Calibri"/>
                          <a:ea typeface="Calibri"/>
                          <a:cs typeface="Calibri"/>
                        </a:rPr>
                        <a:t> Awareness of the differences between 1st, 2nd, and 3rd person. </a:t>
                      </a:r>
                      <a:endParaRPr lang="en-US" sz="1100" b="0" i="0" u="none" strike="noStrike" kern="1200" noProof="0">
                        <a:solidFill>
                          <a:srgbClr val="000000"/>
                        </a:solidFill>
                        <a:effectLst/>
                        <a:latin typeface="Calibri"/>
                        <a:ea typeface="Calibri"/>
                        <a:cs typeface="Calibri"/>
                      </a:endParaRPr>
                    </a:p>
                    <a:p>
                      <a:pPr marL="0" lvl="0" algn="l">
                        <a:buNone/>
                      </a:pPr>
                      <a:r>
                        <a:rPr lang="en-GB" sz="1100" b="1" i="0" u="none" strike="noStrike" kern="1200" noProof="0">
                          <a:solidFill>
                            <a:srgbClr val="000000"/>
                          </a:solidFill>
                          <a:effectLst/>
                          <a:latin typeface="Calibri"/>
                          <a:ea typeface="Calibri"/>
                          <a:cs typeface="Calibri"/>
                        </a:rPr>
                        <a:t>Achieving: </a:t>
                      </a:r>
                      <a:r>
                        <a:rPr lang="en-GB" sz="1100" b="0" i="0" u="none" strike="noStrike" kern="1200" noProof="0">
                          <a:solidFill>
                            <a:srgbClr val="000000"/>
                          </a:solidFill>
                          <a:effectLst/>
                          <a:latin typeface="Calibri"/>
                          <a:ea typeface="Calibri"/>
                          <a:cs typeface="Calibri"/>
                        </a:rPr>
                        <a:t>Understanding different perspectives and why they are used. </a:t>
                      </a:r>
                      <a:endParaRPr lang="en-US" sz="1100" b="0" i="0" u="none" strike="noStrike" kern="1200" noProof="0">
                        <a:solidFill>
                          <a:srgbClr val="000000"/>
                        </a:solidFill>
                        <a:effectLst/>
                        <a:latin typeface="Calibri"/>
                        <a:ea typeface="Calibri"/>
                        <a:cs typeface="Calibri"/>
                      </a:endParaRPr>
                    </a:p>
                    <a:p>
                      <a:pPr marL="0" lvl="0" algn="l">
                        <a:buNone/>
                      </a:pPr>
                      <a:r>
                        <a:rPr lang="en-GB" sz="1100" b="1" i="0" u="none" strike="noStrike" kern="1200" noProof="0">
                          <a:solidFill>
                            <a:srgbClr val="000000"/>
                          </a:solidFill>
                          <a:effectLst/>
                          <a:latin typeface="Calibri"/>
                          <a:ea typeface="Calibri"/>
                          <a:cs typeface="Calibri"/>
                        </a:rPr>
                        <a:t>Excelling: </a:t>
                      </a:r>
                      <a:r>
                        <a:rPr lang="en-GB" sz="1100" b="0" i="0" u="none" strike="noStrike" kern="1200" noProof="0">
                          <a:solidFill>
                            <a:srgbClr val="000000"/>
                          </a:solidFill>
                          <a:effectLst/>
                          <a:latin typeface="Calibri"/>
                          <a:ea typeface="Calibri"/>
                          <a:cs typeface="Calibri"/>
                        </a:rPr>
                        <a:t>Analysing correctly why Shelley used multiple perspectives in the text. </a:t>
                      </a:r>
                      <a:endParaRPr lang="en-GB" b="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marL="0" lvl="0" algn="l">
                        <a:buNone/>
                      </a:pPr>
                      <a:r>
                        <a:rPr lang="en-GB" sz="1100" b="0" i="0" u="none" strike="noStrike" kern="1200" noProof="0">
                          <a:solidFill>
                            <a:srgbClr val="000000"/>
                          </a:solidFill>
                          <a:effectLst/>
                          <a:latin typeface="Calibri"/>
                          <a:ea typeface="Calibri"/>
                          <a:cs typeface="Calibri"/>
                        </a:rPr>
                        <a:t>Big Write: </a:t>
                      </a:r>
                      <a:r>
                        <a:rPr lang="en-GB" sz="1100" kern="1200">
                          <a:solidFill>
                            <a:srgbClr val="000000"/>
                          </a:solidFill>
                          <a:effectLst/>
                        </a:rPr>
                        <a:t>How is Captain Walton presented at the beginning of the novel?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7750632"/>
                  </a:ext>
                </a:extLst>
              </a:tr>
              <a:tr h="842382">
                <a:tc>
                  <a:txBody>
                    <a:bodyPr/>
                    <a:lstStyle/>
                    <a:p>
                      <a:pPr marL="0" algn="l" rtl="0" eaLnBrk="1" latinLnBrk="0" hangingPunct="1">
                        <a:buNone/>
                      </a:pPr>
                      <a:r>
                        <a:rPr lang="en-GB" sz="1350" kern="1200">
                          <a:solidFill>
                            <a:srgbClr val="000000"/>
                          </a:solidFill>
                          <a:effectLst/>
                        </a:rPr>
                        <a:t>3</a:t>
                      </a:r>
                      <a:endParaRPr lang="en-GB">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l">
                        <a:buNone/>
                      </a:pPr>
                      <a:r>
                        <a:rPr lang="en-GB" sz="1100" b="1" i="0" u="none" strike="noStrike" kern="1200" noProof="0">
                          <a:solidFill>
                            <a:srgbClr val="000000"/>
                          </a:solidFill>
                          <a:effectLst/>
                          <a:latin typeface="Calibri"/>
                          <a:ea typeface="Calibri"/>
                          <a:cs typeface="Calibri"/>
                        </a:rPr>
                        <a:t>Emerging: </a:t>
                      </a:r>
                      <a:r>
                        <a:rPr lang="en-GB" sz="1100" b="0" i="0" u="none" strike="noStrike" kern="1200" noProof="0">
                          <a:solidFill>
                            <a:srgbClr val="000000"/>
                          </a:solidFill>
                          <a:effectLst/>
                          <a:latin typeface="Calibri"/>
                          <a:ea typeface="Calibri"/>
                          <a:cs typeface="Calibri"/>
                        </a:rPr>
                        <a:t>Identifying the key features of the protagonist: Frankenstein. </a:t>
                      </a:r>
                      <a:endParaRPr lang="en-US" sz="1100" b="0" i="0" u="none" strike="noStrike" kern="1200" noProof="0">
                        <a:solidFill>
                          <a:srgbClr val="000000"/>
                        </a:solidFill>
                        <a:effectLst/>
                        <a:latin typeface="Calibri"/>
                        <a:ea typeface="Calibri"/>
                        <a:cs typeface="Calibri"/>
                      </a:endParaRPr>
                    </a:p>
                    <a:p>
                      <a:pPr marL="0" lvl="0" algn="l">
                        <a:buNone/>
                      </a:pPr>
                      <a:r>
                        <a:rPr lang="en-GB" sz="1100" b="1" i="0" u="none" strike="noStrike" kern="1200" noProof="0">
                          <a:solidFill>
                            <a:srgbClr val="000000"/>
                          </a:solidFill>
                          <a:effectLst/>
                          <a:latin typeface="Calibri"/>
                          <a:ea typeface="Calibri"/>
                          <a:cs typeface="Calibri"/>
                        </a:rPr>
                        <a:t>Achieving: </a:t>
                      </a:r>
                      <a:r>
                        <a:rPr lang="en-GB" sz="1100" b="0" i="0" u="none" strike="noStrike" kern="1200" noProof="0">
                          <a:solidFill>
                            <a:srgbClr val="000000"/>
                          </a:solidFill>
                          <a:effectLst/>
                          <a:latin typeface="Calibri"/>
                          <a:ea typeface="Calibri"/>
                          <a:cs typeface="Calibri"/>
                        </a:rPr>
                        <a:t>Understanding the techniques  Shelley uses to present the protagonist.</a:t>
                      </a:r>
                    </a:p>
                    <a:p>
                      <a:pPr marL="0" lvl="0" algn="l">
                        <a:buNone/>
                      </a:pPr>
                      <a:r>
                        <a:rPr lang="en-GB" sz="1100" b="1" i="0" u="none" strike="noStrike" kern="1200" noProof="0">
                          <a:solidFill>
                            <a:srgbClr val="000000"/>
                          </a:solidFill>
                          <a:effectLst/>
                          <a:latin typeface="Calibri"/>
                          <a:ea typeface="Calibri"/>
                          <a:cs typeface="Calibri"/>
                        </a:rPr>
                        <a:t>Excelling: </a:t>
                      </a:r>
                      <a:r>
                        <a:rPr lang="en-GB" sz="1100" b="0" i="0" u="none" strike="noStrike" kern="1200" noProof="0">
                          <a:solidFill>
                            <a:srgbClr val="000000"/>
                          </a:solidFill>
                          <a:effectLst/>
                          <a:latin typeface="Calibri"/>
                          <a:ea typeface="Calibri"/>
                          <a:cs typeface="Calibri"/>
                        </a:rPr>
                        <a:t>Able to clearly analyse the techniques and effects of the writer in relation to the protagonist.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marL="0" lvl="0" algn="l">
                        <a:buNone/>
                      </a:pPr>
                      <a:r>
                        <a:rPr lang="en-GB" sz="1100" b="0" i="0" u="none" strike="noStrike" kern="1200" noProof="0">
                          <a:solidFill>
                            <a:srgbClr val="000000"/>
                          </a:solidFill>
                          <a:effectLst/>
                          <a:latin typeface="Calibri"/>
                          <a:ea typeface="Calibri"/>
                          <a:cs typeface="Calibri"/>
                        </a:rPr>
                        <a:t>Big Write: </a:t>
                      </a:r>
                      <a:r>
                        <a:rPr lang="en-GB" sz="1100" kern="1200">
                          <a:solidFill>
                            <a:srgbClr val="000000"/>
                          </a:solidFill>
                          <a:effectLst/>
                        </a:rPr>
                        <a:t>How is Frankenstein presented at the beginning of the novel?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4666827"/>
                  </a:ext>
                </a:extLst>
              </a:tr>
              <a:tr h="842382">
                <a:tc>
                  <a:txBody>
                    <a:bodyPr/>
                    <a:lstStyle/>
                    <a:p>
                      <a:pPr marL="0" algn="l" rtl="0" eaLnBrk="1" latinLnBrk="0" hangingPunct="1">
                        <a:buNone/>
                      </a:pPr>
                      <a:r>
                        <a:rPr lang="en-GB" sz="1350" kern="1200">
                          <a:solidFill>
                            <a:srgbClr val="000000"/>
                          </a:solidFill>
                          <a:effectLst/>
                        </a:rPr>
                        <a:t>4</a:t>
                      </a:r>
                      <a:endParaRPr lang="en-GB">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l">
                        <a:buNone/>
                      </a:pPr>
                      <a:r>
                        <a:rPr lang="en-GB" sz="1100" b="1" i="0" u="none" strike="noStrike" kern="1200" noProof="0">
                          <a:solidFill>
                            <a:srgbClr val="000000"/>
                          </a:solidFill>
                          <a:effectLst/>
                          <a:latin typeface="Calibri"/>
                          <a:ea typeface="Calibri"/>
                          <a:cs typeface="Calibri"/>
                        </a:rPr>
                        <a:t>Emerging:</a:t>
                      </a:r>
                      <a:r>
                        <a:rPr lang="en-GB" sz="1100" b="0" i="0" u="none" strike="noStrike" kern="1200" noProof="0">
                          <a:solidFill>
                            <a:srgbClr val="000000"/>
                          </a:solidFill>
                          <a:effectLst/>
                          <a:latin typeface="Calibri"/>
                          <a:ea typeface="Calibri"/>
                          <a:cs typeface="Calibri"/>
                        </a:rPr>
                        <a:t> Identifying the Enlightenment as a key period in history for science. </a:t>
                      </a:r>
                      <a:endParaRPr lang="en-US" sz="1100" b="0" i="0" u="none" strike="noStrike" kern="1200" noProof="0">
                        <a:solidFill>
                          <a:srgbClr val="000000"/>
                        </a:solidFill>
                        <a:effectLst/>
                        <a:latin typeface="Calibri"/>
                        <a:ea typeface="Calibri"/>
                        <a:cs typeface="Calibri"/>
                      </a:endParaRPr>
                    </a:p>
                    <a:p>
                      <a:pPr marL="0" lvl="0" algn="l">
                        <a:buNone/>
                      </a:pPr>
                      <a:r>
                        <a:rPr lang="en-GB" sz="1100" b="1" i="0" u="none" strike="noStrike" kern="1200" noProof="0">
                          <a:solidFill>
                            <a:srgbClr val="000000"/>
                          </a:solidFill>
                          <a:effectLst/>
                          <a:latin typeface="Calibri"/>
                          <a:ea typeface="Calibri"/>
                          <a:cs typeface="Calibri"/>
                        </a:rPr>
                        <a:t>Achieving: </a:t>
                      </a:r>
                      <a:r>
                        <a:rPr lang="en-GB" sz="1100" b="0" i="0" u="none" strike="noStrike" kern="1200" noProof="0">
                          <a:solidFill>
                            <a:srgbClr val="000000"/>
                          </a:solidFill>
                          <a:effectLst/>
                          <a:latin typeface="Calibri"/>
                          <a:ea typeface="Calibri"/>
                          <a:cs typeface="Calibri"/>
                        </a:rPr>
                        <a:t>Understanding of the scientific revolution that occurred due to the Enlightenment. </a:t>
                      </a:r>
                    </a:p>
                    <a:p>
                      <a:pPr marL="0" lvl="0" algn="l">
                        <a:buNone/>
                      </a:pPr>
                      <a:r>
                        <a:rPr lang="en-GB" sz="1100" b="1" i="0" u="none" strike="noStrike" kern="1200" noProof="0">
                          <a:solidFill>
                            <a:srgbClr val="000000"/>
                          </a:solidFill>
                          <a:effectLst/>
                          <a:latin typeface="Calibri"/>
                          <a:ea typeface="Calibri"/>
                          <a:cs typeface="Calibri"/>
                        </a:rPr>
                        <a:t>Excelling: </a:t>
                      </a:r>
                      <a:r>
                        <a:rPr lang="en-GB" sz="1100" b="0" i="0" u="none" strike="noStrike" kern="1200" noProof="0">
                          <a:solidFill>
                            <a:srgbClr val="000000"/>
                          </a:solidFill>
                          <a:effectLst/>
                          <a:latin typeface="Calibri"/>
                          <a:ea typeface="Calibri"/>
                          <a:cs typeface="Calibri"/>
                        </a:rPr>
                        <a:t>Understanding the profound influence of scientific innovation as a result of the Enlightenment and evaluating its impact. </a:t>
                      </a:r>
                      <a:endParaRPr lang="en-GB" sz="1100" b="0" kern="120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marL="0" lvl="0" algn="l">
                        <a:buNone/>
                      </a:pPr>
                      <a:r>
                        <a:rPr lang="en-GB" sz="1100" b="0" i="0" u="none" strike="noStrike" kern="1200" baseline="0" noProof="0">
                          <a:solidFill>
                            <a:srgbClr val="000000"/>
                          </a:solidFill>
                          <a:effectLst/>
                          <a:latin typeface="Calibri"/>
                          <a:ea typeface="Calibri"/>
                          <a:cs typeface="Calibri"/>
                        </a:rPr>
                        <a:t>Big Write: How does Shelley present Frankenstein and his creation?</a:t>
                      </a:r>
                      <a:endParaRPr lang="en-US"/>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9241752"/>
                  </a:ext>
                </a:extLst>
              </a:tr>
              <a:tr h="1179338">
                <a:tc>
                  <a:txBody>
                    <a:bodyPr/>
                    <a:lstStyle/>
                    <a:p>
                      <a:pPr marL="0" algn="l" rtl="0" eaLnBrk="1" latinLnBrk="0" hangingPunct="1">
                        <a:buNone/>
                      </a:pPr>
                      <a:r>
                        <a:rPr lang="en-GB" sz="1350" kern="1200">
                          <a:solidFill>
                            <a:srgbClr val="000000"/>
                          </a:solidFill>
                          <a:effectLst/>
                        </a:rPr>
                        <a:t>5</a:t>
                      </a:r>
                      <a:endParaRPr lang="en-GB">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l">
                        <a:buNone/>
                      </a:pPr>
                      <a:r>
                        <a:rPr lang="en-GB" sz="1100" b="1" i="0" u="none" strike="noStrike" kern="1200" noProof="0">
                          <a:solidFill>
                            <a:srgbClr val="000000"/>
                          </a:solidFill>
                          <a:effectLst/>
                          <a:latin typeface="Calibri"/>
                          <a:ea typeface="Calibri"/>
                          <a:cs typeface="Calibri"/>
                        </a:rPr>
                        <a:t>Emerging:</a:t>
                      </a:r>
                      <a:r>
                        <a:rPr lang="en-GB" sz="1100" b="0" i="0" u="none" strike="noStrike" kern="1200" noProof="0">
                          <a:solidFill>
                            <a:srgbClr val="000000"/>
                          </a:solidFill>
                          <a:effectLst/>
                          <a:latin typeface="Calibri"/>
                          <a:ea typeface="Calibri"/>
                          <a:cs typeface="Calibri"/>
                        </a:rPr>
                        <a:t> Attempting the conventions of persuasive writing in letter form. </a:t>
                      </a:r>
                      <a:endParaRPr lang="en-US" sz="1100" b="0" i="0" u="none" strike="noStrike" kern="1200" noProof="0">
                        <a:solidFill>
                          <a:srgbClr val="000000"/>
                        </a:solidFill>
                        <a:effectLst/>
                        <a:latin typeface="Calibri"/>
                        <a:ea typeface="Calibri"/>
                        <a:cs typeface="Calibri"/>
                      </a:endParaRPr>
                    </a:p>
                    <a:p>
                      <a:pPr marL="0" lvl="0" algn="l">
                        <a:buNone/>
                      </a:pPr>
                      <a:r>
                        <a:rPr lang="en-GB" sz="1100" b="1" i="0" u="none" strike="noStrike" kern="1200" noProof="0">
                          <a:solidFill>
                            <a:srgbClr val="000000"/>
                          </a:solidFill>
                          <a:effectLst/>
                          <a:latin typeface="Calibri"/>
                          <a:ea typeface="Calibri"/>
                          <a:cs typeface="Calibri"/>
                        </a:rPr>
                        <a:t>Achieving: </a:t>
                      </a:r>
                      <a:r>
                        <a:rPr lang="en-GB" sz="1100" b="0" i="0" u="none" strike="noStrike" kern="1200" noProof="0">
                          <a:solidFill>
                            <a:srgbClr val="000000"/>
                          </a:solidFill>
                          <a:effectLst/>
                          <a:latin typeface="Calibri"/>
                          <a:ea typeface="Calibri"/>
                          <a:cs typeface="Calibri"/>
                        </a:rPr>
                        <a:t>Applying the conventions of persuasive writing in letter form successfully. </a:t>
                      </a:r>
                      <a:endParaRPr lang="en-US" sz="1100" b="0" i="0" u="none" strike="noStrike" kern="1200" noProof="0">
                        <a:solidFill>
                          <a:srgbClr val="000000"/>
                        </a:solidFill>
                        <a:effectLst/>
                        <a:latin typeface="Calibri"/>
                        <a:ea typeface="Calibri"/>
                        <a:cs typeface="Calibri"/>
                      </a:endParaRPr>
                    </a:p>
                    <a:p>
                      <a:pPr marL="0" lvl="0" algn="l">
                        <a:buNone/>
                      </a:pPr>
                      <a:r>
                        <a:rPr lang="en-GB" sz="1100" b="1" i="0" u="none" strike="noStrike" kern="1200" noProof="0">
                          <a:solidFill>
                            <a:srgbClr val="000000"/>
                          </a:solidFill>
                          <a:effectLst/>
                          <a:latin typeface="Calibri"/>
                          <a:ea typeface="Calibri"/>
                          <a:cs typeface="Calibri"/>
                        </a:rPr>
                        <a:t>Excelling: </a:t>
                      </a:r>
                      <a:r>
                        <a:rPr lang="en-GB" sz="1100" b="0" i="0" u="none" strike="noStrike" kern="1200" noProof="0">
                          <a:solidFill>
                            <a:srgbClr val="000000"/>
                          </a:solidFill>
                          <a:effectLst/>
                          <a:latin typeface="Calibri"/>
                          <a:ea typeface="Calibri"/>
                          <a:cs typeface="Calibri"/>
                        </a:rPr>
                        <a:t>Applying the conventions of persuasive writing in letter form convincingly  </a:t>
                      </a:r>
                      <a:endParaRPr lang="en-GB" sz="1100" b="0" kern="120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marL="0" lvl="0" algn="l">
                        <a:buNone/>
                      </a:pPr>
                      <a:r>
                        <a:rPr lang="en-GB" sz="1100" b="0" i="0" u="none" strike="noStrike" kern="1200" noProof="0">
                          <a:solidFill>
                            <a:srgbClr val="000000"/>
                          </a:solidFill>
                          <a:effectLst/>
                          <a:latin typeface="Calibri"/>
                          <a:ea typeface="Calibri"/>
                          <a:cs typeface="Calibri"/>
                        </a:rPr>
                        <a:t>Big Write: ‘Shelley was right about everything she warns us of in the story of Frankenstein. Society will collapse any day now.’  Write a letter to your local MP to explain your point of view on the statement. </a:t>
                      </a:r>
                      <a:endParaRPr lang="en-GB" sz="1100" kern="120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5859301"/>
                  </a:ext>
                </a:extLst>
              </a:tr>
              <a:tr h="842382">
                <a:tc>
                  <a:txBody>
                    <a:bodyPr/>
                    <a:lstStyle/>
                    <a:p>
                      <a:pPr marL="0" algn="l" rtl="0" eaLnBrk="1" latinLnBrk="0" hangingPunct="1">
                        <a:buNone/>
                      </a:pPr>
                      <a:r>
                        <a:rPr lang="en-GB" sz="1350" kern="1200">
                          <a:solidFill>
                            <a:srgbClr val="000000"/>
                          </a:solidFill>
                          <a:effectLst/>
                        </a:rPr>
                        <a:t>6</a:t>
                      </a:r>
                      <a:endParaRPr lang="en-GB">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l">
                        <a:buNone/>
                      </a:pPr>
                      <a:r>
                        <a:rPr lang="en-GB" sz="1100" b="1" i="0" u="none" strike="noStrike" kern="1200" noProof="0">
                          <a:solidFill>
                            <a:srgbClr val="000000"/>
                          </a:solidFill>
                          <a:effectLst/>
                          <a:latin typeface="Calibri"/>
                          <a:ea typeface="Calibri"/>
                          <a:cs typeface="Calibri"/>
                        </a:rPr>
                        <a:t>Emerging:</a:t>
                      </a:r>
                      <a:r>
                        <a:rPr lang="en-GB" sz="1100" b="0" i="0" u="none" strike="noStrike" kern="1200" noProof="0">
                          <a:solidFill>
                            <a:srgbClr val="000000"/>
                          </a:solidFill>
                          <a:effectLst/>
                          <a:latin typeface="Calibri"/>
                          <a:ea typeface="Calibri"/>
                          <a:cs typeface="Calibri"/>
                        </a:rPr>
                        <a:t> Identifying moments that represent the theme of responsibility and commenting on these. </a:t>
                      </a:r>
                    </a:p>
                    <a:p>
                      <a:pPr marL="0" lvl="0" algn="l">
                        <a:buNone/>
                      </a:pPr>
                      <a:r>
                        <a:rPr lang="en-GB" sz="1100" b="1" i="0" u="none" strike="noStrike" kern="1200" noProof="0">
                          <a:solidFill>
                            <a:srgbClr val="000000"/>
                          </a:solidFill>
                          <a:effectLst/>
                          <a:latin typeface="Calibri"/>
                          <a:ea typeface="Calibri"/>
                          <a:cs typeface="Calibri"/>
                        </a:rPr>
                        <a:t>Achieving: </a:t>
                      </a:r>
                      <a:r>
                        <a:rPr lang="en-GB" sz="1100" b="0" i="0" u="none" strike="noStrike" kern="1200" noProof="0">
                          <a:solidFill>
                            <a:srgbClr val="000000"/>
                          </a:solidFill>
                          <a:effectLst/>
                          <a:latin typeface="Calibri"/>
                          <a:ea typeface="Calibri"/>
                          <a:cs typeface="Calibri"/>
                        </a:rPr>
                        <a:t>Understanding the key theme of the text: responsibility. </a:t>
                      </a:r>
                      <a:endParaRPr lang="en-US" sz="1100" b="0" i="0" u="none" strike="noStrike" kern="1200" noProof="0">
                        <a:solidFill>
                          <a:srgbClr val="000000"/>
                        </a:solidFill>
                        <a:effectLst/>
                        <a:latin typeface="Calibri"/>
                        <a:ea typeface="Calibri"/>
                        <a:cs typeface="Calibri"/>
                      </a:endParaRPr>
                    </a:p>
                    <a:p>
                      <a:pPr marL="0" lvl="0" algn="l">
                        <a:buNone/>
                      </a:pPr>
                      <a:r>
                        <a:rPr lang="en-GB" sz="1100" b="1" i="0" u="none" strike="noStrike" kern="1200" noProof="0">
                          <a:solidFill>
                            <a:srgbClr val="000000"/>
                          </a:solidFill>
                          <a:effectLst/>
                          <a:latin typeface="Calibri"/>
                          <a:ea typeface="Calibri"/>
                          <a:cs typeface="Calibri"/>
                        </a:rPr>
                        <a:t>Excelling: </a:t>
                      </a:r>
                      <a:r>
                        <a:rPr lang="en-GB" sz="1100" b="0" i="0" u="none" strike="noStrike" kern="1200" noProof="0">
                          <a:solidFill>
                            <a:srgbClr val="000000"/>
                          </a:solidFill>
                          <a:effectLst/>
                          <a:latin typeface="Calibri"/>
                          <a:ea typeface="Calibri"/>
                          <a:cs typeface="Calibri"/>
                        </a:rPr>
                        <a:t>Evaluating the impact of Shelley's novel in relation to the key them of responsibility. </a:t>
                      </a:r>
                      <a:endParaRPr lang="en-GB" sz="1100" b="0" kern="120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marL="0" algn="l" rtl="0" eaLnBrk="1" fontAlgn="b" latinLnBrk="0" hangingPunct="1">
                        <a:buNone/>
                      </a:pPr>
                      <a:r>
                        <a:rPr lang="en-GB" sz="1100" kern="1200">
                          <a:solidFill>
                            <a:srgbClr val="000000"/>
                          </a:solidFill>
                          <a:effectLst/>
                        </a:rPr>
                        <a:t>Big Write: How does Shelley present responsibility?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09693199"/>
                  </a:ext>
                </a:extLst>
              </a:tr>
            </a:tbl>
          </a:graphicData>
        </a:graphic>
      </p:graphicFrame>
    </p:spTree>
    <p:extLst>
      <p:ext uri="{BB962C8B-B14F-4D97-AF65-F5344CB8AC3E}">
        <p14:creationId xmlns:p14="http://schemas.microsoft.com/office/powerpoint/2010/main" val="29887422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4B2E9-6B8F-6ECD-CEBB-8091A96B1C6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7D4B117-5D34-2AFB-7E4F-197707C8AEA3}"/>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B09F7C31-3992-1A65-E7F6-22632CA99B60}"/>
              </a:ext>
            </a:extLst>
          </p:cNvPr>
          <p:cNvSpPr txBox="1">
            <a:spLocks/>
          </p:cNvSpPr>
          <p:nvPr/>
        </p:nvSpPr>
        <p:spPr>
          <a:xfrm>
            <a:off x="317500" y="273033"/>
            <a:ext cx="6311900" cy="892175"/>
          </a:xfrm>
          <a:prstGeom prst="rect">
            <a:avLst/>
          </a:prstGeom>
          <a:ln>
            <a:solidFill>
              <a:schemeClr val="tx1"/>
            </a:solidFill>
          </a:ln>
        </p:spPr>
        <p:txBody>
          <a:bodyPr lIns="91440" tIns="45720" rIns="91440" bIns="45720" anchor="t"/>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b="1"/>
              <a:t>Caribbean Literature: </a:t>
            </a:r>
            <a:r>
              <a:rPr lang="en-GB" sz="2800"/>
              <a:t>Y9 Spring Term 2</a:t>
            </a:r>
          </a:p>
          <a:p>
            <a:r>
              <a:rPr lang="en-GB" sz="2000" i="1"/>
              <a:t>Golden Nuggets and Work Hard</a:t>
            </a:r>
            <a:endParaRPr lang="en-GB" sz="2000" i="1">
              <a:ea typeface="Calibri Light" panose="020F0302020204030204"/>
              <a:cs typeface="Calibri Light" panose="020F0302020204030204"/>
            </a:endParaRPr>
          </a:p>
        </p:txBody>
      </p:sp>
      <p:graphicFrame>
        <p:nvGraphicFramePr>
          <p:cNvPr id="6" name="Table 5">
            <a:extLst>
              <a:ext uri="{FF2B5EF4-FFF2-40B4-BE49-F238E27FC236}">
                <a16:creationId xmlns:a16="http://schemas.microsoft.com/office/drawing/2014/main" id="{DE6DD691-621B-ADDA-01BA-F274C531E31B}"/>
              </a:ext>
            </a:extLst>
          </p:cNvPr>
          <p:cNvGraphicFramePr>
            <a:graphicFrameLocks noGrp="1"/>
          </p:cNvGraphicFramePr>
          <p:nvPr>
            <p:extLst>
              <p:ext uri="{D42A27DB-BD31-4B8C-83A1-F6EECF244321}">
                <p14:modId xmlns:p14="http://schemas.microsoft.com/office/powerpoint/2010/main" val="3716022768"/>
              </p:ext>
            </p:extLst>
          </p:nvPr>
        </p:nvGraphicFramePr>
        <p:xfrm>
          <a:off x="317499" y="1320346"/>
          <a:ext cx="6311897" cy="7327113"/>
        </p:xfrm>
        <a:graphic>
          <a:graphicData uri="http://schemas.openxmlformats.org/drawingml/2006/table">
            <a:tbl>
              <a:tblPr firstRow="1" bandRow="1">
                <a:tableStyleId>{00A15C55-8517-42AA-B614-E9B94910E393}</a:tableStyleId>
              </a:tblPr>
              <a:tblGrid>
                <a:gridCol w="746567">
                  <a:extLst>
                    <a:ext uri="{9D8B030D-6E8A-4147-A177-3AD203B41FA5}">
                      <a16:colId xmlns:a16="http://schemas.microsoft.com/office/drawing/2014/main" val="2566068038"/>
                    </a:ext>
                  </a:extLst>
                </a:gridCol>
                <a:gridCol w="2953300">
                  <a:extLst>
                    <a:ext uri="{9D8B030D-6E8A-4147-A177-3AD203B41FA5}">
                      <a16:colId xmlns:a16="http://schemas.microsoft.com/office/drawing/2014/main" val="1296449673"/>
                    </a:ext>
                  </a:extLst>
                </a:gridCol>
                <a:gridCol w="2612030">
                  <a:extLst>
                    <a:ext uri="{9D8B030D-6E8A-4147-A177-3AD203B41FA5}">
                      <a16:colId xmlns:a16="http://schemas.microsoft.com/office/drawing/2014/main" val="705281327"/>
                    </a:ext>
                  </a:extLst>
                </a:gridCol>
              </a:tblGrid>
              <a:tr h="455771">
                <a:tc>
                  <a:txBody>
                    <a:bodyPr/>
                    <a:lstStyle/>
                    <a:p>
                      <a:pPr marL="0" algn="l" rtl="0" eaLnBrk="1" latinLnBrk="0" hangingPunct="1">
                        <a:buNone/>
                      </a:pPr>
                      <a:endParaRPr lang="en-GB">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rtl="0" eaLnBrk="1" latinLnBrk="0" hangingPunct="1">
                        <a:buNone/>
                      </a:pPr>
                      <a:r>
                        <a:rPr lang="en-GB" sz="1350" kern="1200">
                          <a:solidFill>
                            <a:schemeClr val="tx1"/>
                          </a:solidFill>
                          <a:effectLst/>
                        </a:rPr>
                        <a:t>Golden Nugget</a:t>
                      </a:r>
                      <a:endParaRPr lang="en-GB">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rtl="0" eaLnBrk="1" latinLnBrk="0" hangingPunct="1">
                        <a:buNone/>
                      </a:pPr>
                      <a:r>
                        <a:rPr lang="en-GB" sz="1350" kern="1200">
                          <a:solidFill>
                            <a:schemeClr val="tx1"/>
                          </a:solidFill>
                          <a:effectLst/>
                        </a:rPr>
                        <a:t>Work Hard</a:t>
                      </a:r>
                      <a:endParaRPr lang="en-GB">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790365559"/>
                  </a:ext>
                </a:extLst>
              </a:tr>
              <a:tr h="1040591">
                <a:tc>
                  <a:txBody>
                    <a:bodyPr/>
                    <a:lstStyle/>
                    <a:p>
                      <a:pPr marL="0" algn="l" rtl="0" eaLnBrk="1" latinLnBrk="0" hangingPunct="1">
                        <a:buNone/>
                      </a:pPr>
                      <a:r>
                        <a:rPr lang="en-GB" sz="1200" kern="1200">
                          <a:solidFill>
                            <a:schemeClr val="tx1"/>
                          </a:solidFill>
                          <a:effectLst/>
                        </a:rPr>
                        <a:t>1</a:t>
                      </a:r>
                      <a:endParaRPr lang="en-GB" sz="1200">
                        <a:solidFill>
                          <a:schemeClr val="tx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algn="l">
                        <a:buNone/>
                      </a:pPr>
                      <a:r>
                        <a:rPr lang="en-GB" sz="1050" b="1" i="0" u="none" strike="noStrike" kern="1200" noProof="0">
                          <a:solidFill>
                            <a:srgbClr val="000000"/>
                          </a:solidFill>
                          <a:effectLst/>
                          <a:latin typeface="Calibri"/>
                          <a:ea typeface="Calibri"/>
                          <a:cs typeface="Calibri"/>
                        </a:rPr>
                        <a:t>Emerging: </a:t>
                      </a:r>
                      <a:r>
                        <a:rPr lang="en-GB" sz="1050" b="0" i="0" u="none" strike="noStrike" kern="1200" noProof="0">
                          <a:solidFill>
                            <a:srgbClr val="000000"/>
                          </a:solidFill>
                          <a:effectLst/>
                          <a:latin typeface="Calibri"/>
                          <a:ea typeface="Calibri"/>
                          <a:cs typeface="Calibri"/>
                        </a:rPr>
                        <a:t>Identifying that the Caribbean is a distinct region with many different people and cultures. </a:t>
                      </a:r>
                      <a:endParaRPr lang="en-US" sz="1050" b="0" i="0" u="none" strike="noStrike" kern="1200" noProof="0">
                        <a:solidFill>
                          <a:srgbClr val="000000"/>
                        </a:solidFill>
                        <a:effectLst/>
                        <a:latin typeface="Calibri"/>
                        <a:ea typeface="Calibri"/>
                        <a:cs typeface="Calibri"/>
                      </a:endParaRPr>
                    </a:p>
                    <a:p>
                      <a:pPr marL="0" lvl="0" algn="l">
                        <a:buNone/>
                      </a:pPr>
                      <a:r>
                        <a:rPr lang="en-GB" sz="1050" b="1" i="0" u="none" strike="noStrike" kern="1200" noProof="0">
                          <a:solidFill>
                            <a:srgbClr val="000000"/>
                          </a:solidFill>
                          <a:effectLst/>
                          <a:latin typeface="Calibri"/>
                          <a:ea typeface="Calibri"/>
                          <a:cs typeface="Calibri"/>
                        </a:rPr>
                        <a:t>Achieving: </a:t>
                      </a:r>
                      <a:r>
                        <a:rPr lang="en-GB" sz="1050" b="0" i="0" u="none" strike="noStrike" kern="1200" noProof="0">
                          <a:solidFill>
                            <a:srgbClr val="000000"/>
                          </a:solidFill>
                          <a:effectLst/>
                          <a:latin typeface="Calibri"/>
                          <a:ea typeface="Calibri"/>
                          <a:cs typeface="Calibri"/>
                        </a:rPr>
                        <a:t>Understanding the key features of the modern Caribbean and its diversity.</a:t>
                      </a:r>
                      <a:r>
                        <a:rPr lang="en-GB" sz="1050" b="1" i="0" u="none" strike="noStrike" kern="1200" noProof="0">
                          <a:solidFill>
                            <a:srgbClr val="000000"/>
                          </a:solidFill>
                          <a:effectLst/>
                          <a:latin typeface="Calibri"/>
                          <a:ea typeface="Calibri"/>
                          <a:cs typeface="Calibri"/>
                        </a:rPr>
                        <a:t> </a:t>
                      </a:r>
                      <a:endParaRPr lang="en-US" sz="1050" b="0" i="0" u="none" strike="noStrike" kern="1200" noProof="0">
                        <a:solidFill>
                          <a:srgbClr val="000000"/>
                        </a:solidFill>
                        <a:effectLst/>
                        <a:latin typeface="Calibri"/>
                        <a:ea typeface="Calibri"/>
                        <a:cs typeface="Calibri"/>
                      </a:endParaRPr>
                    </a:p>
                    <a:p>
                      <a:pPr marL="0" lvl="0" algn="l">
                        <a:buNone/>
                      </a:pPr>
                      <a:r>
                        <a:rPr lang="en-GB" sz="1050" b="1" i="0" u="none" strike="noStrike" kern="1200" noProof="0">
                          <a:solidFill>
                            <a:srgbClr val="000000"/>
                          </a:solidFill>
                          <a:effectLst/>
                          <a:latin typeface="Calibri"/>
                          <a:ea typeface="Calibri"/>
                          <a:cs typeface="Calibri"/>
                        </a:rPr>
                        <a:t>Excelling: </a:t>
                      </a:r>
                      <a:r>
                        <a:rPr lang="en-GB" sz="1050" b="0" i="0" u="none" strike="noStrike" kern="1200" noProof="0">
                          <a:solidFill>
                            <a:srgbClr val="000000"/>
                          </a:solidFill>
                          <a:effectLst/>
                          <a:latin typeface="Calibri"/>
                          <a:ea typeface="Calibri"/>
                          <a:cs typeface="Calibri"/>
                        </a:rPr>
                        <a:t>Understanding which historical factors influenced the modern Caribbean and why.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noFill/>
                  </a:tcPr>
                </a:tc>
                <a:tc>
                  <a:txBody>
                    <a:bodyPr/>
                    <a:lstStyle/>
                    <a:p>
                      <a:pPr marL="0" algn="l" rtl="0" eaLnBrk="1" fontAlgn="b" latinLnBrk="0" hangingPunct="1">
                        <a:buNone/>
                      </a:pPr>
                      <a:r>
                        <a:rPr lang="en-GB" sz="1050" kern="1200">
                          <a:solidFill>
                            <a:srgbClr val="000000"/>
                          </a:solidFill>
                          <a:effectLst/>
                        </a:rPr>
                        <a:t>Big Write: How is Dominica presented in its national anthem?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16909587"/>
                  </a:ext>
                </a:extLst>
              </a:tr>
              <a:tr h="981129">
                <a:tc>
                  <a:txBody>
                    <a:bodyPr/>
                    <a:lstStyle/>
                    <a:p>
                      <a:pPr marL="0" algn="l" rtl="0" eaLnBrk="1" latinLnBrk="0" hangingPunct="1">
                        <a:buNone/>
                      </a:pPr>
                      <a:r>
                        <a:rPr lang="en-GB" sz="1200" kern="1200">
                          <a:solidFill>
                            <a:srgbClr val="000000"/>
                          </a:solidFill>
                          <a:effectLst/>
                        </a:rPr>
                        <a:t>2</a:t>
                      </a:r>
                      <a:endParaRPr lang="en-GB" sz="12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l">
                        <a:buNone/>
                      </a:pPr>
                      <a:r>
                        <a:rPr lang="en-GB" sz="1050" b="1" i="0" u="none" strike="noStrike" kern="1200" noProof="0">
                          <a:solidFill>
                            <a:srgbClr val="000000"/>
                          </a:solidFill>
                          <a:effectLst/>
                          <a:latin typeface="Calibri"/>
                          <a:ea typeface="Calibri"/>
                          <a:cs typeface="Calibri"/>
                        </a:rPr>
                        <a:t>Emerging: </a:t>
                      </a:r>
                      <a:r>
                        <a:rPr lang="en-GB" sz="1050" b="0" i="0" u="none" strike="noStrike" kern="1200" noProof="0">
                          <a:solidFill>
                            <a:srgbClr val="000000"/>
                          </a:solidFill>
                          <a:effectLst/>
                          <a:latin typeface="Calibri"/>
                          <a:ea typeface="Calibri"/>
                          <a:cs typeface="Calibri"/>
                        </a:rPr>
                        <a:t>Knowing who Mary Seacole was and where she is from. </a:t>
                      </a:r>
                    </a:p>
                    <a:p>
                      <a:pPr marL="0" lvl="0" algn="l">
                        <a:buNone/>
                      </a:pPr>
                      <a:r>
                        <a:rPr lang="en-GB" sz="1050" b="1" i="0" u="none" strike="noStrike" kern="1200" noProof="0">
                          <a:solidFill>
                            <a:srgbClr val="000000"/>
                          </a:solidFill>
                          <a:effectLst/>
                          <a:latin typeface="Calibri"/>
                          <a:ea typeface="Calibri"/>
                          <a:cs typeface="Calibri"/>
                        </a:rPr>
                        <a:t>Achieving: </a:t>
                      </a:r>
                      <a:r>
                        <a:rPr lang="en-GB" sz="1050" b="0" i="0" u="none" strike="noStrike" kern="1200" noProof="0">
                          <a:solidFill>
                            <a:srgbClr val="000000"/>
                          </a:solidFill>
                          <a:effectLst/>
                          <a:latin typeface="Calibri"/>
                          <a:ea typeface="Calibri"/>
                          <a:cs typeface="Calibri"/>
                        </a:rPr>
                        <a:t>Knowing why Mary Seacole was an exceptional person. </a:t>
                      </a:r>
                    </a:p>
                    <a:p>
                      <a:pPr marL="0" lvl="0" algn="l">
                        <a:buNone/>
                      </a:pPr>
                      <a:r>
                        <a:rPr lang="en-GB" sz="1050" b="1" i="0" u="none" strike="noStrike" kern="1200" noProof="0">
                          <a:solidFill>
                            <a:srgbClr val="000000"/>
                          </a:solidFill>
                          <a:effectLst/>
                          <a:latin typeface="Calibri"/>
                          <a:ea typeface="Calibri"/>
                          <a:cs typeface="Calibri"/>
                        </a:rPr>
                        <a:t>Excelling: </a:t>
                      </a:r>
                      <a:r>
                        <a:rPr lang="en-GB" sz="1050" b="0" i="0" u="none" strike="noStrike" kern="1200" noProof="0">
                          <a:solidFill>
                            <a:srgbClr val="000000"/>
                          </a:solidFill>
                          <a:effectLst/>
                          <a:latin typeface="Calibri"/>
                          <a:ea typeface="Calibri"/>
                          <a:cs typeface="Calibri"/>
                        </a:rPr>
                        <a:t>Understanding the systemic prejudice Mary Seacole faced and overcame.</a:t>
                      </a:r>
                      <a:r>
                        <a:rPr lang="en-GB" sz="1050" b="1" i="0" u="none" strike="noStrike" kern="1200" noProof="0">
                          <a:solidFill>
                            <a:srgbClr val="000000"/>
                          </a:solidFill>
                          <a:effectLst/>
                          <a:latin typeface="Calibri"/>
                          <a:ea typeface="Calibri"/>
                          <a:cs typeface="Calibri"/>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marL="0" algn="l" rtl="0" eaLnBrk="1" fontAlgn="b" latinLnBrk="0" hangingPunct="1">
                        <a:buNone/>
                      </a:pPr>
                      <a:r>
                        <a:rPr lang="en-GB" sz="1050" kern="1200">
                          <a:solidFill>
                            <a:srgbClr val="000000"/>
                          </a:solidFill>
                          <a:effectLst/>
                        </a:rPr>
                        <a:t>Big Write: How is Mary Seacole presented in her autobiography?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3331185"/>
                  </a:ext>
                </a:extLst>
              </a:tr>
              <a:tr h="981129">
                <a:tc>
                  <a:txBody>
                    <a:bodyPr/>
                    <a:lstStyle/>
                    <a:p>
                      <a:pPr marL="0" algn="l" rtl="0" eaLnBrk="1" latinLnBrk="0" hangingPunct="1">
                        <a:buNone/>
                      </a:pPr>
                      <a:r>
                        <a:rPr lang="en-GB" sz="1200" kern="1200">
                          <a:solidFill>
                            <a:srgbClr val="000000"/>
                          </a:solidFill>
                          <a:effectLst/>
                        </a:rPr>
                        <a:t>3</a:t>
                      </a:r>
                      <a:endParaRPr lang="en-GB" sz="12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l">
                        <a:buNone/>
                      </a:pPr>
                      <a:r>
                        <a:rPr lang="en-GB" sz="1050" b="1" i="0" u="none" strike="noStrike" kern="1200" noProof="0">
                          <a:solidFill>
                            <a:srgbClr val="000000"/>
                          </a:solidFill>
                          <a:effectLst/>
                          <a:latin typeface="Calibri"/>
                          <a:ea typeface="Calibri"/>
                          <a:cs typeface="Calibri"/>
                        </a:rPr>
                        <a:t>Emerging: </a:t>
                      </a:r>
                      <a:r>
                        <a:rPr lang="en-GB" sz="1050" b="0" i="0" u="none" strike="noStrike" kern="1200" noProof="0">
                          <a:solidFill>
                            <a:srgbClr val="000000"/>
                          </a:solidFill>
                          <a:effectLst/>
                          <a:latin typeface="Calibri"/>
                          <a:ea typeface="Calibri"/>
                          <a:cs typeface="Calibri"/>
                        </a:rPr>
                        <a:t>Identifying the conventions of 1st person accounts in literature. </a:t>
                      </a:r>
                    </a:p>
                    <a:p>
                      <a:pPr marL="0" lvl="0" algn="l">
                        <a:buNone/>
                      </a:pPr>
                      <a:r>
                        <a:rPr lang="en-GB" sz="1050" b="1" i="0" u="none" strike="noStrike" kern="1200" noProof="0">
                          <a:solidFill>
                            <a:srgbClr val="000000"/>
                          </a:solidFill>
                          <a:effectLst/>
                          <a:latin typeface="Calibri"/>
                          <a:ea typeface="Calibri"/>
                          <a:cs typeface="Calibri"/>
                        </a:rPr>
                        <a:t>Achieving: </a:t>
                      </a:r>
                      <a:r>
                        <a:rPr lang="en-GB" sz="1050" b="0" i="0" u="none" strike="noStrike" kern="1200" noProof="0">
                          <a:solidFill>
                            <a:srgbClr val="000000"/>
                          </a:solidFill>
                          <a:effectLst/>
                          <a:latin typeface="Calibri"/>
                          <a:ea typeface="Calibri"/>
                          <a:cs typeface="Calibri"/>
                        </a:rPr>
                        <a:t>Understanding how to use the general conventions of 1st person accounts.</a:t>
                      </a:r>
                      <a:r>
                        <a:rPr lang="en-GB" sz="1050" b="1" i="0" u="none" strike="noStrike" kern="1200" noProof="0">
                          <a:solidFill>
                            <a:srgbClr val="000000"/>
                          </a:solidFill>
                          <a:effectLst/>
                          <a:latin typeface="Calibri"/>
                          <a:ea typeface="Calibri"/>
                          <a:cs typeface="Calibri"/>
                        </a:rPr>
                        <a:t> </a:t>
                      </a:r>
                      <a:endParaRPr lang="en-GB" sz="1050" b="0" i="0" u="none" strike="noStrike" kern="1200" noProof="0">
                        <a:solidFill>
                          <a:srgbClr val="000000"/>
                        </a:solidFill>
                        <a:effectLst/>
                        <a:latin typeface="Calibri"/>
                        <a:ea typeface="Calibri"/>
                        <a:cs typeface="Calibri"/>
                      </a:endParaRPr>
                    </a:p>
                    <a:p>
                      <a:pPr marL="0" lvl="0" algn="l">
                        <a:buNone/>
                      </a:pPr>
                      <a:r>
                        <a:rPr lang="en-GB" sz="1050" b="1" i="0" u="none" strike="noStrike" kern="1200" noProof="0">
                          <a:solidFill>
                            <a:srgbClr val="000000"/>
                          </a:solidFill>
                          <a:effectLst/>
                          <a:latin typeface="Calibri"/>
                          <a:ea typeface="Calibri"/>
                          <a:cs typeface="Calibri"/>
                        </a:rPr>
                        <a:t>Excelling: </a:t>
                      </a:r>
                      <a:r>
                        <a:rPr lang="en-GB" sz="1050" b="0" i="0" u="none" strike="noStrike" kern="1200" noProof="0">
                          <a:solidFill>
                            <a:srgbClr val="000000"/>
                          </a:solidFill>
                          <a:effectLst/>
                          <a:latin typeface="Calibri"/>
                          <a:ea typeface="Calibri"/>
                          <a:cs typeface="Calibri"/>
                        </a:rPr>
                        <a:t>Applying the conventions of 1st person account writing and using these convincingly in creative writing.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marL="0" algn="l" rtl="0" eaLnBrk="1" fontAlgn="b" latinLnBrk="0" hangingPunct="1">
                        <a:buNone/>
                      </a:pPr>
                      <a:r>
                        <a:rPr lang="en-GB" sz="1050" kern="1200">
                          <a:solidFill>
                            <a:srgbClr val="000000"/>
                          </a:solidFill>
                          <a:effectLst/>
                        </a:rPr>
                        <a:t>Big Write: Creative writing inspired by the Crimean War account in Mary Seacole's autobiography.  </a:t>
                      </a:r>
                      <a:endParaRPr lang="en-GB" sz="105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53951925"/>
                  </a:ext>
                </a:extLst>
              </a:tr>
              <a:tr h="981129">
                <a:tc>
                  <a:txBody>
                    <a:bodyPr/>
                    <a:lstStyle/>
                    <a:p>
                      <a:pPr marL="0" algn="l" rtl="0" eaLnBrk="1" latinLnBrk="0" hangingPunct="1">
                        <a:buNone/>
                      </a:pPr>
                      <a:r>
                        <a:rPr lang="en-GB" sz="1200" kern="1200">
                          <a:solidFill>
                            <a:srgbClr val="000000"/>
                          </a:solidFill>
                          <a:effectLst/>
                        </a:rPr>
                        <a:t>4</a:t>
                      </a:r>
                      <a:endParaRPr lang="en-GB" sz="12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l">
                        <a:buNone/>
                      </a:pPr>
                      <a:r>
                        <a:rPr lang="en-GB" sz="1050" b="1" i="0" u="none" strike="noStrike" kern="1200" noProof="0">
                          <a:solidFill>
                            <a:srgbClr val="000000"/>
                          </a:solidFill>
                          <a:effectLst/>
                          <a:latin typeface="Calibri"/>
                          <a:ea typeface="Calibri"/>
                          <a:cs typeface="Calibri"/>
                        </a:rPr>
                        <a:t>Emerging: </a:t>
                      </a:r>
                      <a:r>
                        <a:rPr lang="en-GB" sz="1050" b="0" i="0" u="none" strike="noStrike" kern="1200" noProof="0">
                          <a:solidFill>
                            <a:srgbClr val="000000"/>
                          </a:solidFill>
                          <a:effectLst/>
                          <a:latin typeface="Calibri"/>
                          <a:ea typeface="Calibri"/>
                          <a:cs typeface="Calibri"/>
                        </a:rPr>
                        <a:t>Identifying techniques used by the writer that show conflict in Caribbean society after abolition. </a:t>
                      </a:r>
                    </a:p>
                    <a:p>
                      <a:pPr marL="0" lvl="0" algn="l">
                        <a:buNone/>
                      </a:pPr>
                      <a:r>
                        <a:rPr lang="en-GB" sz="1050" b="1" i="0" u="none" strike="noStrike" kern="1200" noProof="0">
                          <a:solidFill>
                            <a:srgbClr val="000000"/>
                          </a:solidFill>
                          <a:effectLst/>
                          <a:latin typeface="Calibri"/>
                          <a:ea typeface="Calibri"/>
                          <a:cs typeface="Calibri"/>
                        </a:rPr>
                        <a:t>Achieving:  </a:t>
                      </a:r>
                      <a:r>
                        <a:rPr lang="en-GB" sz="1050" b="0" i="0" u="none" strike="noStrike" kern="1200" noProof="0">
                          <a:solidFill>
                            <a:srgbClr val="000000"/>
                          </a:solidFill>
                          <a:effectLst/>
                          <a:latin typeface="Calibri"/>
                          <a:ea typeface="Calibri"/>
                          <a:cs typeface="Calibri"/>
                        </a:rPr>
                        <a:t>Identifying and analysing techniques used by the writer that show conflict in Caribbean society after abolition. </a:t>
                      </a:r>
                    </a:p>
                    <a:p>
                      <a:pPr marL="0" lvl="0" algn="l">
                        <a:buNone/>
                      </a:pPr>
                      <a:r>
                        <a:rPr lang="en-GB" sz="1050" b="1" i="0" u="none" strike="noStrike" kern="1200" noProof="0">
                          <a:solidFill>
                            <a:srgbClr val="000000"/>
                          </a:solidFill>
                          <a:effectLst/>
                          <a:latin typeface="Calibri"/>
                          <a:ea typeface="Calibri"/>
                          <a:cs typeface="Calibri"/>
                        </a:rPr>
                        <a:t>Excelling:</a:t>
                      </a:r>
                      <a:r>
                        <a:rPr lang="en-GB" sz="1050" b="0" i="0" u="none" strike="noStrike" kern="1200" noProof="0">
                          <a:solidFill>
                            <a:srgbClr val="000000"/>
                          </a:solidFill>
                          <a:effectLst/>
                          <a:latin typeface="Calibri"/>
                          <a:ea typeface="Calibri"/>
                          <a:cs typeface="Calibri"/>
                        </a:rPr>
                        <a:t> Identifying and analysing  techniques  used by the writer that show conflict in Caribbean society after abolition with detailed links to the social factors.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marL="0" lvl="0" algn="l">
                        <a:buNone/>
                      </a:pPr>
                      <a:r>
                        <a:rPr lang="en-GB" sz="1050" u="none" strike="noStrike" kern="1200" noProof="0">
                          <a:solidFill>
                            <a:srgbClr val="000000"/>
                          </a:solidFill>
                          <a:effectLst/>
                        </a:rPr>
                        <a:t>Big Write: How is Caribbean Society presented within the extract?</a:t>
                      </a:r>
                      <a:endParaRPr lang="en-GB" sz="1050" kern="120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2582062"/>
                  </a:ext>
                </a:extLst>
              </a:tr>
              <a:tr h="981129">
                <a:tc>
                  <a:txBody>
                    <a:bodyPr/>
                    <a:lstStyle/>
                    <a:p>
                      <a:pPr marL="0" algn="l" rtl="0" eaLnBrk="1" latinLnBrk="0" hangingPunct="1">
                        <a:buNone/>
                      </a:pPr>
                      <a:r>
                        <a:rPr lang="en-GB" sz="1200" kern="1200">
                          <a:solidFill>
                            <a:srgbClr val="000000"/>
                          </a:solidFill>
                          <a:effectLst/>
                        </a:rPr>
                        <a:t>5</a:t>
                      </a:r>
                      <a:endParaRPr lang="en-GB" sz="12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algn="l">
                        <a:buNone/>
                      </a:pPr>
                      <a:r>
                        <a:rPr lang="en-GB" sz="1050" b="1" i="0" u="none" strike="noStrike" kern="1200" noProof="0">
                          <a:solidFill>
                            <a:srgbClr val="000000"/>
                          </a:solidFill>
                          <a:effectLst/>
                          <a:latin typeface="Calibri"/>
                          <a:ea typeface="Calibri"/>
                          <a:cs typeface="Calibri"/>
                        </a:rPr>
                        <a:t>Emerging: </a:t>
                      </a:r>
                      <a:r>
                        <a:rPr lang="en-GB" sz="1050" b="0" i="0" u="none" strike="noStrike" kern="1200" noProof="0">
                          <a:solidFill>
                            <a:srgbClr val="000000"/>
                          </a:solidFill>
                          <a:effectLst/>
                          <a:latin typeface="Calibri"/>
                          <a:ea typeface="Calibri"/>
                          <a:cs typeface="Calibri"/>
                        </a:rPr>
                        <a:t>Knowing who Toussaint L’Ouverture was and where she is from. </a:t>
                      </a:r>
                      <a:endParaRPr lang="en-US" sz="1050" b="0" i="0" u="none" strike="noStrike" kern="1200" noProof="0">
                        <a:solidFill>
                          <a:srgbClr val="000000"/>
                        </a:solidFill>
                        <a:effectLst/>
                        <a:latin typeface="Calibri"/>
                        <a:ea typeface="Calibri"/>
                        <a:cs typeface="Calibri"/>
                      </a:endParaRPr>
                    </a:p>
                    <a:p>
                      <a:pPr marL="0" lvl="0" algn="l">
                        <a:buNone/>
                      </a:pPr>
                      <a:r>
                        <a:rPr lang="en-GB" sz="1050" b="1" i="0" u="none" strike="noStrike" kern="1200" noProof="0">
                          <a:solidFill>
                            <a:srgbClr val="000000"/>
                          </a:solidFill>
                          <a:effectLst/>
                          <a:latin typeface="Calibri"/>
                          <a:ea typeface="Calibri"/>
                          <a:cs typeface="Calibri"/>
                        </a:rPr>
                        <a:t>Achieving: </a:t>
                      </a:r>
                      <a:r>
                        <a:rPr lang="en-GB" sz="1050" b="0" i="0" u="none" strike="noStrike" kern="1200" noProof="0">
                          <a:solidFill>
                            <a:srgbClr val="000000"/>
                          </a:solidFill>
                          <a:effectLst/>
                          <a:latin typeface="Calibri"/>
                          <a:ea typeface="Calibri"/>
                          <a:cs typeface="Calibri"/>
                        </a:rPr>
                        <a:t>Knowing why Toussaint L’Ouverture was an exceptional person. </a:t>
                      </a:r>
                      <a:endParaRPr lang="en-US" sz="1050" b="0" i="0" u="none" strike="noStrike" kern="1200" noProof="0">
                        <a:solidFill>
                          <a:srgbClr val="000000"/>
                        </a:solidFill>
                        <a:effectLst/>
                        <a:latin typeface="Calibri"/>
                        <a:ea typeface="Calibri"/>
                        <a:cs typeface="Calibri"/>
                      </a:endParaRPr>
                    </a:p>
                    <a:p>
                      <a:pPr marL="0" lvl="0" algn="l">
                        <a:buNone/>
                      </a:pPr>
                      <a:r>
                        <a:rPr lang="en-GB" sz="1050" b="1" i="0" u="none" strike="noStrike" kern="1200" noProof="0">
                          <a:solidFill>
                            <a:srgbClr val="000000"/>
                          </a:solidFill>
                          <a:effectLst/>
                          <a:latin typeface="Calibri"/>
                          <a:ea typeface="Calibri"/>
                          <a:cs typeface="Calibri"/>
                        </a:rPr>
                        <a:t>Excelling: </a:t>
                      </a:r>
                      <a:r>
                        <a:rPr lang="en-GB" sz="1050" b="0" i="0" u="none" strike="noStrike" kern="1200" noProof="0">
                          <a:solidFill>
                            <a:srgbClr val="000000"/>
                          </a:solidFill>
                          <a:effectLst/>
                          <a:latin typeface="Calibri"/>
                          <a:ea typeface="Calibri"/>
                          <a:cs typeface="Calibri"/>
                        </a:rPr>
                        <a:t>Understanding the systemic pressures Toussaint L’Ouverture faced and overcame.</a:t>
                      </a:r>
                      <a:r>
                        <a:rPr lang="en-GB" sz="1050" b="1" i="0" u="none" strike="noStrike" kern="1200" noProof="0">
                          <a:solidFill>
                            <a:srgbClr val="000000"/>
                          </a:solidFill>
                          <a:effectLst/>
                          <a:latin typeface="Calibri"/>
                          <a:ea typeface="Calibri"/>
                          <a:cs typeface="Calibri"/>
                        </a:rPr>
                        <a:t> </a:t>
                      </a:r>
                      <a:endParaRPr lang="en-GB" sz="105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marL="0" lvl="0" algn="l">
                        <a:buNone/>
                      </a:pPr>
                      <a:r>
                        <a:rPr lang="en-GB" sz="1050" u="none" strike="noStrike" kern="1200" noProof="0">
                          <a:solidFill>
                            <a:srgbClr val="000000"/>
                          </a:solidFill>
                          <a:effectLst/>
                        </a:rPr>
                        <a:t>Big Write: How is Toussaint L’Ouverture presented within the extract?</a:t>
                      </a:r>
                      <a:endParaRPr lang="en-GB" sz="1050" kern="120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6464057"/>
                  </a:ext>
                </a:extLst>
              </a:tr>
              <a:tr h="1308173">
                <a:tc>
                  <a:txBody>
                    <a:bodyPr/>
                    <a:lstStyle/>
                    <a:p>
                      <a:pPr marL="0" algn="l" rtl="0" eaLnBrk="1" latinLnBrk="0" hangingPunct="1">
                        <a:buNone/>
                      </a:pPr>
                      <a:r>
                        <a:rPr lang="en-GB" sz="1200" kern="1200">
                          <a:solidFill>
                            <a:srgbClr val="000000"/>
                          </a:solidFill>
                          <a:effectLst/>
                        </a:rPr>
                        <a:t>6</a:t>
                      </a:r>
                      <a:endParaRPr lang="en-GB" sz="12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rtl="0" eaLnBrk="1" fontAlgn="b" latinLnBrk="0" hangingPunct="1">
                        <a:buNone/>
                      </a:pPr>
                      <a:r>
                        <a:rPr lang="en-GB" sz="1050" b="1" i="0" u="none" strike="noStrike" kern="1200" noProof="0">
                          <a:solidFill>
                            <a:srgbClr val="000000"/>
                          </a:solidFill>
                          <a:effectLst/>
                          <a:latin typeface="Calibri"/>
                          <a:ea typeface="Calibri"/>
                          <a:cs typeface="Calibri"/>
                        </a:rPr>
                        <a:t>Emerging: </a:t>
                      </a:r>
                      <a:r>
                        <a:rPr lang="en-GB" sz="1050" b="0" i="0" u="none" strike="noStrike" kern="1200" noProof="0">
                          <a:solidFill>
                            <a:srgbClr val="000000"/>
                          </a:solidFill>
                          <a:effectLst/>
                          <a:latin typeface="Calibri"/>
                          <a:ea typeface="Calibri"/>
                          <a:cs typeface="Calibri"/>
                        </a:rPr>
                        <a:t>Understanding the key features of the Windrush Generation </a:t>
                      </a:r>
                    </a:p>
                    <a:p>
                      <a:pPr marL="0" lvl="0" algn="l">
                        <a:buNone/>
                      </a:pPr>
                      <a:r>
                        <a:rPr lang="en-GB" sz="1050" b="1" i="0" u="none" strike="noStrike" kern="1200" noProof="0">
                          <a:solidFill>
                            <a:srgbClr val="000000"/>
                          </a:solidFill>
                          <a:effectLst/>
                          <a:latin typeface="Calibri"/>
                          <a:ea typeface="Calibri"/>
                          <a:cs typeface="Calibri"/>
                        </a:rPr>
                        <a:t>Achieving: </a:t>
                      </a:r>
                      <a:r>
                        <a:rPr lang="en-GB" sz="1050" b="0" i="0" u="none" strike="noStrike" kern="1200" noProof="0">
                          <a:solidFill>
                            <a:srgbClr val="000000"/>
                          </a:solidFill>
                          <a:effectLst/>
                          <a:latin typeface="Calibri"/>
                          <a:ea typeface="Calibri"/>
                          <a:cs typeface="Calibri"/>
                        </a:rPr>
                        <a:t>Understanding the key features of the Windrush Generation and how they experienced Britain  </a:t>
                      </a:r>
                    </a:p>
                    <a:p>
                      <a:pPr marL="0" lvl="0" algn="l">
                        <a:buNone/>
                      </a:pPr>
                      <a:r>
                        <a:rPr lang="en-GB" sz="1050" b="1" i="0" u="none" strike="noStrike" kern="1200" noProof="0">
                          <a:solidFill>
                            <a:srgbClr val="000000"/>
                          </a:solidFill>
                          <a:effectLst/>
                          <a:latin typeface="Calibri"/>
                          <a:ea typeface="Calibri"/>
                          <a:cs typeface="Calibri"/>
                        </a:rPr>
                        <a:t>Excelling: </a:t>
                      </a:r>
                      <a:r>
                        <a:rPr lang="en-GB" sz="1050" b="0" i="0" u="none" strike="noStrike" kern="1200" noProof="0">
                          <a:solidFill>
                            <a:srgbClr val="000000"/>
                          </a:solidFill>
                          <a:effectLst/>
                          <a:latin typeface="Calibri"/>
                          <a:ea typeface="Calibri"/>
                          <a:cs typeface="Calibri"/>
                        </a:rPr>
                        <a:t>Understanding the key features of the Windrush Generation, their experience, and impact.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marL="0" lvl="0" algn="l">
                        <a:buNone/>
                      </a:pPr>
                      <a:r>
                        <a:rPr lang="en-GB" sz="1050" u="none" strike="noStrike" kern="1200" noProof="0">
                          <a:solidFill>
                            <a:srgbClr val="000000"/>
                          </a:solidFill>
                          <a:effectLst/>
                        </a:rPr>
                        <a:t>Big Write: How does Nichols use language to present the narrator’s inner conflict?</a:t>
                      </a:r>
                      <a:endParaRPr lang="en-GB" sz="1050" kern="1200">
                        <a:solidFill>
                          <a:srgbClr val="000000"/>
                        </a:solidFill>
                        <a:effectLst/>
                      </a:endParaRPr>
                    </a:p>
                    <a:p>
                      <a:pPr marL="0" lvl="0" algn="l">
                        <a:buNone/>
                      </a:pPr>
                      <a:endParaRPr lang="en-GB" sz="1050" u="none" strike="noStrike" kern="1200" noProof="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49666950"/>
                  </a:ext>
                </a:extLst>
              </a:tr>
            </a:tbl>
          </a:graphicData>
        </a:graphic>
      </p:graphicFrame>
    </p:spTree>
    <p:extLst>
      <p:ext uri="{BB962C8B-B14F-4D97-AF65-F5344CB8AC3E}">
        <p14:creationId xmlns:p14="http://schemas.microsoft.com/office/powerpoint/2010/main" val="11436010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9B3F8-EED4-768D-C9F2-4F6496227A57}"/>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1B748B3-45C0-1F61-E642-43A1BF973EF4}"/>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 name="Content Placeholder 3">
            <a:extLst>
              <a:ext uri="{FF2B5EF4-FFF2-40B4-BE49-F238E27FC236}">
                <a16:creationId xmlns:a16="http://schemas.microsoft.com/office/drawing/2014/main" id="{AD9FCBC0-2A9C-11C7-8BC8-687918024728}"/>
              </a:ext>
            </a:extLst>
          </p:cNvPr>
          <p:cNvGraphicFramePr>
            <a:graphicFrameLocks/>
          </p:cNvGraphicFramePr>
          <p:nvPr>
            <p:extLst>
              <p:ext uri="{D42A27DB-BD31-4B8C-83A1-F6EECF244321}">
                <p14:modId xmlns:p14="http://schemas.microsoft.com/office/powerpoint/2010/main" val="2263011001"/>
              </p:ext>
            </p:extLst>
          </p:nvPr>
        </p:nvGraphicFramePr>
        <p:xfrm>
          <a:off x="407735" y="2019042"/>
          <a:ext cx="6102187" cy="1078296"/>
        </p:xfrm>
        <a:graphic>
          <a:graphicData uri="http://schemas.openxmlformats.org/drawingml/2006/table">
            <a:tbl>
              <a:tblPr firstRow="1" bandRow="1">
                <a:tableStyleId>{00A15C55-8517-42AA-B614-E9B94910E393}</a:tableStyleId>
              </a:tblPr>
              <a:tblGrid>
                <a:gridCol w="2310686">
                  <a:extLst>
                    <a:ext uri="{9D8B030D-6E8A-4147-A177-3AD203B41FA5}">
                      <a16:colId xmlns:a16="http://schemas.microsoft.com/office/drawing/2014/main" val="932209114"/>
                    </a:ext>
                  </a:extLst>
                </a:gridCol>
                <a:gridCol w="3791501">
                  <a:extLst>
                    <a:ext uri="{9D8B030D-6E8A-4147-A177-3AD203B41FA5}">
                      <a16:colId xmlns:a16="http://schemas.microsoft.com/office/drawing/2014/main" val="3547968821"/>
                    </a:ext>
                  </a:extLst>
                </a:gridCol>
              </a:tblGrid>
              <a:tr h="280736">
                <a:tc gridSpan="2">
                  <a:txBody>
                    <a:bodyPr/>
                    <a:lstStyle/>
                    <a:p>
                      <a:r>
                        <a:rPr lang="en-GB" sz="1200">
                          <a:solidFill>
                            <a:schemeClr val="bg1"/>
                          </a:solidFill>
                        </a:rPr>
                        <a:t>Summer: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hMerge="1">
                  <a:txBody>
                    <a:bodyPr/>
                    <a:lstStyle/>
                    <a:p>
                      <a:endParaRPr lang="en-GB" sz="1200"/>
                    </a:p>
                  </a:txBody>
                  <a:tcPr/>
                </a:tc>
                <a:extLst>
                  <a:ext uri="{0D108BD9-81ED-4DB2-BD59-A6C34878D82A}">
                    <a16:rowId xmlns:a16="http://schemas.microsoft.com/office/drawing/2014/main" val="4062431929"/>
                  </a:ext>
                </a:extLst>
              </a:tr>
              <a:tr h="370840">
                <a:tc>
                  <a:txBody>
                    <a:bodyPr/>
                    <a:lstStyle/>
                    <a:p>
                      <a:pPr lvl="0">
                        <a:buNone/>
                      </a:pPr>
                      <a:r>
                        <a:rPr lang="en-GB" sz="1100" b="0" i="0" u="none" strike="noStrike" noProof="0">
                          <a:solidFill>
                            <a:srgbClr val="000000"/>
                          </a:solidFill>
                          <a:latin typeface="Calibri"/>
                        </a:rPr>
                        <a:t>Big write: Essay response to the text </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buNone/>
                      </a:pPr>
                      <a:r>
                        <a:rPr lang="en-GB" sz="1100" b="0" i="0" u="none" strike="noStrike" noProof="0">
                          <a:solidFill>
                            <a:srgbClr val="000000"/>
                          </a:solidFill>
                          <a:latin typeface="Calibri"/>
                        </a:rPr>
                        <a:t>Completed fortnightly</a:t>
                      </a:r>
                      <a:endParaRPr lang="en-GB"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5729166"/>
                  </a:ext>
                </a:extLst>
              </a:tr>
              <a:tr h="370839">
                <a:tc>
                  <a:txBody>
                    <a:bodyPr/>
                    <a:lstStyle/>
                    <a:p>
                      <a:pPr lvl="0">
                        <a:buNone/>
                      </a:pPr>
                      <a:r>
                        <a:rPr lang="en-GB" sz="1100" b="0" i="0" u="none" strike="noStrike" noProof="0">
                          <a:solidFill>
                            <a:srgbClr val="000000"/>
                          </a:solidFill>
                          <a:latin typeface="Calibri"/>
                        </a:rPr>
                        <a:t>Big write : Creative writing inspired by the text</a:t>
                      </a:r>
                      <a:endParaRPr lang="en-US"/>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0" lvl="0" indent="0">
                        <a:buNone/>
                      </a:pPr>
                      <a:r>
                        <a:rPr lang="en-GB" sz="1200">
                          <a:solidFill>
                            <a:schemeClr val="tx1"/>
                          </a:solidFill>
                        </a:rPr>
                        <a:t>Completed fortnightly</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1539884"/>
                  </a:ext>
                </a:extLst>
              </a:tr>
            </a:tbl>
          </a:graphicData>
        </a:graphic>
      </p:graphicFrame>
      <p:graphicFrame>
        <p:nvGraphicFramePr>
          <p:cNvPr id="4" name="Table 3">
            <a:extLst>
              <a:ext uri="{FF2B5EF4-FFF2-40B4-BE49-F238E27FC236}">
                <a16:creationId xmlns:a16="http://schemas.microsoft.com/office/drawing/2014/main" id="{32FF256A-FFA8-D33E-F604-BA424888243A}"/>
              </a:ext>
            </a:extLst>
          </p:cNvPr>
          <p:cNvGraphicFramePr>
            <a:graphicFrameLocks noGrp="1"/>
          </p:cNvGraphicFramePr>
          <p:nvPr>
            <p:extLst>
              <p:ext uri="{D42A27DB-BD31-4B8C-83A1-F6EECF244321}">
                <p14:modId xmlns:p14="http://schemas.microsoft.com/office/powerpoint/2010/main" val="3287162121"/>
              </p:ext>
            </p:extLst>
          </p:nvPr>
        </p:nvGraphicFramePr>
        <p:xfrm>
          <a:off x="387683" y="3470737"/>
          <a:ext cx="6142292" cy="5376490"/>
        </p:xfrm>
        <a:graphic>
          <a:graphicData uri="http://schemas.openxmlformats.org/drawingml/2006/table">
            <a:tbl>
              <a:tblPr firstRow="1" bandRow="1">
                <a:tableStyleId>{5C22544A-7EE6-4342-B048-85BDC9FD1C3A}</a:tableStyleId>
              </a:tblPr>
              <a:tblGrid>
                <a:gridCol w="2138947">
                  <a:extLst>
                    <a:ext uri="{9D8B030D-6E8A-4147-A177-3AD203B41FA5}">
                      <a16:colId xmlns:a16="http://schemas.microsoft.com/office/drawing/2014/main" val="4109547493"/>
                    </a:ext>
                  </a:extLst>
                </a:gridCol>
                <a:gridCol w="1955914">
                  <a:extLst>
                    <a:ext uri="{9D8B030D-6E8A-4147-A177-3AD203B41FA5}">
                      <a16:colId xmlns:a16="http://schemas.microsoft.com/office/drawing/2014/main" val="1554126141"/>
                    </a:ext>
                  </a:extLst>
                </a:gridCol>
                <a:gridCol w="2047431">
                  <a:extLst>
                    <a:ext uri="{9D8B030D-6E8A-4147-A177-3AD203B41FA5}">
                      <a16:colId xmlns:a16="http://schemas.microsoft.com/office/drawing/2014/main" val="549572572"/>
                    </a:ext>
                  </a:extLst>
                </a:gridCol>
              </a:tblGrid>
              <a:tr h="484450">
                <a:tc>
                  <a:txBody>
                    <a:bodyPr/>
                    <a:lstStyle/>
                    <a:p>
                      <a:pPr algn="ctr"/>
                      <a:r>
                        <a:rPr lang="en-GB" sz="1200">
                          <a:solidFill>
                            <a:schemeClr val="tx1"/>
                          </a:solidFill>
                        </a:rPr>
                        <a:t>Emerging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a:solidFill>
                            <a:schemeClr val="tx1"/>
                          </a:solidFill>
                        </a:rPr>
                        <a:t>Achieving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200">
                          <a:solidFill>
                            <a:schemeClr val="tx1"/>
                          </a:solidFill>
                        </a:rPr>
                        <a:t>Excelling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7644454"/>
                  </a:ext>
                </a:extLst>
              </a:tr>
              <a:tr h="4263072">
                <a:tc>
                  <a:txBody>
                    <a:bodyPr/>
                    <a:lstStyle/>
                    <a:p>
                      <a:pPr>
                        <a:lnSpc>
                          <a:spcPts val="1400"/>
                        </a:lnSpc>
                        <a:spcAft>
                          <a:spcPts val="1200"/>
                        </a:spcAft>
                        <a:buNone/>
                      </a:pPr>
                      <a:r>
                        <a:rPr lang="en-US" sz="1050" b="1">
                          <a:solidFill>
                            <a:schemeClr val="tx1"/>
                          </a:solidFill>
                          <a:effectLst/>
                          <a:latin typeface="+mn-lt"/>
                        </a:rPr>
                        <a:t>Literature: </a:t>
                      </a:r>
                      <a:endParaRPr lang="en-US" sz="1050" b="1">
                        <a:latin typeface="+mn-lt"/>
                      </a:endParaRPr>
                    </a:p>
                    <a:p>
                      <a:pPr lvl="0">
                        <a:lnSpc>
                          <a:spcPts val="1400"/>
                        </a:lnSpc>
                        <a:spcAft>
                          <a:spcPts val="1200"/>
                        </a:spcAft>
                        <a:buNone/>
                      </a:pPr>
                      <a:r>
                        <a:rPr lang="en-US" sz="1050" b="1">
                          <a:solidFill>
                            <a:schemeClr val="tx1"/>
                          </a:solidFill>
                          <a:effectLst/>
                          <a:latin typeface="+mn-lt"/>
                        </a:rPr>
                        <a:t>AO1: </a:t>
                      </a:r>
                      <a:r>
                        <a:rPr lang="en-US" sz="1050" b="0">
                          <a:solidFill>
                            <a:schemeClr val="tx1"/>
                          </a:solidFill>
                          <a:effectLst/>
                          <a:latin typeface="+mn-lt"/>
                        </a:rPr>
                        <a:t>I can make inferences and comment on some implicit meanings. I can use evidence from the text to support ideas. </a:t>
                      </a:r>
                      <a:endParaRPr lang="en-US" sz="1050">
                        <a:latin typeface="+mn-lt"/>
                      </a:endParaRPr>
                    </a:p>
                    <a:p>
                      <a:pPr lvl="0" algn="l">
                        <a:lnSpc>
                          <a:spcPct val="100000"/>
                        </a:lnSpc>
                        <a:spcBef>
                          <a:spcPts val="0"/>
                        </a:spcBef>
                        <a:spcAft>
                          <a:spcPts val="0"/>
                        </a:spcAft>
                        <a:buNone/>
                      </a:pPr>
                      <a:r>
                        <a:rPr lang="en-US" sz="1050" b="1" i="0" u="none" strike="noStrike" noProof="0">
                          <a:solidFill>
                            <a:schemeClr val="tx1"/>
                          </a:solidFill>
                          <a:effectLst/>
                          <a:latin typeface="+mn-lt"/>
                        </a:rPr>
                        <a:t>AO2: </a:t>
                      </a:r>
                      <a:r>
                        <a:rPr lang="en-US" sz="1050" b="0" i="0" u="none" strike="noStrike" noProof="0">
                          <a:solidFill>
                            <a:schemeClr val="tx1"/>
                          </a:solidFill>
                          <a:effectLst/>
                          <a:latin typeface="+mn-lt"/>
                        </a:rPr>
                        <a:t>I can identify writer’s methods using some subject terms. I can make comments on the effect of methods.</a:t>
                      </a:r>
                      <a:endParaRPr lang="en-US" sz="1050">
                        <a:latin typeface="+mn-lt"/>
                      </a:endParaRPr>
                    </a:p>
                    <a:p>
                      <a:pPr lvl="0" algn="l">
                        <a:lnSpc>
                          <a:spcPct val="100000"/>
                        </a:lnSpc>
                        <a:spcBef>
                          <a:spcPts val="0"/>
                        </a:spcBef>
                        <a:spcAft>
                          <a:spcPts val="0"/>
                        </a:spcAft>
                        <a:buNone/>
                      </a:pPr>
                      <a:r>
                        <a:rPr lang="en-US" sz="1050" b="1" i="0" u="none" strike="noStrike" noProof="0">
                          <a:solidFill>
                            <a:srgbClr val="000000"/>
                          </a:solidFill>
                          <a:effectLst/>
                          <a:latin typeface="+mn-lt"/>
                        </a:rPr>
                        <a:t>AO3</a:t>
                      </a:r>
                      <a:endParaRPr lang="en-US" sz="1050">
                        <a:latin typeface="+mn-lt"/>
                      </a:endParaRPr>
                    </a:p>
                    <a:p>
                      <a:pPr lvl="0" algn="l">
                        <a:lnSpc>
                          <a:spcPct val="100000"/>
                        </a:lnSpc>
                        <a:spcBef>
                          <a:spcPts val="0"/>
                        </a:spcBef>
                        <a:spcAft>
                          <a:spcPts val="0"/>
                        </a:spcAft>
                        <a:buNone/>
                      </a:pPr>
                      <a:r>
                        <a:rPr lang="en-US" sz="1050" b="0" i="0" u="none" strike="noStrike" noProof="0">
                          <a:solidFill>
                            <a:srgbClr val="000000"/>
                          </a:solidFill>
                          <a:effectLst/>
                          <a:latin typeface="+mn-lt"/>
                        </a:rPr>
                        <a:t>I can make simple comments on context in relation to meaning.</a:t>
                      </a:r>
                      <a:r>
                        <a:rPr lang="en-US" sz="1050" b="0" i="0" u="none" strike="noStrike" noProof="0">
                          <a:solidFill>
                            <a:schemeClr val="tx1"/>
                          </a:solidFill>
                          <a:effectLst/>
                          <a:latin typeface="+mn-lt"/>
                        </a:rPr>
                        <a:t> </a:t>
                      </a:r>
                    </a:p>
                    <a:p>
                      <a:pPr lvl="0" algn="l">
                        <a:lnSpc>
                          <a:spcPct val="100000"/>
                        </a:lnSpc>
                        <a:spcBef>
                          <a:spcPts val="0"/>
                        </a:spcBef>
                        <a:spcAft>
                          <a:spcPts val="0"/>
                        </a:spcAft>
                        <a:buNone/>
                      </a:pPr>
                      <a:endParaRPr lang="en-US" sz="1050" b="0" i="0" u="none" strike="noStrike" noProof="0">
                        <a:solidFill>
                          <a:schemeClr val="tx1"/>
                        </a:solidFill>
                        <a:effectLst/>
                        <a:latin typeface="+mn-lt"/>
                      </a:endParaRPr>
                    </a:p>
                    <a:p>
                      <a:pPr lvl="0" algn="l">
                        <a:lnSpc>
                          <a:spcPct val="100000"/>
                        </a:lnSpc>
                        <a:spcBef>
                          <a:spcPts val="0"/>
                        </a:spcBef>
                        <a:spcAft>
                          <a:spcPts val="0"/>
                        </a:spcAft>
                        <a:buNone/>
                      </a:pPr>
                      <a:r>
                        <a:rPr lang="en-US" sz="1050" b="1" i="0" u="none" strike="noStrike" noProof="0">
                          <a:solidFill>
                            <a:schemeClr val="tx1"/>
                          </a:solidFill>
                          <a:effectLst/>
                          <a:latin typeface="+mn-lt"/>
                        </a:rPr>
                        <a:t>Creative Writing: </a:t>
                      </a:r>
                      <a:endParaRPr lang="en-US" sz="1050">
                        <a:latin typeface="+mn-lt"/>
                      </a:endParaRPr>
                    </a:p>
                    <a:p>
                      <a:pPr lvl="0" algn="l">
                        <a:lnSpc>
                          <a:spcPct val="100000"/>
                        </a:lnSpc>
                        <a:spcBef>
                          <a:spcPts val="0"/>
                        </a:spcBef>
                        <a:spcAft>
                          <a:spcPts val="0"/>
                        </a:spcAft>
                        <a:buNone/>
                      </a:pPr>
                      <a:r>
                        <a:rPr lang="en-US" sz="1050" b="0" i="0" u="none" strike="noStrike" noProof="0">
                          <a:solidFill>
                            <a:srgbClr val="000000"/>
                          </a:solidFill>
                          <a:effectLst/>
                          <a:latin typeface="+mn-lt"/>
                        </a:rPr>
                        <a:t>I can convey basic information and ideas with simple connections made between ideas. </a:t>
                      </a:r>
                      <a:endParaRPr lang="en-US" sz="1050">
                        <a:latin typeface="+mn-lt"/>
                      </a:endParaRPr>
                    </a:p>
                    <a:p>
                      <a:pPr lvl="0" algn="l">
                        <a:lnSpc>
                          <a:spcPct val="100000"/>
                        </a:lnSpc>
                        <a:spcBef>
                          <a:spcPts val="0"/>
                        </a:spcBef>
                        <a:spcAft>
                          <a:spcPts val="0"/>
                        </a:spcAft>
                        <a:buNone/>
                      </a:pPr>
                      <a:r>
                        <a:rPr lang="en-US" sz="1050" b="0" i="0" u="none" strike="noStrike" noProof="0">
                          <a:solidFill>
                            <a:srgbClr val="000000"/>
                          </a:solidFill>
                          <a:effectLst/>
                          <a:latin typeface="+mn-lt"/>
                        </a:rPr>
                        <a:t>I can begin to show an  awareness of audience. </a:t>
                      </a:r>
                      <a:endParaRPr lang="en-US" sz="1050">
                        <a:latin typeface="+mn-lt"/>
                      </a:endParaRPr>
                    </a:p>
                    <a:p>
                      <a:pPr lvl="0" algn="l">
                        <a:lnSpc>
                          <a:spcPct val="100000"/>
                        </a:lnSpc>
                        <a:spcBef>
                          <a:spcPts val="0"/>
                        </a:spcBef>
                        <a:spcAft>
                          <a:spcPts val="0"/>
                        </a:spcAft>
                        <a:buNone/>
                      </a:pPr>
                      <a:r>
                        <a:rPr lang="en-US" sz="1050" b="0" i="0" u="none" strike="noStrike" noProof="0">
                          <a:solidFill>
                            <a:srgbClr val="000000"/>
                          </a:solidFill>
                          <a:effectLst/>
                          <a:latin typeface="+mn-lt"/>
                        </a:rPr>
                        <a:t>I can use simple vocabulary</a:t>
                      </a:r>
                      <a:endParaRPr lang="en-US" sz="1050">
                        <a:latin typeface="+mn-lt"/>
                      </a:endParaRPr>
                    </a:p>
                    <a:p>
                      <a:pPr lvl="0" algn="l">
                        <a:lnSpc>
                          <a:spcPct val="100000"/>
                        </a:lnSpc>
                        <a:spcBef>
                          <a:spcPts val="0"/>
                        </a:spcBef>
                        <a:spcAft>
                          <a:spcPts val="0"/>
                        </a:spcAft>
                        <a:buNone/>
                      </a:pPr>
                      <a:r>
                        <a:rPr lang="en-US" sz="1050" b="0" i="0" u="none" strike="noStrike" noProof="0">
                          <a:solidFill>
                            <a:srgbClr val="000000"/>
                          </a:solidFill>
                          <a:effectLst/>
                          <a:latin typeface="+mn-lt"/>
                        </a:rPr>
                        <a:t>I can start to use paragraphs. </a:t>
                      </a:r>
                      <a:endParaRPr lang="en-US" sz="1050">
                        <a:latin typeface="+mn-lt"/>
                      </a:endParaRPr>
                    </a:p>
                    <a:p>
                      <a:endParaRPr lang="en-GB" sz="105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US" sz="1050" b="1" i="0" u="none" strike="noStrike" noProof="0">
                          <a:solidFill>
                            <a:schemeClr val="tx1"/>
                          </a:solidFill>
                          <a:latin typeface="+mn-lt"/>
                        </a:rPr>
                        <a:t>Literature:</a:t>
                      </a:r>
                      <a:endParaRPr lang="en-US" sz="1050">
                        <a:latin typeface="+mn-lt"/>
                      </a:endParaRPr>
                    </a:p>
                    <a:p>
                      <a:pPr lvl="0" algn="l">
                        <a:lnSpc>
                          <a:spcPct val="100000"/>
                        </a:lnSpc>
                        <a:spcBef>
                          <a:spcPts val="0"/>
                        </a:spcBef>
                        <a:spcAft>
                          <a:spcPts val="0"/>
                        </a:spcAft>
                        <a:buNone/>
                      </a:pPr>
                      <a:r>
                        <a:rPr lang="en-US" sz="1050" b="1" i="0" u="none" strike="noStrike" noProof="0">
                          <a:solidFill>
                            <a:srgbClr val="000000"/>
                          </a:solidFill>
                          <a:latin typeface="+mn-lt"/>
                        </a:rPr>
                        <a:t>AO1: </a:t>
                      </a:r>
                      <a:r>
                        <a:rPr lang="en-US" sz="1050" b="0" i="0" u="none" strike="noStrike" noProof="0">
                          <a:solidFill>
                            <a:srgbClr val="000000"/>
                          </a:solidFill>
                          <a:latin typeface="+mn-lt"/>
                        </a:rPr>
                        <a:t>I can begin to explain ideas/inferences of meaning clearly with some detail. </a:t>
                      </a:r>
                      <a:endParaRPr lang="en-GB" sz="1050">
                        <a:latin typeface="+mn-lt"/>
                      </a:endParaRPr>
                    </a:p>
                    <a:p>
                      <a:pPr lvl="0" algn="l">
                        <a:lnSpc>
                          <a:spcPct val="100000"/>
                        </a:lnSpc>
                        <a:spcBef>
                          <a:spcPts val="0"/>
                        </a:spcBef>
                        <a:spcAft>
                          <a:spcPts val="0"/>
                        </a:spcAft>
                        <a:buNone/>
                      </a:pPr>
                      <a:r>
                        <a:rPr lang="en-US" sz="1050" b="0" i="0" u="none" strike="noStrike" noProof="0">
                          <a:solidFill>
                            <a:srgbClr val="000000"/>
                          </a:solidFill>
                          <a:latin typeface="+mn-lt"/>
                        </a:rPr>
                        <a:t>I can begin to consider layers of meaning.</a:t>
                      </a:r>
                      <a:endParaRPr lang="en-GB" sz="1050">
                        <a:latin typeface="+mn-lt"/>
                      </a:endParaRPr>
                    </a:p>
                    <a:p>
                      <a:pPr lvl="0" algn="l">
                        <a:lnSpc>
                          <a:spcPct val="100000"/>
                        </a:lnSpc>
                        <a:spcBef>
                          <a:spcPts val="0"/>
                        </a:spcBef>
                        <a:spcAft>
                          <a:spcPts val="0"/>
                        </a:spcAft>
                        <a:buNone/>
                      </a:pPr>
                      <a:r>
                        <a:rPr lang="en-US" sz="1050" b="0" i="0" u="none" strike="noStrike" noProof="0">
                          <a:solidFill>
                            <a:srgbClr val="000000"/>
                          </a:solidFill>
                          <a:latin typeface="+mn-lt"/>
                        </a:rPr>
                        <a:t>I can support inferences with well-chosen quotes. </a:t>
                      </a:r>
                      <a:endParaRPr lang="en-GB" sz="1050">
                        <a:latin typeface="+mn-lt"/>
                      </a:endParaRPr>
                    </a:p>
                    <a:p>
                      <a:pPr lvl="0" algn="l">
                        <a:lnSpc>
                          <a:spcPct val="100000"/>
                        </a:lnSpc>
                        <a:spcBef>
                          <a:spcPts val="0"/>
                        </a:spcBef>
                        <a:spcAft>
                          <a:spcPts val="0"/>
                        </a:spcAft>
                        <a:buNone/>
                      </a:pPr>
                      <a:r>
                        <a:rPr lang="en-US" sz="1050" b="0" i="0" u="none" strike="noStrike" noProof="0">
                          <a:solidFill>
                            <a:srgbClr val="000000"/>
                          </a:solidFill>
                          <a:latin typeface="+mn-lt"/>
                        </a:rPr>
                        <a:t>I can embed quotations. </a:t>
                      </a:r>
                      <a:endParaRPr lang="en-GB" sz="1050">
                        <a:latin typeface="+mn-lt"/>
                      </a:endParaRPr>
                    </a:p>
                    <a:p>
                      <a:pPr lvl="0" algn="l">
                        <a:lnSpc>
                          <a:spcPct val="100000"/>
                        </a:lnSpc>
                        <a:spcBef>
                          <a:spcPts val="0"/>
                        </a:spcBef>
                        <a:spcAft>
                          <a:spcPts val="0"/>
                        </a:spcAft>
                        <a:buNone/>
                      </a:pPr>
                      <a:r>
                        <a:rPr lang="en-US" sz="1050" b="1" i="0" u="none" strike="noStrike" noProof="0">
                          <a:solidFill>
                            <a:srgbClr val="000000"/>
                          </a:solidFill>
                          <a:latin typeface="+mn-lt"/>
                        </a:rPr>
                        <a:t>AO2: </a:t>
                      </a:r>
                      <a:r>
                        <a:rPr lang="en-US" sz="1050" b="0" i="0" u="none" strike="noStrike" noProof="0">
                          <a:solidFill>
                            <a:srgbClr val="000000"/>
                          </a:solidFill>
                          <a:latin typeface="+mn-lt"/>
                        </a:rPr>
                        <a:t>I can use precise and well-chosen subject terms</a:t>
                      </a:r>
                      <a:r>
                        <a:rPr lang="en-US" sz="1050" b="1" i="0" u="none" strike="noStrike" noProof="0">
                          <a:solidFill>
                            <a:srgbClr val="000000"/>
                          </a:solidFill>
                          <a:latin typeface="+mn-lt"/>
                        </a:rPr>
                        <a:t>.</a:t>
                      </a:r>
                      <a:endParaRPr lang="en-US" sz="1050" b="1">
                        <a:solidFill>
                          <a:srgbClr val="000000"/>
                        </a:solidFill>
                        <a:latin typeface="+mn-lt"/>
                      </a:endParaRPr>
                    </a:p>
                    <a:p>
                      <a:pPr lvl="0" algn="l">
                        <a:lnSpc>
                          <a:spcPct val="100000"/>
                        </a:lnSpc>
                        <a:spcBef>
                          <a:spcPts val="0"/>
                        </a:spcBef>
                        <a:spcAft>
                          <a:spcPts val="0"/>
                        </a:spcAft>
                        <a:buNone/>
                      </a:pPr>
                      <a:r>
                        <a:rPr lang="en-US" sz="1050" b="0" i="0" u="none" strike="noStrike" noProof="0">
                          <a:solidFill>
                            <a:srgbClr val="000000"/>
                          </a:solidFill>
                          <a:latin typeface="+mn-lt"/>
                        </a:rPr>
                        <a:t>I can clearly explain writer’s use of language/structure/form.</a:t>
                      </a:r>
                      <a:endParaRPr lang="en-US" sz="1050">
                        <a:solidFill>
                          <a:srgbClr val="000000"/>
                        </a:solidFill>
                        <a:latin typeface="+mn-lt"/>
                      </a:endParaRPr>
                    </a:p>
                    <a:p>
                      <a:pPr lvl="0" algn="l">
                        <a:lnSpc>
                          <a:spcPct val="100000"/>
                        </a:lnSpc>
                        <a:spcBef>
                          <a:spcPts val="0"/>
                        </a:spcBef>
                        <a:spcAft>
                          <a:spcPts val="0"/>
                        </a:spcAft>
                        <a:buNone/>
                      </a:pPr>
                      <a:r>
                        <a:rPr lang="en-US" sz="1050" b="1" i="0" u="none" strike="noStrike" noProof="0">
                          <a:solidFill>
                            <a:srgbClr val="000000"/>
                          </a:solidFill>
                          <a:latin typeface="+mn-lt"/>
                        </a:rPr>
                        <a:t>AO3: </a:t>
                      </a:r>
                      <a:r>
                        <a:rPr lang="en-US" sz="1050" b="0" i="0" u="none" strike="noStrike" noProof="0">
                          <a:solidFill>
                            <a:srgbClr val="000000"/>
                          </a:solidFill>
                          <a:latin typeface="+mn-lt"/>
                        </a:rPr>
                        <a:t>I can make some clear and detailed exploration of how context informs meaning/ideas clearly.</a:t>
                      </a:r>
                      <a:endParaRPr lang="en-US" sz="1050">
                        <a:solidFill>
                          <a:srgbClr val="000000"/>
                        </a:solidFill>
                        <a:latin typeface="+mn-lt"/>
                      </a:endParaRPr>
                    </a:p>
                    <a:p>
                      <a:pPr lvl="0" algn="l">
                        <a:lnSpc>
                          <a:spcPct val="100000"/>
                        </a:lnSpc>
                        <a:spcBef>
                          <a:spcPts val="0"/>
                        </a:spcBef>
                        <a:spcAft>
                          <a:spcPts val="0"/>
                        </a:spcAft>
                        <a:buNone/>
                      </a:pPr>
                      <a:endParaRPr lang="en-US" sz="1050" b="0" i="0" u="none" strike="noStrike" noProof="0">
                        <a:solidFill>
                          <a:srgbClr val="000000"/>
                        </a:solidFill>
                        <a:latin typeface="+mn-lt"/>
                      </a:endParaRPr>
                    </a:p>
                    <a:p>
                      <a:pPr lvl="0" algn="l">
                        <a:lnSpc>
                          <a:spcPct val="100000"/>
                        </a:lnSpc>
                        <a:spcBef>
                          <a:spcPts val="0"/>
                        </a:spcBef>
                        <a:spcAft>
                          <a:spcPts val="0"/>
                        </a:spcAft>
                        <a:buNone/>
                      </a:pPr>
                      <a:r>
                        <a:rPr lang="en-US" sz="1050" b="1" i="0" u="none" strike="noStrike" noProof="0">
                          <a:solidFill>
                            <a:srgbClr val="000000"/>
                          </a:solidFill>
                          <a:latin typeface="+mn-lt"/>
                        </a:rPr>
                        <a:t>Creative Writing</a:t>
                      </a:r>
                    </a:p>
                    <a:p>
                      <a:pPr lvl="0" algn="l">
                        <a:lnSpc>
                          <a:spcPct val="100000"/>
                        </a:lnSpc>
                        <a:spcBef>
                          <a:spcPts val="0"/>
                        </a:spcBef>
                        <a:spcAft>
                          <a:spcPts val="0"/>
                        </a:spcAft>
                        <a:buNone/>
                      </a:pPr>
                      <a:r>
                        <a:rPr lang="en-US" sz="1050" b="0" i="0" u="none" strike="noStrike" noProof="0">
                          <a:solidFill>
                            <a:srgbClr val="000000"/>
                          </a:solidFill>
                          <a:latin typeface="+mn-lt"/>
                        </a:rPr>
                        <a:t>I can use a variety of sentences mostly accurately </a:t>
                      </a:r>
                      <a:endParaRPr lang="en-GB" sz="1050">
                        <a:latin typeface="+mn-lt"/>
                      </a:endParaRPr>
                    </a:p>
                    <a:p>
                      <a:pPr lvl="0" algn="l">
                        <a:lnSpc>
                          <a:spcPct val="100000"/>
                        </a:lnSpc>
                        <a:spcBef>
                          <a:spcPts val="0"/>
                        </a:spcBef>
                        <a:spcAft>
                          <a:spcPts val="0"/>
                        </a:spcAft>
                        <a:buNone/>
                      </a:pPr>
                      <a:r>
                        <a:rPr lang="en-US" sz="1050" b="0" i="0" u="none" strike="noStrike" noProof="0">
                          <a:solidFill>
                            <a:srgbClr val="000000"/>
                          </a:solidFill>
                          <a:latin typeface="+mn-lt"/>
                        </a:rPr>
                        <a:t>I can use full stops and capital letters accurately.</a:t>
                      </a:r>
                      <a:endParaRPr lang="en-GB" sz="1050">
                        <a:latin typeface="+mn-lt"/>
                      </a:endParaRPr>
                    </a:p>
                    <a:p>
                      <a:pPr lvl="0" algn="l">
                        <a:lnSpc>
                          <a:spcPct val="100000"/>
                        </a:lnSpc>
                        <a:spcBef>
                          <a:spcPts val="0"/>
                        </a:spcBef>
                        <a:spcAft>
                          <a:spcPts val="0"/>
                        </a:spcAft>
                        <a:buNone/>
                      </a:pPr>
                      <a:r>
                        <a:rPr lang="en-US" sz="1050" b="0" i="0" u="none" strike="noStrike" noProof="0">
                          <a:solidFill>
                            <a:srgbClr val="000000"/>
                          </a:solidFill>
                          <a:latin typeface="+mn-lt"/>
                        </a:rPr>
                        <a:t>I can make deliberate vocabulary choices. </a:t>
                      </a:r>
                      <a:endParaRPr lang="en-GB" sz="1050">
                        <a:latin typeface="+mn-lt"/>
                      </a:endParaRPr>
                    </a:p>
                    <a:p>
                      <a:pPr lvl="0" algn="l">
                        <a:lnSpc>
                          <a:spcPct val="100000"/>
                        </a:lnSpc>
                        <a:spcBef>
                          <a:spcPts val="0"/>
                        </a:spcBef>
                        <a:spcAft>
                          <a:spcPts val="0"/>
                        </a:spcAft>
                        <a:buNone/>
                      </a:pPr>
                      <a:r>
                        <a:rPr lang="en-US" sz="1050" b="0" i="0" u="none" strike="noStrike" noProof="0">
                          <a:solidFill>
                            <a:srgbClr val="000000"/>
                          </a:solidFill>
                          <a:latin typeface="+mn-lt"/>
                        </a:rPr>
                        <a:t>I can spell irregular and complex words with general accuracy. </a:t>
                      </a:r>
                      <a:endParaRPr lang="en-GB" sz="1050">
                        <a:latin typeface="+mn-lt"/>
                      </a:endParaRPr>
                    </a:p>
                    <a:p>
                      <a:pPr lvl="0" algn="l">
                        <a:lnSpc>
                          <a:spcPct val="100000"/>
                        </a:lnSpc>
                        <a:spcBef>
                          <a:spcPts val="0"/>
                        </a:spcBef>
                        <a:spcAft>
                          <a:spcPts val="0"/>
                        </a:spcAft>
                        <a:buNone/>
                      </a:pPr>
                      <a:r>
                        <a:rPr lang="en-US" sz="1050" b="0" i="0" u="none" strike="noStrike" noProof="0">
                          <a:solidFill>
                            <a:schemeClr val="tx1"/>
                          </a:solidFill>
                          <a:latin typeface="+mn-lt"/>
                        </a:rPr>
                        <a:t>I can use a range of punctuation with some success. </a:t>
                      </a:r>
                      <a:endParaRPr lang="en-GB" sz="1050">
                        <a:latin typeface="+mn-lt"/>
                      </a:endParaRPr>
                    </a:p>
                    <a:p>
                      <a:pPr lvl="0">
                        <a:buNone/>
                      </a:pPr>
                      <a:endParaRPr lang="en-GB" sz="105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050" b="1" i="0" u="none" strike="noStrike" noProof="0">
                          <a:solidFill>
                            <a:schemeClr val="tx1"/>
                          </a:solidFill>
                          <a:latin typeface="+mn-lt"/>
                        </a:rPr>
                        <a:t>Literature </a:t>
                      </a:r>
                      <a:endParaRPr lang="en-GB" sz="1050">
                        <a:latin typeface="+mn-lt"/>
                      </a:endParaRPr>
                    </a:p>
                    <a:p>
                      <a:pPr lvl="0" algn="l">
                        <a:lnSpc>
                          <a:spcPct val="100000"/>
                        </a:lnSpc>
                        <a:spcBef>
                          <a:spcPts val="0"/>
                        </a:spcBef>
                        <a:spcAft>
                          <a:spcPts val="0"/>
                        </a:spcAft>
                        <a:buNone/>
                      </a:pPr>
                      <a:r>
                        <a:rPr lang="en-GB" sz="1050" b="1" i="0" u="none" strike="noStrike" noProof="0">
                          <a:solidFill>
                            <a:schemeClr val="tx1"/>
                          </a:solidFill>
                          <a:latin typeface="+mn-lt"/>
                        </a:rPr>
                        <a:t>AO1: </a:t>
                      </a:r>
                      <a:r>
                        <a:rPr lang="en-GB" sz="1050" b="0" i="0" u="none" strike="noStrike" noProof="0">
                          <a:solidFill>
                            <a:schemeClr val="tx1"/>
                          </a:solidFill>
                          <a:latin typeface="+mn-lt"/>
                        </a:rPr>
                        <a:t>I can convincingly understand and interpret a text’s explicit and implicit meanings and inferences. </a:t>
                      </a:r>
                      <a:endParaRPr lang="en-GB" sz="1050">
                        <a:latin typeface="+mn-lt"/>
                      </a:endParaRPr>
                    </a:p>
                    <a:p>
                      <a:pPr lvl="0" algn="l">
                        <a:lnSpc>
                          <a:spcPct val="100000"/>
                        </a:lnSpc>
                        <a:spcBef>
                          <a:spcPts val="0"/>
                        </a:spcBef>
                        <a:spcAft>
                          <a:spcPts val="0"/>
                        </a:spcAft>
                        <a:buNone/>
                      </a:pPr>
                      <a:r>
                        <a:rPr lang="en-GB" sz="1050" b="0" i="0" u="none" strike="noStrike" noProof="0">
                          <a:solidFill>
                            <a:schemeClr val="tx1"/>
                          </a:solidFill>
                          <a:latin typeface="+mn-lt"/>
                        </a:rPr>
                        <a:t>I can consistently support idea with a range of embedded, judicious quotations and references. </a:t>
                      </a:r>
                      <a:endParaRPr lang="en-GB" sz="1050" b="1">
                        <a:latin typeface="+mn-lt"/>
                      </a:endParaRPr>
                    </a:p>
                    <a:p>
                      <a:pPr lvl="0" algn="l">
                        <a:lnSpc>
                          <a:spcPct val="100000"/>
                        </a:lnSpc>
                        <a:spcBef>
                          <a:spcPts val="0"/>
                        </a:spcBef>
                        <a:spcAft>
                          <a:spcPts val="0"/>
                        </a:spcAft>
                        <a:buNone/>
                      </a:pPr>
                      <a:r>
                        <a:rPr lang="en-GB" sz="1050" b="1" i="0" u="none" strike="noStrike" noProof="0">
                          <a:solidFill>
                            <a:schemeClr val="tx1"/>
                          </a:solidFill>
                          <a:latin typeface="+mn-lt"/>
                        </a:rPr>
                        <a:t>AO2: </a:t>
                      </a:r>
                      <a:r>
                        <a:rPr lang="en-GB" sz="1050" b="0" i="0" u="none" strike="noStrike" noProof="0">
                          <a:solidFill>
                            <a:schemeClr val="tx1"/>
                          </a:solidFill>
                          <a:latin typeface="+mn-lt"/>
                        </a:rPr>
                        <a:t>I can </a:t>
                      </a:r>
                      <a:r>
                        <a:rPr lang="en-GB" sz="1050" b="0" i="0" u="none" strike="noStrike" noProof="0" err="1">
                          <a:solidFill>
                            <a:schemeClr val="tx1"/>
                          </a:solidFill>
                          <a:latin typeface="+mn-lt"/>
                        </a:rPr>
                        <a:t>findi</a:t>
                      </a:r>
                      <a:r>
                        <a:rPr lang="en-GB" sz="1050" b="0" i="0" u="none" strike="noStrike" noProof="0">
                          <a:solidFill>
                            <a:schemeClr val="tx1"/>
                          </a:solidFill>
                          <a:latin typeface="+mn-lt"/>
                        </a:rPr>
                        <a:t> patterns and contrast in a writer’s choices. </a:t>
                      </a:r>
                      <a:endParaRPr lang="en-GB" sz="1050">
                        <a:latin typeface="+mn-lt"/>
                      </a:endParaRPr>
                    </a:p>
                    <a:p>
                      <a:pPr lvl="0" algn="l">
                        <a:lnSpc>
                          <a:spcPct val="100000"/>
                        </a:lnSpc>
                        <a:spcBef>
                          <a:spcPts val="0"/>
                        </a:spcBef>
                        <a:spcAft>
                          <a:spcPts val="0"/>
                        </a:spcAft>
                        <a:buNone/>
                      </a:pPr>
                      <a:r>
                        <a:rPr lang="en-GB" sz="1050" b="0" i="0" u="none" strike="noStrike" noProof="0">
                          <a:solidFill>
                            <a:schemeClr val="tx1"/>
                          </a:solidFill>
                          <a:latin typeface="+mn-lt"/>
                        </a:rPr>
                        <a:t>I can convincingly and critically interpret the effects of a writer’s methods, making perceptive and nuanced comments. </a:t>
                      </a:r>
                      <a:endParaRPr lang="en-GB" sz="1050">
                        <a:latin typeface="+mn-lt"/>
                      </a:endParaRPr>
                    </a:p>
                    <a:p>
                      <a:pPr lvl="0" algn="l">
                        <a:lnSpc>
                          <a:spcPct val="100000"/>
                        </a:lnSpc>
                        <a:spcBef>
                          <a:spcPts val="0"/>
                        </a:spcBef>
                        <a:spcAft>
                          <a:spcPts val="0"/>
                        </a:spcAft>
                        <a:buNone/>
                      </a:pPr>
                      <a:r>
                        <a:rPr lang="en-GB" sz="1050" b="1" i="0" u="none" strike="noStrike" noProof="0">
                          <a:solidFill>
                            <a:schemeClr val="tx1"/>
                          </a:solidFill>
                          <a:latin typeface="+mn-lt"/>
                        </a:rPr>
                        <a:t>AO3: </a:t>
                      </a:r>
                      <a:r>
                        <a:rPr lang="en-GB" sz="1050" b="0" i="0" u="none" strike="noStrike" noProof="0">
                          <a:solidFill>
                            <a:schemeClr val="tx1"/>
                          </a:solidFill>
                          <a:latin typeface="+mn-lt"/>
                        </a:rPr>
                        <a:t>I can critically  analyse and appreciate a text in context.</a:t>
                      </a:r>
                      <a:endParaRPr lang="en-GB" sz="1050" b="1">
                        <a:latin typeface="+mn-lt"/>
                      </a:endParaRPr>
                    </a:p>
                    <a:p>
                      <a:pPr lvl="0" algn="l">
                        <a:lnSpc>
                          <a:spcPct val="100000"/>
                        </a:lnSpc>
                        <a:spcBef>
                          <a:spcPts val="0"/>
                        </a:spcBef>
                        <a:spcAft>
                          <a:spcPts val="0"/>
                        </a:spcAft>
                        <a:buNone/>
                      </a:pPr>
                      <a:endParaRPr lang="en-GB" sz="1050" b="0" i="0" u="none" strike="noStrike" noProof="0">
                        <a:solidFill>
                          <a:schemeClr val="tx1"/>
                        </a:solidFill>
                        <a:latin typeface="+mn-lt"/>
                      </a:endParaRPr>
                    </a:p>
                    <a:p>
                      <a:pPr lvl="0" algn="l">
                        <a:lnSpc>
                          <a:spcPct val="100000"/>
                        </a:lnSpc>
                        <a:spcBef>
                          <a:spcPts val="0"/>
                        </a:spcBef>
                        <a:spcAft>
                          <a:spcPts val="0"/>
                        </a:spcAft>
                        <a:buNone/>
                      </a:pPr>
                      <a:r>
                        <a:rPr lang="en-US" sz="1050" b="1" i="0" u="none" strike="noStrike" noProof="0">
                          <a:solidFill>
                            <a:srgbClr val="000000"/>
                          </a:solidFill>
                          <a:latin typeface="+mn-lt"/>
                        </a:rPr>
                        <a:t>Creative Writing</a:t>
                      </a:r>
                      <a:endParaRPr lang="en-GB" sz="1050">
                        <a:latin typeface="+mn-lt"/>
                      </a:endParaRPr>
                    </a:p>
                    <a:p>
                      <a:pPr lvl="0" algn="l">
                        <a:lnSpc>
                          <a:spcPct val="100000"/>
                        </a:lnSpc>
                        <a:spcBef>
                          <a:spcPts val="0"/>
                        </a:spcBef>
                        <a:spcAft>
                          <a:spcPts val="0"/>
                        </a:spcAft>
                        <a:buNone/>
                      </a:pPr>
                      <a:r>
                        <a:rPr lang="en-GB" sz="1050" b="0" i="0" u="none" strike="noStrike" noProof="0">
                          <a:solidFill>
                            <a:srgbClr val="000000"/>
                          </a:solidFill>
                          <a:latin typeface="+mn-lt"/>
                        </a:rPr>
                        <a:t>I can use a variety of sentence structures to help me achieve purpose and contribute to overall effect.</a:t>
                      </a:r>
                      <a:endParaRPr lang="en-GB" sz="1050">
                        <a:latin typeface="+mn-lt"/>
                      </a:endParaRPr>
                    </a:p>
                    <a:p>
                      <a:pPr lvl="0" algn="l">
                        <a:lnSpc>
                          <a:spcPct val="100000"/>
                        </a:lnSpc>
                        <a:spcBef>
                          <a:spcPts val="0"/>
                        </a:spcBef>
                        <a:spcAft>
                          <a:spcPts val="0"/>
                        </a:spcAft>
                        <a:buNone/>
                      </a:pPr>
                      <a:r>
                        <a:rPr lang="en-GB" sz="1050" b="0" i="0" u="none" strike="noStrike" noProof="0">
                          <a:solidFill>
                            <a:srgbClr val="000000"/>
                          </a:solidFill>
                          <a:latin typeface="+mn-lt"/>
                        </a:rPr>
                        <a:t>I can punctuate sentences with consistent accuracy. </a:t>
                      </a:r>
                      <a:endParaRPr lang="en-GB" sz="1050">
                        <a:latin typeface="+mn-lt"/>
                      </a:endParaRPr>
                    </a:p>
                    <a:p>
                      <a:pPr lvl="0" algn="l">
                        <a:lnSpc>
                          <a:spcPct val="100000"/>
                        </a:lnSpc>
                        <a:spcBef>
                          <a:spcPts val="0"/>
                        </a:spcBef>
                        <a:spcAft>
                          <a:spcPts val="0"/>
                        </a:spcAft>
                        <a:buNone/>
                      </a:pPr>
                      <a:r>
                        <a:rPr lang="en-GB" sz="1050" b="0" i="0" u="none" strike="noStrike" noProof="0">
                          <a:solidFill>
                            <a:srgbClr val="000000"/>
                          </a:solidFill>
                          <a:latin typeface="+mn-lt"/>
                        </a:rPr>
                        <a:t>I can use ambitious vocabulary extensively. </a:t>
                      </a:r>
                      <a:endParaRPr lang="en-GB" sz="1050">
                        <a:latin typeface="+mn-lt"/>
                      </a:endParaRPr>
                    </a:p>
                    <a:p>
                      <a:pPr lvl="0" algn="l">
                        <a:lnSpc>
                          <a:spcPct val="100000"/>
                        </a:lnSpc>
                        <a:spcBef>
                          <a:spcPts val="0"/>
                        </a:spcBef>
                        <a:spcAft>
                          <a:spcPts val="0"/>
                        </a:spcAft>
                        <a:buNone/>
                      </a:pPr>
                      <a:r>
                        <a:rPr lang="en-GB" sz="1050" b="0" i="0" u="none" strike="noStrike" noProof="0">
                          <a:solidFill>
                            <a:srgbClr val="000000"/>
                          </a:solidFill>
                          <a:latin typeface="+mn-lt"/>
                        </a:rPr>
                        <a:t>I can spell ambitious vocabulary with a high level of accuracy.  </a:t>
                      </a:r>
                      <a:endParaRPr lang="en-GB" sz="1050">
                        <a:latin typeface="+mn-lt"/>
                      </a:endParaRPr>
                    </a:p>
                    <a:p>
                      <a:pPr lvl="0">
                        <a:buNone/>
                      </a:pPr>
                      <a:endParaRPr lang="en-GB" sz="105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2445104"/>
                  </a:ext>
                </a:extLst>
              </a:tr>
            </a:tbl>
          </a:graphicData>
        </a:graphic>
      </p:graphicFrame>
      <p:sp>
        <p:nvSpPr>
          <p:cNvPr id="5" name="Title 1">
            <a:extLst>
              <a:ext uri="{FF2B5EF4-FFF2-40B4-BE49-F238E27FC236}">
                <a16:creationId xmlns:a16="http://schemas.microsoft.com/office/drawing/2014/main" id="{E0C5FAB5-39D9-1CBE-7156-DC8747876563}"/>
              </a:ext>
            </a:extLst>
          </p:cNvPr>
          <p:cNvSpPr txBox="1">
            <a:spLocks/>
          </p:cNvSpPr>
          <p:nvPr/>
        </p:nvSpPr>
        <p:spPr>
          <a:xfrm>
            <a:off x="387683" y="570680"/>
            <a:ext cx="6142292" cy="970279"/>
          </a:xfrm>
          <a:prstGeom prst="rect">
            <a:avLst/>
          </a:prstGeom>
          <a:ln>
            <a:solidFill>
              <a:schemeClr val="tx1"/>
            </a:solidFill>
          </a:ln>
        </p:spPr>
        <p:txBody>
          <a:bodyPr lIns="91440" tIns="45720" rIns="91440" bIns="45720" anchor="t">
            <a:normAutofit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a:t>How is your progress measured in </a:t>
            </a:r>
            <a:r>
              <a:rPr lang="en-GB" b="1"/>
              <a:t>English </a:t>
            </a:r>
            <a:r>
              <a:rPr lang="en-GB"/>
              <a:t>in</a:t>
            </a:r>
            <a:r>
              <a:rPr lang="en-GB" b="1"/>
              <a:t> Summer </a:t>
            </a:r>
            <a:r>
              <a:rPr lang="en-GB"/>
              <a:t>term</a:t>
            </a:r>
            <a:r>
              <a:rPr lang="en-GB" b="1"/>
              <a:t>?</a:t>
            </a:r>
            <a:endParaRPr lang="en-GB"/>
          </a:p>
        </p:txBody>
      </p:sp>
    </p:spTree>
    <p:extLst>
      <p:ext uri="{BB962C8B-B14F-4D97-AF65-F5344CB8AC3E}">
        <p14:creationId xmlns:p14="http://schemas.microsoft.com/office/powerpoint/2010/main" val="17819551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F47BF-8D16-66FF-959D-79DC4862854D}"/>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6845E8A-0E27-E2A8-AAD0-C3E7FF713E8D}"/>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E02BC73-7AA7-03C3-EE07-B16D996C0087}"/>
              </a:ext>
            </a:extLst>
          </p:cNvPr>
          <p:cNvSpPr txBox="1">
            <a:spLocks/>
          </p:cNvSpPr>
          <p:nvPr/>
        </p:nvSpPr>
        <p:spPr>
          <a:xfrm>
            <a:off x="317500" y="428625"/>
            <a:ext cx="6311900" cy="872637"/>
          </a:xfrm>
          <a:prstGeom prst="rect">
            <a:avLst/>
          </a:prstGeom>
          <a:ln>
            <a:solidFill>
              <a:schemeClr val="tx1"/>
            </a:solidFill>
          </a:ln>
        </p:spPr>
        <p:txBody>
          <a:bodyPr lIns="91440" tIns="45720" rIns="91440" bIns="45720" anchor="t"/>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b="1"/>
              <a:t>Topic: </a:t>
            </a:r>
            <a:r>
              <a:rPr lang="en-GB"/>
              <a:t>Y9 Summer Term 1</a:t>
            </a:r>
            <a:br>
              <a:rPr lang="en-GB"/>
            </a:br>
            <a:r>
              <a:rPr lang="en-GB" sz="2000" i="1"/>
              <a:t>Golden Nugget and Work Hard</a:t>
            </a:r>
          </a:p>
        </p:txBody>
      </p:sp>
      <p:graphicFrame>
        <p:nvGraphicFramePr>
          <p:cNvPr id="8" name="Table 7">
            <a:extLst>
              <a:ext uri="{FF2B5EF4-FFF2-40B4-BE49-F238E27FC236}">
                <a16:creationId xmlns:a16="http://schemas.microsoft.com/office/drawing/2014/main" id="{5E0862BB-9DF8-E686-06EA-3391C884EE0B}"/>
              </a:ext>
            </a:extLst>
          </p:cNvPr>
          <p:cNvGraphicFramePr>
            <a:graphicFrameLocks noGrp="1"/>
          </p:cNvGraphicFramePr>
          <p:nvPr>
            <p:extLst>
              <p:ext uri="{D42A27DB-BD31-4B8C-83A1-F6EECF244321}">
                <p14:modId xmlns:p14="http://schemas.microsoft.com/office/powerpoint/2010/main" val="2991452980"/>
              </p:ext>
            </p:extLst>
          </p:nvPr>
        </p:nvGraphicFramePr>
        <p:xfrm>
          <a:off x="317500" y="1456930"/>
          <a:ext cx="6202867" cy="7542067"/>
        </p:xfrm>
        <a:graphic>
          <a:graphicData uri="http://schemas.openxmlformats.org/drawingml/2006/table">
            <a:tbl>
              <a:tblPr firstRow="1" bandRow="1">
                <a:tableStyleId>{00A15C55-8517-42AA-B614-E9B94910E393}</a:tableStyleId>
              </a:tblPr>
              <a:tblGrid>
                <a:gridCol w="436057">
                  <a:extLst>
                    <a:ext uri="{9D8B030D-6E8A-4147-A177-3AD203B41FA5}">
                      <a16:colId xmlns:a16="http://schemas.microsoft.com/office/drawing/2014/main" val="1759824094"/>
                    </a:ext>
                  </a:extLst>
                </a:gridCol>
                <a:gridCol w="4331147">
                  <a:extLst>
                    <a:ext uri="{9D8B030D-6E8A-4147-A177-3AD203B41FA5}">
                      <a16:colId xmlns:a16="http://schemas.microsoft.com/office/drawing/2014/main" val="3371324893"/>
                    </a:ext>
                  </a:extLst>
                </a:gridCol>
                <a:gridCol w="1435663">
                  <a:extLst>
                    <a:ext uri="{9D8B030D-6E8A-4147-A177-3AD203B41FA5}">
                      <a16:colId xmlns:a16="http://schemas.microsoft.com/office/drawing/2014/main" val="1369387772"/>
                    </a:ext>
                  </a:extLst>
                </a:gridCol>
              </a:tblGrid>
              <a:tr h="597378">
                <a:tc>
                  <a:txBody>
                    <a:bodyPr/>
                    <a:lstStyle/>
                    <a:p>
                      <a:pPr marL="0" algn="l" rtl="0" eaLnBrk="1" latinLnBrk="0" hangingPunct="1">
                        <a:buNone/>
                      </a:pPr>
                      <a:endParaRPr lang="en-GB">
                        <a:solidFill>
                          <a:schemeClr val="bg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marL="0" algn="ctr" rtl="0" eaLnBrk="1" fontAlgn="b" latinLnBrk="0" hangingPunct="1">
                        <a:buNone/>
                      </a:pPr>
                      <a:r>
                        <a:rPr lang="en-GB" b="1">
                          <a:solidFill>
                            <a:schemeClr val="bg1"/>
                          </a:solidFill>
                          <a:effectLst/>
                        </a:rPr>
                        <a:t>Golden Nuggets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marL="0" algn="ctr" rtl="0" eaLnBrk="1" fontAlgn="b" latinLnBrk="0" hangingPunct="1">
                        <a:buNone/>
                      </a:pPr>
                      <a:r>
                        <a:rPr lang="en-GB" b="1">
                          <a:solidFill>
                            <a:schemeClr val="bg1"/>
                          </a:solidFill>
                          <a:effectLst/>
                        </a:rPr>
                        <a:t>Work Hard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141038622"/>
                  </a:ext>
                </a:extLst>
              </a:tr>
              <a:tr h="891861">
                <a:tc>
                  <a:txBody>
                    <a:bodyPr/>
                    <a:lstStyle/>
                    <a:p>
                      <a:pPr marL="0" algn="l" rtl="0" eaLnBrk="1" latinLnBrk="0" hangingPunct="1">
                        <a:buNone/>
                      </a:pPr>
                      <a:r>
                        <a:rPr lang="en-GB" sz="1000" kern="1200">
                          <a:solidFill>
                            <a:srgbClr val="000000"/>
                          </a:solidFill>
                          <a:effectLst/>
                        </a:rPr>
                        <a:t>1</a:t>
                      </a:r>
                      <a:endParaRPr lang="en-GB" sz="10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000" b="1" i="0" u="sng" strike="noStrike" kern="1200" noProof="0">
                          <a:solidFill>
                            <a:srgbClr val="000000"/>
                          </a:solidFill>
                          <a:effectLst/>
                          <a:latin typeface="Calibri"/>
                          <a:ea typeface="Calibri"/>
                          <a:cs typeface="Calibri"/>
                        </a:rPr>
                        <a:t>Introduction to Purple Hibiscus </a:t>
                      </a:r>
                      <a:endParaRPr lang="en-US" sz="1000"/>
                    </a:p>
                    <a:p>
                      <a:pPr lvl="0" algn="l">
                        <a:lnSpc>
                          <a:spcPct val="100000"/>
                        </a:lnSpc>
                        <a:spcBef>
                          <a:spcPts val="0"/>
                        </a:spcBef>
                        <a:spcAft>
                          <a:spcPts val="0"/>
                        </a:spcAft>
                        <a:buNone/>
                      </a:pPr>
                      <a:r>
                        <a:rPr lang="en-GB" sz="1000" b="1" i="0" u="none" strike="noStrike" kern="1200" noProof="0">
                          <a:solidFill>
                            <a:srgbClr val="000000"/>
                          </a:solidFill>
                          <a:effectLst/>
                          <a:latin typeface="Calibri"/>
                          <a:ea typeface="Calibri"/>
                          <a:cs typeface="Calibri"/>
                        </a:rPr>
                        <a:t>Emerging: </a:t>
                      </a:r>
                      <a:r>
                        <a:rPr lang="en-GB" sz="1000" b="0" i="0" u="none" strike="noStrike" kern="1200" noProof="0">
                          <a:solidFill>
                            <a:srgbClr val="000000"/>
                          </a:solidFill>
                          <a:effectLst/>
                          <a:latin typeface="Calibri"/>
                          <a:ea typeface="Calibri"/>
                          <a:cs typeface="Calibri"/>
                        </a:rPr>
                        <a:t>To identify intertextuality in the opening of the novel </a:t>
                      </a:r>
                      <a:endParaRPr lang="en-GB" sz="1000"/>
                    </a:p>
                    <a:p>
                      <a:pPr lvl="0" algn="l">
                        <a:lnSpc>
                          <a:spcPct val="100000"/>
                        </a:lnSpc>
                        <a:spcBef>
                          <a:spcPts val="0"/>
                        </a:spcBef>
                        <a:spcAft>
                          <a:spcPts val="0"/>
                        </a:spcAft>
                        <a:buNone/>
                      </a:pPr>
                      <a:r>
                        <a:rPr lang="en-GB" sz="1000" b="1" i="0" u="none" strike="noStrike" kern="1200" noProof="0">
                          <a:solidFill>
                            <a:srgbClr val="000000"/>
                          </a:solidFill>
                          <a:effectLst/>
                          <a:latin typeface="Calibri"/>
                          <a:ea typeface="Calibri"/>
                          <a:cs typeface="Calibri"/>
                        </a:rPr>
                        <a:t>Achieving: </a:t>
                      </a:r>
                      <a:r>
                        <a:rPr lang="en-GB" sz="1000" b="0" i="0" u="none" strike="noStrike" kern="1200" noProof="0">
                          <a:solidFill>
                            <a:srgbClr val="000000"/>
                          </a:solidFill>
                          <a:effectLst/>
                          <a:latin typeface="Calibri"/>
                          <a:ea typeface="Calibri"/>
                          <a:cs typeface="Calibri"/>
                        </a:rPr>
                        <a:t>Explain the significance of intertextuality and structure in the opening paragraph of the novel </a:t>
                      </a:r>
                      <a:endParaRPr lang="en-GB" sz="1000"/>
                    </a:p>
                    <a:p>
                      <a:pPr lvl="0" algn="l">
                        <a:lnSpc>
                          <a:spcPct val="100000"/>
                        </a:lnSpc>
                        <a:spcBef>
                          <a:spcPts val="0"/>
                        </a:spcBef>
                        <a:spcAft>
                          <a:spcPts val="0"/>
                        </a:spcAft>
                        <a:buNone/>
                      </a:pPr>
                      <a:r>
                        <a:rPr lang="en-GB" sz="1000" b="1" i="0" u="none" strike="noStrike" kern="1200" noProof="0">
                          <a:solidFill>
                            <a:srgbClr val="000000"/>
                          </a:solidFill>
                          <a:effectLst/>
                          <a:latin typeface="Calibri"/>
                          <a:ea typeface="Calibri"/>
                          <a:cs typeface="Calibri"/>
                        </a:rPr>
                        <a:t>Excelling: </a:t>
                      </a:r>
                      <a:r>
                        <a:rPr lang="en-GB" sz="1000" b="0" i="0" u="none" strike="noStrike" kern="1200" noProof="0">
                          <a:solidFill>
                            <a:srgbClr val="000000"/>
                          </a:solidFill>
                          <a:effectLst/>
                          <a:latin typeface="Calibri"/>
                          <a:ea typeface="Calibri"/>
                          <a:cs typeface="Calibri"/>
                        </a:rPr>
                        <a:t>Analyse how Adichie uses intertextuality and structure in the opening of her novel </a:t>
                      </a:r>
                      <a:endParaRPr lang="en-GB" sz="1000"/>
                    </a:p>
                    <a:p>
                      <a:pPr marL="0" lvl="0" algn="l">
                        <a:buNone/>
                      </a:pPr>
                      <a:endParaRPr lang="en-GB" sz="1000" b="0" kern="120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000" b="1" i="0" u="none" strike="noStrike" kern="1200" noProof="0">
                          <a:solidFill>
                            <a:srgbClr val="000000"/>
                          </a:solidFill>
                          <a:effectLst/>
                          <a:latin typeface="Calibri"/>
                          <a:ea typeface="Calibri"/>
                          <a:cs typeface="Calibri"/>
                        </a:rPr>
                        <a:t>Big Write: </a:t>
                      </a:r>
                      <a:r>
                        <a:rPr lang="en-GB" sz="1000" b="0" i="0" u="none" strike="noStrike" kern="1200" noProof="0">
                          <a:solidFill>
                            <a:srgbClr val="000000"/>
                          </a:solidFill>
                          <a:effectLst/>
                          <a:latin typeface="Calibri"/>
                          <a:ea typeface="Calibri"/>
                          <a:cs typeface="Calibri"/>
                        </a:rPr>
                        <a:t>How does Adichie use intertextuality to structure the opening of her novel </a:t>
                      </a:r>
                      <a:r>
                        <a:rPr lang="en-GB" sz="1000" b="0" i="1" u="none" strike="noStrike" kern="1200" noProof="0">
                          <a:solidFill>
                            <a:srgbClr val="000000"/>
                          </a:solidFill>
                          <a:effectLst/>
                          <a:latin typeface="Calibri"/>
                          <a:ea typeface="Calibri"/>
                          <a:cs typeface="Calibri"/>
                        </a:rPr>
                        <a:t>Purple Hibiscus?</a:t>
                      </a:r>
                      <a:endParaRPr lang="en-US" sz="1000"/>
                    </a:p>
                    <a:p>
                      <a:pPr marL="0" lvl="0" algn="l">
                        <a:buNone/>
                      </a:pPr>
                      <a:endParaRPr lang="en-GB" sz="1000" b="0" kern="120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9704572"/>
                  </a:ext>
                </a:extLst>
              </a:tr>
              <a:tr h="1127447">
                <a:tc>
                  <a:txBody>
                    <a:bodyPr/>
                    <a:lstStyle/>
                    <a:p>
                      <a:pPr marL="0" algn="l" rtl="0" eaLnBrk="1" latinLnBrk="0" hangingPunct="1">
                        <a:buNone/>
                      </a:pPr>
                      <a:r>
                        <a:rPr lang="en-GB" sz="1000" kern="1200">
                          <a:solidFill>
                            <a:srgbClr val="000000"/>
                          </a:solidFill>
                          <a:effectLst/>
                        </a:rPr>
                        <a:t>2</a:t>
                      </a:r>
                      <a:endParaRPr lang="en-GB" sz="10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000" b="1" i="0" u="sng" strike="noStrike" kern="1200" noProof="0">
                          <a:solidFill>
                            <a:srgbClr val="000000"/>
                          </a:solidFill>
                          <a:effectLst/>
                          <a:latin typeface="Calibri"/>
                          <a:ea typeface="Calibri"/>
                          <a:cs typeface="Calibri"/>
                        </a:rPr>
                        <a:t>The Presentation of Papa Eugene </a:t>
                      </a:r>
                      <a:endParaRPr lang="en-US" sz="1000"/>
                    </a:p>
                    <a:p>
                      <a:pPr lvl="0" algn="l">
                        <a:lnSpc>
                          <a:spcPct val="100000"/>
                        </a:lnSpc>
                        <a:spcBef>
                          <a:spcPts val="0"/>
                        </a:spcBef>
                        <a:spcAft>
                          <a:spcPts val="0"/>
                        </a:spcAft>
                        <a:buNone/>
                      </a:pPr>
                      <a:r>
                        <a:rPr lang="en-GB" sz="1000" b="1" i="0" u="none" strike="noStrike" kern="1200" noProof="0">
                          <a:solidFill>
                            <a:srgbClr val="000000"/>
                          </a:solidFill>
                          <a:effectLst/>
                          <a:latin typeface="Calibri"/>
                          <a:ea typeface="Calibri"/>
                          <a:cs typeface="Calibri"/>
                        </a:rPr>
                        <a:t>Emerging: </a:t>
                      </a:r>
                      <a:r>
                        <a:rPr lang="en-GB" sz="1000" b="0" i="0" u="none" strike="noStrike" kern="1200" noProof="0">
                          <a:solidFill>
                            <a:srgbClr val="000000"/>
                          </a:solidFill>
                          <a:effectLst/>
                          <a:latin typeface="Calibri"/>
                          <a:ea typeface="Calibri"/>
                          <a:cs typeface="Calibri"/>
                        </a:rPr>
                        <a:t>Identify key adjectives to describe the character of Papa Eugene </a:t>
                      </a:r>
                      <a:endParaRPr lang="en-GB" sz="1000"/>
                    </a:p>
                    <a:p>
                      <a:pPr lvl="0" algn="l">
                        <a:lnSpc>
                          <a:spcPct val="100000"/>
                        </a:lnSpc>
                        <a:spcBef>
                          <a:spcPts val="0"/>
                        </a:spcBef>
                        <a:spcAft>
                          <a:spcPts val="0"/>
                        </a:spcAft>
                        <a:buNone/>
                      </a:pPr>
                      <a:r>
                        <a:rPr lang="en-GB" sz="1000" b="1" i="0" u="none" strike="noStrike" kern="1200" noProof="0">
                          <a:solidFill>
                            <a:srgbClr val="000000"/>
                          </a:solidFill>
                          <a:effectLst/>
                          <a:latin typeface="Calibri"/>
                          <a:ea typeface="Calibri"/>
                          <a:cs typeface="Calibri"/>
                        </a:rPr>
                        <a:t>Achieving: </a:t>
                      </a:r>
                      <a:r>
                        <a:rPr lang="en-GB" sz="1000" b="0" i="0" u="none" strike="noStrike" kern="1200" noProof="0">
                          <a:solidFill>
                            <a:srgbClr val="000000"/>
                          </a:solidFill>
                          <a:effectLst/>
                          <a:latin typeface="Calibri"/>
                          <a:ea typeface="Calibri"/>
                          <a:cs typeface="Calibri"/>
                        </a:rPr>
                        <a:t>Explain how techniques are used by the writer to present the character of Papa Eugene. </a:t>
                      </a:r>
                      <a:endParaRPr lang="en-GB" sz="1000"/>
                    </a:p>
                    <a:p>
                      <a:pPr lvl="0" algn="l">
                        <a:lnSpc>
                          <a:spcPct val="100000"/>
                        </a:lnSpc>
                        <a:spcBef>
                          <a:spcPts val="0"/>
                        </a:spcBef>
                        <a:spcAft>
                          <a:spcPts val="0"/>
                        </a:spcAft>
                        <a:buNone/>
                      </a:pPr>
                      <a:r>
                        <a:rPr lang="en-GB" sz="1000" b="1" i="0" u="none" strike="noStrike" kern="1200" noProof="0">
                          <a:solidFill>
                            <a:srgbClr val="000000"/>
                          </a:solidFill>
                          <a:effectLst/>
                          <a:latin typeface="Calibri"/>
                          <a:ea typeface="Calibri"/>
                          <a:cs typeface="Calibri"/>
                        </a:rPr>
                        <a:t>Excelling: </a:t>
                      </a:r>
                      <a:r>
                        <a:rPr lang="en-GB" sz="1000" b="0" i="0" u="none" strike="noStrike" kern="1200" noProof="0">
                          <a:solidFill>
                            <a:srgbClr val="000000"/>
                          </a:solidFill>
                          <a:effectLst/>
                          <a:latin typeface="Calibri"/>
                          <a:ea typeface="Calibri"/>
                          <a:cs typeface="Calibri"/>
                        </a:rPr>
                        <a:t>Analyse how techniques are used to effect in order to present the character of Papa Eugene and his symbolism of Nigeria’s oppression  </a:t>
                      </a:r>
                      <a:endParaRPr lang="en-GB" sz="1000"/>
                    </a:p>
                    <a:p>
                      <a:pPr marL="0" lvl="0" algn="l">
                        <a:buNone/>
                      </a:pPr>
                      <a:endParaRPr lang="en-GB" sz="1000" kern="120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000" b="1" i="0" u="none" strike="noStrike" kern="1200" noProof="0">
                          <a:solidFill>
                            <a:srgbClr val="000000"/>
                          </a:solidFill>
                          <a:effectLst/>
                          <a:latin typeface="Calibri"/>
                          <a:ea typeface="Calibri"/>
                          <a:cs typeface="Calibri"/>
                        </a:rPr>
                        <a:t>Big Write:</a:t>
                      </a:r>
                      <a:r>
                        <a:rPr lang="en-GB" sz="1000" b="0" i="0" u="none" strike="noStrike" kern="1200" noProof="0">
                          <a:solidFill>
                            <a:srgbClr val="000000"/>
                          </a:solidFill>
                          <a:effectLst/>
                          <a:latin typeface="Calibri"/>
                          <a:ea typeface="Calibri"/>
                          <a:cs typeface="Calibri"/>
                        </a:rPr>
                        <a:t> How is Papa Eugene presented within the opening of the novel?  </a:t>
                      </a:r>
                      <a:endParaRPr lang="en-US" sz="1000"/>
                    </a:p>
                    <a:p>
                      <a:pPr marL="0" lvl="0" algn="l">
                        <a:buNone/>
                      </a:pPr>
                      <a:endParaRPr lang="en-GB" sz="1000" kern="120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6946599"/>
                  </a:ext>
                </a:extLst>
              </a:tr>
              <a:tr h="991040">
                <a:tc>
                  <a:txBody>
                    <a:bodyPr/>
                    <a:lstStyle/>
                    <a:p>
                      <a:pPr marL="0" algn="l" rtl="0" eaLnBrk="1" latinLnBrk="0" hangingPunct="1">
                        <a:buNone/>
                      </a:pPr>
                      <a:r>
                        <a:rPr lang="en-GB" sz="1000" kern="1200">
                          <a:solidFill>
                            <a:srgbClr val="000000"/>
                          </a:solidFill>
                          <a:effectLst/>
                        </a:rPr>
                        <a:t>3</a:t>
                      </a:r>
                      <a:endParaRPr lang="en-GB" sz="10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000" b="1" i="0" u="sng" strike="noStrike" kern="1200" noProof="0">
                          <a:solidFill>
                            <a:srgbClr val="000000"/>
                          </a:solidFill>
                          <a:effectLst/>
                          <a:latin typeface="Calibri"/>
                          <a:ea typeface="Calibri"/>
                          <a:cs typeface="Calibri"/>
                        </a:rPr>
                        <a:t>Persuasive Writing: Parenting</a:t>
                      </a:r>
                      <a:endParaRPr lang="en-US" sz="1000"/>
                    </a:p>
                    <a:p>
                      <a:pPr lvl="0" algn="l">
                        <a:lnSpc>
                          <a:spcPct val="100000"/>
                        </a:lnSpc>
                        <a:spcBef>
                          <a:spcPts val="0"/>
                        </a:spcBef>
                        <a:spcAft>
                          <a:spcPts val="0"/>
                        </a:spcAft>
                        <a:buNone/>
                      </a:pPr>
                      <a:r>
                        <a:rPr lang="en-GB" sz="1000" b="1" i="0" u="none" strike="noStrike" kern="1200" baseline="0" noProof="0">
                          <a:solidFill>
                            <a:srgbClr val="000000"/>
                          </a:solidFill>
                          <a:effectLst/>
                          <a:latin typeface="Calibri"/>
                          <a:ea typeface="Calibri"/>
                          <a:cs typeface="Calibri"/>
                        </a:rPr>
                        <a:t>Emerging</a:t>
                      </a:r>
                      <a:r>
                        <a:rPr lang="en-GB" sz="1000" b="0" i="0" u="none" strike="noStrike" kern="1200" baseline="0" noProof="0">
                          <a:solidFill>
                            <a:srgbClr val="000000"/>
                          </a:solidFill>
                          <a:effectLst/>
                          <a:latin typeface="Calibri"/>
                          <a:ea typeface="Calibri"/>
                          <a:cs typeface="Calibri"/>
                        </a:rPr>
                        <a:t>: Simple article with a clear opinion and basic introduction and ending.</a:t>
                      </a:r>
                      <a:br>
                        <a:rPr lang="en-US" sz="1000"/>
                      </a:br>
                      <a:r>
                        <a:rPr lang="en-GB" sz="1000" b="1" i="0" u="none" strike="noStrike" kern="1200" baseline="0" noProof="0">
                          <a:solidFill>
                            <a:srgbClr val="000000"/>
                          </a:solidFill>
                          <a:effectLst/>
                          <a:latin typeface="Calibri"/>
                          <a:ea typeface="Calibri"/>
                          <a:cs typeface="Calibri"/>
                        </a:rPr>
                        <a:t>Achieving</a:t>
                      </a:r>
                      <a:r>
                        <a:rPr lang="en-GB" sz="1000" b="0" i="0" u="none" strike="noStrike" kern="1200" baseline="0" noProof="0">
                          <a:solidFill>
                            <a:srgbClr val="000000"/>
                          </a:solidFill>
                          <a:effectLst/>
                          <a:latin typeface="Calibri"/>
                          <a:ea typeface="Calibri"/>
                          <a:cs typeface="Calibri"/>
                        </a:rPr>
                        <a:t>: Clear argument with organised paragraphs and a logical flow of ideas.</a:t>
                      </a:r>
                      <a:endParaRPr lang="en-GB" sz="1000"/>
                    </a:p>
                    <a:p>
                      <a:pPr marL="0" lvl="0" indent="0" algn="l">
                        <a:lnSpc>
                          <a:spcPct val="100000"/>
                        </a:lnSpc>
                        <a:buNone/>
                      </a:pPr>
                      <a:r>
                        <a:rPr lang="en-GB" sz="1000" b="1" i="0" u="none" strike="noStrike" kern="1200" baseline="0" noProof="0">
                          <a:solidFill>
                            <a:srgbClr val="000000"/>
                          </a:solidFill>
                          <a:effectLst/>
                          <a:latin typeface="Calibri"/>
                          <a:ea typeface="Calibri"/>
                          <a:cs typeface="Calibri"/>
                        </a:rPr>
                        <a:t>Excelling:</a:t>
                      </a:r>
                      <a:r>
                        <a:rPr lang="en-GB" sz="1000" b="0" i="0" u="none" strike="noStrike" kern="1200" baseline="0" noProof="0">
                          <a:solidFill>
                            <a:srgbClr val="000000"/>
                          </a:solidFill>
                          <a:effectLst/>
                          <a:latin typeface="Calibri"/>
                          <a:ea typeface="Calibri"/>
                          <a:cs typeface="Calibri"/>
                        </a:rPr>
                        <a:t> Sophisticated structure with developed arguments, shifts in tone, and a strong, impactful conclusion.</a:t>
                      </a:r>
                      <a:endParaRPr lang="en-GB" sz="1000"/>
                    </a:p>
                    <a:p>
                      <a:pPr marL="0" lvl="0" algn="l">
                        <a:buNone/>
                      </a:pPr>
                      <a:endParaRPr lang="en-GB" sz="1000" kern="120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000" b="1" i="0" u="none" strike="noStrike" kern="1200" noProof="0">
                          <a:solidFill>
                            <a:srgbClr val="000000"/>
                          </a:solidFill>
                          <a:effectLst/>
                          <a:latin typeface="Calibri"/>
                          <a:ea typeface="Calibri"/>
                          <a:cs typeface="Calibri"/>
                        </a:rPr>
                        <a:t>Big Write (Persuasive): </a:t>
                      </a:r>
                      <a:r>
                        <a:rPr lang="en-GB" sz="1000" b="0" i="0" u="none" strike="noStrike" kern="1200" noProof="0">
                          <a:solidFill>
                            <a:srgbClr val="000000"/>
                          </a:solidFill>
                          <a:effectLst/>
                          <a:latin typeface="Calibri"/>
                          <a:ea typeface="Calibri"/>
                          <a:cs typeface="Calibri"/>
                        </a:rPr>
                        <a:t>Write an article for a magazine arguing that strict parenting does more harm than good</a:t>
                      </a:r>
                      <a:r>
                        <a:rPr lang="en-GB" sz="1000" b="1" i="0" u="none" strike="noStrike" kern="1200" noProof="0">
                          <a:solidFill>
                            <a:srgbClr val="000000"/>
                          </a:solidFill>
                          <a:effectLst/>
                          <a:latin typeface="Calibri"/>
                          <a:ea typeface="Calibri"/>
                          <a:cs typeface="Calibri"/>
                        </a:rPr>
                        <a:t>.</a:t>
                      </a:r>
                      <a:br>
                        <a:rPr lang="en-GB" sz="1000" b="1" i="0" u="none" strike="noStrike" kern="1200" noProof="0">
                          <a:solidFill>
                            <a:srgbClr val="000000"/>
                          </a:solidFill>
                          <a:effectLst/>
                          <a:latin typeface="Calibri"/>
                          <a:ea typeface="Calibri"/>
                          <a:cs typeface="Calibri"/>
                        </a:rPr>
                      </a:br>
                      <a:endParaRPr lang="en-GB" sz="1000" b="1" i="0" u="none" strike="noStrike" kern="1200" noProof="0">
                        <a:solidFill>
                          <a:srgbClr val="000000"/>
                        </a:solidFill>
                        <a:effectLst/>
                        <a:latin typeface="Calibri"/>
                        <a:ea typeface="Calibri"/>
                        <a:cs typeface="Calibri"/>
                      </a:endParaRPr>
                    </a:p>
                    <a:p>
                      <a:pPr lvl="0" algn="l">
                        <a:lnSpc>
                          <a:spcPct val="100000"/>
                        </a:lnSpc>
                        <a:spcBef>
                          <a:spcPts val="0"/>
                        </a:spcBef>
                        <a:spcAft>
                          <a:spcPts val="0"/>
                        </a:spcAft>
                        <a:buNone/>
                      </a:pPr>
                      <a:endParaRPr lang="en-GB" sz="1000" b="1" i="0" u="none" strike="noStrike" kern="1200" noProof="0">
                        <a:solidFill>
                          <a:srgbClr val="000000"/>
                        </a:solidFill>
                        <a:effectLst/>
                        <a:latin typeface="Calibri"/>
                        <a:ea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1825116"/>
                  </a:ext>
                </a:extLst>
              </a:tr>
              <a:tr h="1119033">
                <a:tc>
                  <a:txBody>
                    <a:bodyPr/>
                    <a:lstStyle/>
                    <a:p>
                      <a:pPr marL="0" algn="l" rtl="0" eaLnBrk="1" latinLnBrk="0" hangingPunct="1">
                        <a:buNone/>
                      </a:pPr>
                      <a:r>
                        <a:rPr lang="en-GB" sz="1000" kern="1200">
                          <a:solidFill>
                            <a:srgbClr val="000000"/>
                          </a:solidFill>
                          <a:effectLst/>
                        </a:rPr>
                        <a:t>4</a:t>
                      </a:r>
                      <a:endParaRPr lang="en-GB" sz="10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000" b="1" i="0" u="sng" strike="noStrike" kern="1200" noProof="0">
                          <a:solidFill>
                            <a:srgbClr val="000000"/>
                          </a:solidFill>
                          <a:effectLst/>
                          <a:latin typeface="Calibri"/>
                          <a:ea typeface="Calibri"/>
                          <a:cs typeface="Calibri"/>
                        </a:rPr>
                        <a:t>Women in Purple Hibiscus</a:t>
                      </a:r>
                      <a:endParaRPr lang="en-US" sz="1000"/>
                    </a:p>
                    <a:p>
                      <a:pPr lvl="0" algn="l">
                        <a:lnSpc>
                          <a:spcPct val="100000"/>
                        </a:lnSpc>
                        <a:spcBef>
                          <a:spcPts val="0"/>
                        </a:spcBef>
                        <a:spcAft>
                          <a:spcPts val="0"/>
                        </a:spcAft>
                        <a:buNone/>
                      </a:pPr>
                      <a:r>
                        <a:rPr lang="en-GB" sz="1000" b="1" i="0" u="sng" strike="noStrike" kern="1200" noProof="0">
                          <a:solidFill>
                            <a:srgbClr val="000000"/>
                          </a:solidFill>
                          <a:effectLst/>
                          <a:latin typeface="Calibri"/>
                          <a:ea typeface="Calibri"/>
                          <a:cs typeface="Calibri"/>
                        </a:rPr>
                        <a:t>Emerging: </a:t>
                      </a:r>
                      <a:r>
                        <a:rPr lang="en-GB" sz="1000" b="0" i="0" u="none" strike="noStrike" kern="1200" noProof="0">
                          <a:solidFill>
                            <a:srgbClr val="000000"/>
                          </a:solidFill>
                          <a:effectLst/>
                          <a:latin typeface="Calibri"/>
                          <a:ea typeface="Calibri"/>
                          <a:cs typeface="Calibri"/>
                        </a:rPr>
                        <a:t>Identifies how a female character is presented and supports with relevant quote</a:t>
                      </a:r>
                      <a:endParaRPr lang="en-GB" sz="1000"/>
                    </a:p>
                    <a:p>
                      <a:pPr lvl="0" algn="l">
                        <a:lnSpc>
                          <a:spcPct val="100000"/>
                        </a:lnSpc>
                        <a:spcBef>
                          <a:spcPts val="0"/>
                        </a:spcBef>
                        <a:spcAft>
                          <a:spcPts val="0"/>
                        </a:spcAft>
                        <a:buNone/>
                      </a:pPr>
                      <a:r>
                        <a:rPr lang="en-GB" sz="1000" b="1" i="0" u="sng" strike="noStrike" kern="1200" noProof="0">
                          <a:solidFill>
                            <a:srgbClr val="000000"/>
                          </a:solidFill>
                          <a:effectLst/>
                          <a:latin typeface="Calibri"/>
                          <a:ea typeface="Calibri"/>
                          <a:cs typeface="Calibri"/>
                        </a:rPr>
                        <a:t>Achieving: </a:t>
                      </a:r>
                      <a:r>
                        <a:rPr lang="en-GB" sz="1000" b="0" i="0" u="none" strike="noStrike" kern="1200" noProof="0">
                          <a:solidFill>
                            <a:srgbClr val="000000"/>
                          </a:solidFill>
                          <a:effectLst/>
                          <a:latin typeface="Calibri"/>
                          <a:ea typeface="Calibri"/>
                          <a:cs typeface="Calibri"/>
                        </a:rPr>
                        <a:t>Explain how female characters are presented through language literary methods and analysing their affects on the reader </a:t>
                      </a:r>
                      <a:endParaRPr lang="en-GB" sz="1000"/>
                    </a:p>
                    <a:p>
                      <a:pPr lvl="0" algn="l">
                        <a:lnSpc>
                          <a:spcPct val="100000"/>
                        </a:lnSpc>
                        <a:spcBef>
                          <a:spcPts val="0"/>
                        </a:spcBef>
                        <a:spcAft>
                          <a:spcPts val="0"/>
                        </a:spcAft>
                        <a:buNone/>
                      </a:pPr>
                      <a:r>
                        <a:rPr lang="en-GB" sz="1000" b="1" i="0" u="sng" strike="noStrike" kern="1200" noProof="0">
                          <a:solidFill>
                            <a:srgbClr val="000000"/>
                          </a:solidFill>
                          <a:effectLst/>
                          <a:latin typeface="Calibri"/>
                          <a:ea typeface="Calibri"/>
                          <a:cs typeface="Calibri"/>
                        </a:rPr>
                        <a:t>Excelling: </a:t>
                      </a:r>
                      <a:r>
                        <a:rPr lang="en-GB" sz="1000" b="0" i="0" u="none" strike="noStrike" kern="1200" noProof="0">
                          <a:solidFill>
                            <a:srgbClr val="000000"/>
                          </a:solidFill>
                          <a:effectLst/>
                          <a:latin typeface="Calibri"/>
                          <a:ea typeface="Calibri"/>
                          <a:cs typeface="Calibri"/>
                        </a:rPr>
                        <a:t>Evaluating how the presentation of women challenges gender expectations and communicates wider messages relating to relevant context </a:t>
                      </a:r>
                      <a:endParaRPr lang="en-GB" sz="1000"/>
                    </a:p>
                    <a:p>
                      <a:pPr marL="0" lvl="0" algn="l">
                        <a:buNone/>
                      </a:pPr>
                      <a:endParaRPr lang="en-GB" sz="1000" kern="120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000" b="1" i="0" u="none" strike="noStrike" kern="1200" noProof="0">
                          <a:solidFill>
                            <a:srgbClr val="000000"/>
                          </a:solidFill>
                          <a:effectLst/>
                          <a:latin typeface="Calibri"/>
                          <a:ea typeface="Calibri"/>
                          <a:cs typeface="Calibri"/>
                        </a:rPr>
                        <a:t>Big Write: </a:t>
                      </a:r>
                      <a:r>
                        <a:rPr lang="en-GB" sz="1000" b="0" i="0" u="none" strike="noStrike" kern="1200" noProof="0">
                          <a:solidFill>
                            <a:srgbClr val="000000"/>
                          </a:solidFill>
                          <a:effectLst/>
                          <a:latin typeface="Calibri"/>
                          <a:ea typeface="Calibri"/>
                          <a:cs typeface="Calibri"/>
                        </a:rPr>
                        <a:t>Analytical Writing: How Are women presented within Purple Hibiscus?</a:t>
                      </a:r>
                      <a:endParaRPr lang="en-US" sz="1000"/>
                    </a:p>
                    <a:p>
                      <a:pPr lvl="0" algn="l">
                        <a:lnSpc>
                          <a:spcPct val="100000"/>
                        </a:lnSpc>
                        <a:spcBef>
                          <a:spcPts val="0"/>
                        </a:spcBef>
                        <a:spcAft>
                          <a:spcPts val="0"/>
                        </a:spcAft>
                        <a:buNone/>
                      </a:pPr>
                      <a:endParaRPr lang="en-GB" sz="1000" b="0" i="0" u="none" strike="noStrike" kern="1200" noProof="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9463170"/>
                  </a:ext>
                </a:extLst>
              </a:tr>
              <a:tr h="1127447">
                <a:tc>
                  <a:txBody>
                    <a:bodyPr/>
                    <a:lstStyle/>
                    <a:p>
                      <a:pPr marL="0" algn="l" rtl="0" eaLnBrk="1" latinLnBrk="0" hangingPunct="1">
                        <a:buNone/>
                      </a:pPr>
                      <a:r>
                        <a:rPr lang="en-GB" sz="1000" kern="1200">
                          <a:solidFill>
                            <a:srgbClr val="000000"/>
                          </a:solidFill>
                          <a:effectLst/>
                        </a:rPr>
                        <a:t>5</a:t>
                      </a:r>
                      <a:endParaRPr lang="en-GB" sz="100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000" b="1" i="0" u="sng" strike="noStrike" kern="1200" noProof="0">
                          <a:solidFill>
                            <a:srgbClr val="000000"/>
                          </a:solidFill>
                          <a:effectLst/>
                          <a:latin typeface="Calibri"/>
                          <a:ea typeface="Calibri"/>
                          <a:cs typeface="Calibri"/>
                        </a:rPr>
                        <a:t>The theme of religion in Purple Hibiscus</a:t>
                      </a:r>
                      <a:endParaRPr lang="en-US" sz="1000"/>
                    </a:p>
                    <a:p>
                      <a:pPr lvl="0" algn="l">
                        <a:lnSpc>
                          <a:spcPct val="100000"/>
                        </a:lnSpc>
                        <a:spcBef>
                          <a:spcPts val="0"/>
                        </a:spcBef>
                        <a:spcAft>
                          <a:spcPts val="0"/>
                        </a:spcAft>
                        <a:buNone/>
                      </a:pPr>
                      <a:r>
                        <a:rPr lang="en-GB" sz="1000" b="1" i="0" u="sng" strike="noStrike" kern="1200" noProof="0">
                          <a:solidFill>
                            <a:srgbClr val="000000"/>
                          </a:solidFill>
                          <a:effectLst/>
                          <a:latin typeface="Calibri"/>
                          <a:ea typeface="Calibri"/>
                          <a:cs typeface="Calibri"/>
                        </a:rPr>
                        <a:t>Emerging: </a:t>
                      </a:r>
                      <a:r>
                        <a:rPr lang="en-GB" sz="1000" b="0" i="0" u="none" strike="noStrike" kern="1200" noProof="0">
                          <a:solidFill>
                            <a:srgbClr val="000000"/>
                          </a:solidFill>
                          <a:effectLst/>
                          <a:latin typeface="Calibri"/>
                          <a:ea typeface="Calibri"/>
                          <a:cs typeface="Calibri"/>
                        </a:rPr>
                        <a:t>Demonstrate an understanding of the role of religion in the lives of key characters/ the family</a:t>
                      </a:r>
                      <a:endParaRPr lang="en-GB" sz="1000"/>
                    </a:p>
                    <a:p>
                      <a:pPr lvl="0" algn="l">
                        <a:lnSpc>
                          <a:spcPct val="100000"/>
                        </a:lnSpc>
                        <a:spcBef>
                          <a:spcPts val="0"/>
                        </a:spcBef>
                        <a:spcAft>
                          <a:spcPts val="0"/>
                        </a:spcAft>
                        <a:buNone/>
                      </a:pPr>
                      <a:r>
                        <a:rPr lang="en-GB" sz="1000" b="1" i="0" u="sng" strike="noStrike" kern="1200" noProof="0">
                          <a:solidFill>
                            <a:srgbClr val="000000"/>
                          </a:solidFill>
                          <a:effectLst/>
                          <a:latin typeface="Calibri"/>
                          <a:ea typeface="Calibri"/>
                          <a:cs typeface="Calibri"/>
                        </a:rPr>
                        <a:t>Achieving: </a:t>
                      </a:r>
                      <a:r>
                        <a:rPr lang="en-GB" sz="1000" b="0" i="0" u="none" strike="noStrike" kern="1200" noProof="0">
                          <a:solidFill>
                            <a:srgbClr val="000000"/>
                          </a:solidFill>
                          <a:effectLst/>
                          <a:latin typeface="Calibri"/>
                          <a:ea typeface="Calibri"/>
                          <a:cs typeface="Calibri"/>
                        </a:rPr>
                        <a:t>Explore how religion is used to shape character choices and experiences using analysis of language and its literary methods  </a:t>
                      </a:r>
                      <a:endParaRPr lang="en-GB" sz="1000"/>
                    </a:p>
                    <a:p>
                      <a:pPr lvl="0" algn="l">
                        <a:lnSpc>
                          <a:spcPct val="100000"/>
                        </a:lnSpc>
                        <a:spcBef>
                          <a:spcPts val="0"/>
                        </a:spcBef>
                        <a:spcAft>
                          <a:spcPts val="0"/>
                        </a:spcAft>
                        <a:buNone/>
                      </a:pPr>
                      <a:r>
                        <a:rPr lang="en-GB" sz="1000" b="1" i="0" u="sng" strike="noStrike" kern="1200" noProof="0">
                          <a:solidFill>
                            <a:srgbClr val="000000"/>
                          </a:solidFill>
                          <a:effectLst/>
                          <a:latin typeface="Calibri"/>
                          <a:ea typeface="Calibri"/>
                          <a:cs typeface="Calibri"/>
                        </a:rPr>
                        <a:t>Excelling: </a:t>
                      </a:r>
                      <a:r>
                        <a:rPr lang="en-GB" sz="1000" b="0" i="0" u="none" strike="noStrike" kern="1200" noProof="0">
                          <a:solidFill>
                            <a:srgbClr val="000000"/>
                          </a:solidFill>
                          <a:effectLst/>
                          <a:latin typeface="Calibri"/>
                          <a:ea typeface="Calibri"/>
                          <a:cs typeface="Calibri"/>
                        </a:rPr>
                        <a:t>Critically examining the presentations of religion evaluating how religion is used to criticise authority, tradition and personal freedom</a:t>
                      </a:r>
                      <a:endParaRPr lang="en-GB" sz="1000"/>
                    </a:p>
                    <a:p>
                      <a:pPr marL="0" lvl="0" algn="l">
                        <a:buNone/>
                      </a:pPr>
                      <a:endParaRPr lang="en-GB" sz="1000" kern="120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000" b="1" i="0" u="none" strike="noStrike" kern="1200" noProof="0">
                          <a:solidFill>
                            <a:srgbClr val="000000"/>
                          </a:solidFill>
                          <a:effectLst/>
                          <a:latin typeface="Calibri"/>
                          <a:ea typeface="Calibri"/>
                          <a:cs typeface="Calibri"/>
                        </a:rPr>
                        <a:t>Big Write: </a:t>
                      </a:r>
                      <a:r>
                        <a:rPr lang="en-GB" sz="1000" b="0" i="0" u="none" strike="noStrike" kern="1200" noProof="0">
                          <a:solidFill>
                            <a:srgbClr val="000000"/>
                          </a:solidFill>
                          <a:effectLst/>
                          <a:latin typeface="Calibri"/>
                          <a:ea typeface="Calibri"/>
                          <a:cs typeface="Calibri"/>
                        </a:rPr>
                        <a:t>How is religion presented within the novel?</a:t>
                      </a:r>
                      <a:endParaRPr lang="en-US" sz="1000"/>
                    </a:p>
                    <a:p>
                      <a:pPr marL="0" lvl="0" algn="l">
                        <a:buNone/>
                      </a:pPr>
                      <a:endParaRPr lang="en-GB" sz="1000" b="0" i="0" u="none" strike="noStrike" kern="1200" noProof="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8355503"/>
                  </a:ext>
                </a:extLst>
              </a:tr>
              <a:tr h="1245242">
                <a:tc>
                  <a:txBody>
                    <a:bodyPr/>
                    <a:lstStyle/>
                    <a:p>
                      <a:pPr marL="0" lvl="0" algn="l">
                        <a:buNone/>
                      </a:pPr>
                      <a:r>
                        <a:rPr lang="en-GB" sz="1000" kern="1200">
                          <a:solidFill>
                            <a:srgbClr val="000000"/>
                          </a:solidFill>
                          <a:effectLst/>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000" b="1" i="0" u="sng" strike="noStrike" kern="1200" noProof="0">
                          <a:solidFill>
                            <a:srgbClr val="000000"/>
                          </a:solidFill>
                          <a:effectLst/>
                          <a:latin typeface="Calibri"/>
                          <a:ea typeface="Calibri"/>
                          <a:cs typeface="Calibri"/>
                        </a:rPr>
                        <a:t>The theme of Love</a:t>
                      </a:r>
                      <a:endParaRPr lang="en-US" sz="1000"/>
                    </a:p>
                    <a:p>
                      <a:pPr lvl="0" algn="l">
                        <a:lnSpc>
                          <a:spcPct val="100000"/>
                        </a:lnSpc>
                        <a:spcBef>
                          <a:spcPts val="0"/>
                        </a:spcBef>
                        <a:spcAft>
                          <a:spcPts val="0"/>
                        </a:spcAft>
                        <a:buNone/>
                      </a:pPr>
                      <a:r>
                        <a:rPr lang="en-GB" sz="1000" b="1" i="0" u="sng" strike="noStrike" kern="1200" noProof="0">
                          <a:solidFill>
                            <a:srgbClr val="000000"/>
                          </a:solidFill>
                          <a:effectLst/>
                          <a:latin typeface="Calibri"/>
                          <a:ea typeface="Calibri"/>
                          <a:cs typeface="Calibri"/>
                        </a:rPr>
                        <a:t>Emerging: </a:t>
                      </a:r>
                      <a:r>
                        <a:rPr lang="en-GB" sz="1000" b="0" i="0" u="none" strike="noStrike" kern="1200" noProof="0">
                          <a:solidFill>
                            <a:srgbClr val="000000"/>
                          </a:solidFill>
                          <a:effectLst/>
                          <a:latin typeface="Calibri"/>
                          <a:ea typeface="Calibri"/>
                          <a:cs typeface="Calibri"/>
                        </a:rPr>
                        <a:t>Identify different forms of love in the novel and support with relevant quotes </a:t>
                      </a:r>
                      <a:endParaRPr lang="en-GB" sz="1000"/>
                    </a:p>
                    <a:p>
                      <a:pPr lvl="0" algn="l">
                        <a:lnSpc>
                          <a:spcPct val="100000"/>
                        </a:lnSpc>
                        <a:spcBef>
                          <a:spcPts val="0"/>
                        </a:spcBef>
                        <a:spcAft>
                          <a:spcPts val="0"/>
                        </a:spcAft>
                        <a:buNone/>
                      </a:pPr>
                      <a:r>
                        <a:rPr lang="en-GB" sz="1000" b="1" i="0" u="sng" strike="noStrike" kern="1200" noProof="0">
                          <a:solidFill>
                            <a:srgbClr val="000000"/>
                          </a:solidFill>
                          <a:effectLst/>
                          <a:latin typeface="Calibri"/>
                          <a:ea typeface="Calibri"/>
                          <a:cs typeface="Calibri"/>
                        </a:rPr>
                        <a:t>Achieving: </a:t>
                      </a:r>
                      <a:r>
                        <a:rPr lang="en-GB" sz="1000" b="0" i="0" u="none" strike="noStrike" kern="1200" noProof="0">
                          <a:solidFill>
                            <a:srgbClr val="000000"/>
                          </a:solidFill>
                          <a:effectLst/>
                          <a:latin typeface="Calibri"/>
                          <a:ea typeface="Calibri"/>
                          <a:cs typeface="Calibri"/>
                        </a:rPr>
                        <a:t>Explores how Adichie presents different forms of love and their impact on characters, relationships and personal development </a:t>
                      </a:r>
                      <a:endParaRPr lang="en-GB" sz="1000"/>
                    </a:p>
                    <a:p>
                      <a:pPr lvl="0" algn="l">
                        <a:lnSpc>
                          <a:spcPct val="100000"/>
                        </a:lnSpc>
                        <a:spcBef>
                          <a:spcPts val="0"/>
                        </a:spcBef>
                        <a:spcAft>
                          <a:spcPts val="0"/>
                        </a:spcAft>
                        <a:buNone/>
                      </a:pPr>
                      <a:r>
                        <a:rPr lang="en-GB" sz="1000" b="1" i="0" u="sng" strike="noStrike" kern="1200" noProof="0">
                          <a:solidFill>
                            <a:srgbClr val="000000"/>
                          </a:solidFill>
                          <a:effectLst/>
                          <a:latin typeface="Calibri"/>
                          <a:ea typeface="Calibri"/>
                          <a:cs typeface="Calibri"/>
                        </a:rPr>
                        <a:t>Excelling: </a:t>
                      </a:r>
                      <a:r>
                        <a:rPr lang="en-GB" sz="1000" b="0" i="0" u="none" strike="noStrike" kern="1200" noProof="0">
                          <a:solidFill>
                            <a:srgbClr val="000000"/>
                          </a:solidFill>
                          <a:effectLst/>
                          <a:latin typeface="Calibri"/>
                          <a:ea typeface="Calibri"/>
                          <a:cs typeface="Calibri"/>
                        </a:rPr>
                        <a:t>Critically evaluate the theme of love and how Adichie challenges reader’s assumptions, thus shaping character experiences</a:t>
                      </a:r>
                      <a:endParaRPr lang="en-GB" sz="1000"/>
                    </a:p>
                    <a:p>
                      <a:pPr marL="0" lvl="0" algn="l">
                        <a:buNone/>
                      </a:pPr>
                      <a:endParaRPr lang="en-GB" sz="1000" kern="1200">
                        <a:solidFill>
                          <a:srgbClr val="000000"/>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000" b="1" i="0" u="none" strike="noStrike" kern="1200" noProof="0">
                          <a:solidFill>
                            <a:srgbClr val="000000"/>
                          </a:solidFill>
                          <a:effectLst/>
                          <a:latin typeface="Calibri"/>
                          <a:ea typeface="Calibri"/>
                          <a:cs typeface="Calibri"/>
                        </a:rPr>
                        <a:t>Big Write: </a:t>
                      </a:r>
                      <a:r>
                        <a:rPr lang="en-GB" sz="1000" b="0" i="0" u="none" strike="noStrike" kern="1200" noProof="0">
                          <a:solidFill>
                            <a:srgbClr val="000000"/>
                          </a:solidFill>
                          <a:effectLst/>
                          <a:latin typeface="Calibri"/>
                          <a:ea typeface="Calibri"/>
                          <a:cs typeface="Calibri"/>
                        </a:rPr>
                        <a:t>Analytical  writing – How is love presented in the novel? </a:t>
                      </a:r>
                      <a:endParaRPr lang="en-US" sz="1000"/>
                    </a:p>
                    <a:p>
                      <a:pPr marL="0" lvl="0" algn="l">
                        <a:buNone/>
                      </a:pPr>
                      <a:endParaRPr lang="en-GB" sz="1000" b="0" i="0" u="none" strike="noStrike" kern="1200" noProof="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8030278"/>
                  </a:ext>
                </a:extLst>
              </a:tr>
            </a:tbl>
          </a:graphicData>
        </a:graphic>
      </p:graphicFrame>
    </p:spTree>
    <p:extLst>
      <p:ext uri="{BB962C8B-B14F-4D97-AF65-F5344CB8AC3E}">
        <p14:creationId xmlns:p14="http://schemas.microsoft.com/office/powerpoint/2010/main" val="6734240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EE5C7-C507-B8DB-EDC7-0F33F8D7A86B}"/>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B20A2BE-2840-C51E-5567-DA3DC19F576C}"/>
              </a:ext>
            </a:extLst>
          </p:cNvPr>
          <p:cNvSpPr/>
          <p:nvPr/>
        </p:nvSpPr>
        <p:spPr>
          <a:xfrm>
            <a:off x="92597" y="92597"/>
            <a:ext cx="6667018" cy="8947231"/>
          </a:xfrm>
          <a:prstGeom prst="roundRect">
            <a:avLst>
              <a:gd name="adj" fmla="val 138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2670AD4-9B36-AAD6-2CC9-4F71149823F6}"/>
              </a:ext>
            </a:extLst>
          </p:cNvPr>
          <p:cNvSpPr txBox="1">
            <a:spLocks/>
          </p:cNvSpPr>
          <p:nvPr/>
        </p:nvSpPr>
        <p:spPr>
          <a:xfrm>
            <a:off x="317500" y="669818"/>
            <a:ext cx="6311900" cy="931252"/>
          </a:xfrm>
          <a:prstGeom prst="rect">
            <a:avLst/>
          </a:prstGeom>
          <a:ln>
            <a:solidFill>
              <a:schemeClr val="tx1"/>
            </a:solidFill>
          </a:ln>
        </p:spPr>
        <p:txBody>
          <a:bodyPr lIns="91440" tIns="45720" rIns="91440" bIns="45720" anchor="t"/>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b="1"/>
              <a:t>Topic: </a:t>
            </a:r>
            <a:r>
              <a:rPr lang="en-GB"/>
              <a:t>Y9 Summer Term 2</a:t>
            </a:r>
            <a:br>
              <a:rPr lang="en-GB"/>
            </a:br>
            <a:r>
              <a:rPr lang="en-GB" sz="2000" i="1"/>
              <a:t>Golden Nugget and Work Hard</a:t>
            </a:r>
          </a:p>
        </p:txBody>
      </p:sp>
      <p:graphicFrame>
        <p:nvGraphicFramePr>
          <p:cNvPr id="6" name="Table 5">
            <a:extLst>
              <a:ext uri="{FF2B5EF4-FFF2-40B4-BE49-F238E27FC236}">
                <a16:creationId xmlns:a16="http://schemas.microsoft.com/office/drawing/2014/main" id="{4D8F63FC-C3B1-2DF5-C713-97D9575492D8}"/>
              </a:ext>
            </a:extLst>
          </p:cNvPr>
          <p:cNvGraphicFramePr>
            <a:graphicFrameLocks noGrp="1"/>
          </p:cNvGraphicFramePr>
          <p:nvPr>
            <p:extLst>
              <p:ext uri="{D42A27DB-BD31-4B8C-83A1-F6EECF244321}">
                <p14:modId xmlns:p14="http://schemas.microsoft.com/office/powerpoint/2010/main" val="2394467903"/>
              </p:ext>
            </p:extLst>
          </p:nvPr>
        </p:nvGraphicFramePr>
        <p:xfrm>
          <a:off x="317500" y="1456930"/>
          <a:ext cx="6202867" cy="6557667"/>
        </p:xfrm>
        <a:graphic>
          <a:graphicData uri="http://schemas.openxmlformats.org/drawingml/2006/table">
            <a:tbl>
              <a:tblPr firstRow="1" bandRow="1">
                <a:tableStyleId>{00A15C55-8517-42AA-B614-E9B94910E393}</a:tableStyleId>
              </a:tblPr>
              <a:tblGrid>
                <a:gridCol w="436057">
                  <a:extLst>
                    <a:ext uri="{9D8B030D-6E8A-4147-A177-3AD203B41FA5}">
                      <a16:colId xmlns:a16="http://schemas.microsoft.com/office/drawing/2014/main" val="1759824094"/>
                    </a:ext>
                  </a:extLst>
                </a:gridCol>
                <a:gridCol w="4331147">
                  <a:extLst>
                    <a:ext uri="{9D8B030D-6E8A-4147-A177-3AD203B41FA5}">
                      <a16:colId xmlns:a16="http://schemas.microsoft.com/office/drawing/2014/main" val="3371324893"/>
                    </a:ext>
                  </a:extLst>
                </a:gridCol>
                <a:gridCol w="1435663">
                  <a:extLst>
                    <a:ext uri="{9D8B030D-6E8A-4147-A177-3AD203B41FA5}">
                      <a16:colId xmlns:a16="http://schemas.microsoft.com/office/drawing/2014/main" val="1369387772"/>
                    </a:ext>
                  </a:extLst>
                </a:gridCol>
              </a:tblGrid>
              <a:tr h="597378">
                <a:tc>
                  <a:txBody>
                    <a:bodyPr/>
                    <a:lstStyle/>
                    <a:p>
                      <a:pPr marL="0" algn="l" rtl="0" eaLnBrk="1" latinLnBrk="0" hangingPunct="1">
                        <a:buNone/>
                      </a:pPr>
                      <a:endParaRPr lang="en-GB">
                        <a:solidFill>
                          <a:schemeClr val="bg1"/>
                        </a:solidFill>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marL="0" algn="ctr" rtl="0" eaLnBrk="1" fontAlgn="b" latinLnBrk="0" hangingPunct="1">
                        <a:buNone/>
                      </a:pPr>
                      <a:r>
                        <a:rPr lang="en-GB" b="1">
                          <a:solidFill>
                            <a:schemeClr val="bg1"/>
                          </a:solidFill>
                          <a:effectLst/>
                        </a:rPr>
                        <a:t>Golden Nuggets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marL="0" algn="ctr" rtl="0" eaLnBrk="1" fontAlgn="b" latinLnBrk="0" hangingPunct="1">
                        <a:buNone/>
                      </a:pPr>
                      <a:r>
                        <a:rPr lang="en-GB" b="1">
                          <a:solidFill>
                            <a:schemeClr val="bg1"/>
                          </a:solidFill>
                          <a:effectLst/>
                        </a:rPr>
                        <a:t>Work Hard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141038622"/>
                  </a:ext>
                </a:extLst>
              </a:tr>
              <a:tr h="891861">
                <a:tc>
                  <a:txBody>
                    <a:bodyPr/>
                    <a:lstStyle/>
                    <a:p>
                      <a:pPr marL="0" algn="l" rtl="0" eaLnBrk="1" latinLnBrk="0" hangingPunct="1">
                        <a:buNone/>
                      </a:pPr>
                      <a:r>
                        <a:rPr lang="en-GB" sz="1400" kern="1200">
                          <a:solidFill>
                            <a:srgbClr val="000000"/>
                          </a:solidFill>
                          <a:effectLst/>
                        </a:rPr>
                        <a:t>1</a:t>
                      </a:r>
                      <a:endParaRPr lang="en-GB">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100" b="1" i="0" u="sng" strike="noStrike" kern="1200" noProof="0">
                          <a:solidFill>
                            <a:srgbClr val="000000"/>
                          </a:solidFill>
                          <a:effectLst/>
                          <a:latin typeface="Calibri"/>
                          <a:ea typeface="Calibri"/>
                          <a:cs typeface="Calibri"/>
                        </a:rPr>
                        <a:t>Persuasive Writing: Culture</a:t>
                      </a:r>
                      <a:endParaRPr lang="en-GB" sz="1100" b="0">
                        <a:latin typeface="Calibri"/>
                        <a:ea typeface="Calibri"/>
                        <a:cs typeface="Calibri"/>
                      </a:endParaRPr>
                    </a:p>
                    <a:p>
                      <a:pPr lvl="0" algn="l">
                        <a:lnSpc>
                          <a:spcPct val="100000"/>
                        </a:lnSpc>
                        <a:spcBef>
                          <a:spcPts val="0"/>
                        </a:spcBef>
                        <a:spcAft>
                          <a:spcPts val="0"/>
                        </a:spcAft>
                        <a:buNone/>
                      </a:pPr>
                      <a:r>
                        <a:rPr lang="en-GB" sz="1100" b="1" i="0" u="none" strike="noStrike" kern="1200" noProof="0">
                          <a:solidFill>
                            <a:srgbClr val="000000"/>
                          </a:solidFill>
                          <a:effectLst/>
                          <a:latin typeface="Calibri"/>
                          <a:ea typeface="Calibri"/>
                          <a:cs typeface="Calibri"/>
                        </a:rPr>
                        <a:t>Emerging: </a:t>
                      </a:r>
                      <a:r>
                        <a:rPr lang="en-GB" sz="1100" b="0" i="0" u="none" strike="noStrike" kern="1200" noProof="0">
                          <a:solidFill>
                            <a:srgbClr val="000000"/>
                          </a:solidFill>
                          <a:effectLst/>
                          <a:latin typeface="Calibri"/>
                          <a:ea typeface="Calibri"/>
                          <a:cs typeface="Calibri"/>
                        </a:rPr>
                        <a:t>Simple letter with clear opinion and basic opening/ending.</a:t>
                      </a:r>
                      <a:br>
                        <a:rPr lang="en-US" sz="1100">
                          <a:latin typeface="Calibri"/>
                          <a:ea typeface="Calibri"/>
                          <a:cs typeface="Calibri"/>
                        </a:rPr>
                      </a:br>
                      <a:r>
                        <a:rPr lang="en-GB" sz="1100" b="1" i="0" u="none" strike="noStrike" kern="1200" noProof="0">
                          <a:solidFill>
                            <a:srgbClr val="000000"/>
                          </a:solidFill>
                          <a:effectLst/>
                          <a:latin typeface="Calibri"/>
                          <a:ea typeface="Calibri"/>
                          <a:cs typeface="Calibri"/>
                        </a:rPr>
                        <a:t>Achieving:</a:t>
                      </a:r>
                      <a:r>
                        <a:rPr lang="en-GB" sz="1100" b="0" i="0" u="none" strike="noStrike" kern="1200" noProof="0">
                          <a:solidFill>
                            <a:srgbClr val="000000"/>
                          </a:solidFill>
                          <a:effectLst/>
                          <a:latin typeface="Calibri"/>
                          <a:ea typeface="Calibri"/>
                          <a:cs typeface="Calibri"/>
                        </a:rPr>
                        <a:t> Clear argument with logical paragraphs and organised ideas.</a:t>
                      </a:r>
                      <a:br>
                        <a:rPr lang="en-US" sz="1100">
                          <a:latin typeface="Calibri"/>
                          <a:ea typeface="Calibri"/>
                          <a:cs typeface="Calibri"/>
                        </a:rPr>
                      </a:br>
                      <a:r>
                        <a:rPr lang="en-GB" sz="1100" b="1" i="0" u="none" strike="noStrike" kern="1200" noProof="0">
                          <a:solidFill>
                            <a:srgbClr val="000000"/>
                          </a:solidFill>
                          <a:effectLst/>
                          <a:latin typeface="Calibri"/>
                          <a:ea typeface="Calibri"/>
                          <a:cs typeface="Calibri"/>
                        </a:rPr>
                        <a:t>Excelling: </a:t>
                      </a:r>
                      <a:r>
                        <a:rPr lang="en-GB" sz="1100" b="0" i="0" u="none" strike="noStrike" kern="1200" noProof="0">
                          <a:solidFill>
                            <a:srgbClr val="000000"/>
                          </a:solidFill>
                          <a:effectLst/>
                          <a:latin typeface="Calibri"/>
                          <a:ea typeface="Calibri"/>
                          <a:cs typeface="Calibri"/>
                        </a:rPr>
                        <a:t>Sophisticated structure with shifts in tone, developed arguments, and a powerful conclusion.</a:t>
                      </a:r>
                      <a:endParaRPr lang="en-GB" sz="1100" b="0">
                        <a:latin typeface="Calibri"/>
                        <a:ea typeface="Calibri"/>
                        <a:cs typeface="Calibri"/>
                      </a:endParaRPr>
                    </a:p>
                    <a:p>
                      <a:pPr lvl="0" algn="l">
                        <a:lnSpc>
                          <a:spcPct val="100000"/>
                        </a:lnSpc>
                        <a:spcBef>
                          <a:spcPts val="0"/>
                        </a:spcBef>
                        <a:spcAft>
                          <a:spcPts val="0"/>
                        </a:spcAft>
                        <a:buNone/>
                      </a:pPr>
                      <a:endParaRPr lang="en-GB" sz="1100" b="1" i="0" u="sng" strike="noStrike" kern="1200" noProof="0">
                        <a:solidFill>
                          <a:srgbClr val="000000"/>
                        </a:solidFill>
                        <a:effectLst/>
                        <a:latin typeface="Calibri"/>
                        <a:ea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100" b="1" i="0" u="none" strike="noStrike" kern="1200" noProof="0">
                          <a:solidFill>
                            <a:srgbClr val="000000"/>
                          </a:solidFill>
                          <a:effectLst/>
                          <a:latin typeface="Calibri"/>
                          <a:ea typeface="Calibri"/>
                          <a:cs typeface="Calibri"/>
                        </a:rPr>
                        <a:t>Big Write (Persuasive): </a:t>
                      </a:r>
                      <a:r>
                        <a:rPr lang="en-GB" sz="1100" b="0" i="0" u="none" strike="noStrike" kern="1200" noProof="0">
                          <a:solidFill>
                            <a:srgbClr val="000000"/>
                          </a:solidFill>
                          <a:effectLst/>
                          <a:latin typeface="Calibri"/>
                          <a:ea typeface="Calibri"/>
                          <a:cs typeface="Calibri"/>
                        </a:rPr>
                        <a:t> Write a letter to the government persuading them to do more to protect everyone's cultural heritage.  </a:t>
                      </a:r>
                    </a:p>
                    <a:p>
                      <a:pPr lvl="0" algn="l">
                        <a:lnSpc>
                          <a:spcPct val="100000"/>
                        </a:lnSpc>
                        <a:spcBef>
                          <a:spcPts val="0"/>
                        </a:spcBef>
                        <a:spcAft>
                          <a:spcPts val="0"/>
                        </a:spcAft>
                        <a:buNone/>
                      </a:pPr>
                      <a:endParaRPr lang="en-GB" sz="1100" b="0" i="0" u="none" strike="noStrike" kern="1200" noProof="0">
                        <a:solidFill>
                          <a:srgbClr val="000000"/>
                        </a:solidFill>
                        <a:effectLst/>
                        <a:latin typeface="Calibri"/>
                        <a:ea typeface="Calibri"/>
                        <a:cs typeface="Calibri"/>
                      </a:endParaRPr>
                    </a:p>
                    <a:p>
                      <a:pPr lvl="0" algn="l">
                        <a:lnSpc>
                          <a:spcPct val="100000"/>
                        </a:lnSpc>
                        <a:spcBef>
                          <a:spcPts val="0"/>
                        </a:spcBef>
                        <a:spcAft>
                          <a:spcPts val="0"/>
                        </a:spcAft>
                        <a:buNone/>
                      </a:pPr>
                      <a:endParaRPr lang="en-GB" sz="1100" b="0" i="1" u="none" strike="noStrike" kern="1200" noProof="0">
                        <a:solidFill>
                          <a:srgbClr val="000000"/>
                        </a:solidFill>
                        <a:effectLst/>
                        <a:latin typeface="Calibri"/>
                        <a:ea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9704572"/>
                  </a:ext>
                </a:extLst>
              </a:tr>
              <a:tr h="1127447">
                <a:tc>
                  <a:txBody>
                    <a:bodyPr/>
                    <a:lstStyle/>
                    <a:p>
                      <a:pPr marL="0" algn="l" rtl="0" eaLnBrk="1" latinLnBrk="0" hangingPunct="1">
                        <a:buNone/>
                      </a:pPr>
                      <a:r>
                        <a:rPr lang="en-GB" sz="1400" kern="1200">
                          <a:solidFill>
                            <a:srgbClr val="000000"/>
                          </a:solidFill>
                          <a:effectLst/>
                        </a:rPr>
                        <a:t>2</a:t>
                      </a:r>
                      <a:endParaRPr lang="en-GB">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buNone/>
                      </a:pPr>
                      <a:r>
                        <a:rPr lang="en-GB" sz="1100" b="0" i="0" u="none" strike="noStrike" noProof="0">
                          <a:solidFill>
                            <a:srgbClr val="000000"/>
                          </a:solidFill>
                          <a:latin typeface="Calibri"/>
                          <a:ea typeface="Calibri"/>
                          <a:cs typeface="Calibri"/>
                        </a:rPr>
                        <a:t>Revising a novel and understanding the skills needed. </a:t>
                      </a:r>
                      <a:endParaRPr lang="en-US" sz="1100">
                        <a:latin typeface="Calibri"/>
                        <a:ea typeface="Calibri"/>
                        <a:cs typeface="Calibri"/>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100" b="0" i="0" u="none" strike="noStrike" noProof="0">
                          <a:solidFill>
                            <a:srgbClr val="000000"/>
                          </a:solidFill>
                          <a:effectLst/>
                          <a:latin typeface="Calibri"/>
                          <a:ea typeface="Calibri"/>
                          <a:cs typeface="Calibri"/>
                        </a:rPr>
                        <a:t>Revision skills and extended writing</a:t>
                      </a:r>
                      <a:endParaRPr lang="en-US" sz="1100">
                        <a:latin typeface="Calibri"/>
                        <a:ea typeface="Calibri"/>
                        <a:cs typeface="Calibri"/>
                      </a:endParaRPr>
                    </a:p>
                    <a:p>
                      <a:pPr lvl="0" algn="l">
                        <a:buNone/>
                      </a:pPr>
                      <a:endParaRPr lang="en-GB" sz="1100" u="none" strike="noStrike">
                        <a:solidFill>
                          <a:srgbClr val="000000"/>
                        </a:solidFill>
                        <a:effectLst/>
                        <a:latin typeface="Calibri"/>
                        <a:ea typeface="Calibri"/>
                        <a:cs typeface="Calibri"/>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6946599"/>
                  </a:ext>
                </a:extLst>
              </a:tr>
              <a:tr h="1245242">
                <a:tc>
                  <a:txBody>
                    <a:bodyPr/>
                    <a:lstStyle/>
                    <a:p>
                      <a:pPr marL="0" algn="l" rtl="0" eaLnBrk="1" latinLnBrk="0" hangingPunct="1">
                        <a:buNone/>
                      </a:pPr>
                      <a:r>
                        <a:rPr lang="en-GB" sz="1400" kern="1200">
                          <a:solidFill>
                            <a:srgbClr val="000000"/>
                          </a:solidFill>
                          <a:effectLst/>
                        </a:rPr>
                        <a:t>3</a:t>
                      </a:r>
                      <a:endParaRPr lang="en-GB">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100" b="0" i="0" u="none" strike="noStrike" kern="1200" noProof="0">
                          <a:solidFill>
                            <a:srgbClr val="000000"/>
                          </a:solidFill>
                          <a:effectLst/>
                          <a:latin typeface="Calibri"/>
                          <a:ea typeface="Calibri"/>
                          <a:cs typeface="Calibri"/>
                        </a:rPr>
                        <a:t>Revising a novel and understanding the skills needed. </a:t>
                      </a:r>
                    </a:p>
                    <a:p>
                      <a:pPr lvl="0" algn="l">
                        <a:lnSpc>
                          <a:spcPct val="100000"/>
                        </a:lnSpc>
                        <a:spcBef>
                          <a:spcPts val="0"/>
                        </a:spcBef>
                        <a:spcAft>
                          <a:spcPts val="0"/>
                        </a:spcAft>
                        <a:buNone/>
                      </a:pPr>
                      <a:endParaRPr lang="en-GB" sz="1100" b="1" i="0" u="sng" strike="noStrike" kern="1200" noProof="0">
                        <a:solidFill>
                          <a:srgbClr val="000000"/>
                        </a:solidFill>
                        <a:effectLst/>
                        <a:latin typeface="Calibri"/>
                        <a:ea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100" b="0" i="0" u="none" strike="noStrike" kern="1200" noProof="0">
                          <a:solidFill>
                            <a:srgbClr val="000000"/>
                          </a:solidFill>
                          <a:effectLst/>
                          <a:latin typeface="Calibri"/>
                          <a:ea typeface="Calibri"/>
                          <a:cs typeface="Calibri"/>
                        </a:rPr>
                        <a:t>Revision skills and extended writing</a:t>
                      </a:r>
                      <a:endParaRPr lang="en-US" sz="1100">
                        <a:latin typeface="Calibri"/>
                        <a:ea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1825116"/>
                  </a:ext>
                </a:extLst>
              </a:tr>
              <a:tr h="1119033">
                <a:tc>
                  <a:txBody>
                    <a:bodyPr/>
                    <a:lstStyle/>
                    <a:p>
                      <a:pPr marL="0" algn="l" rtl="0" eaLnBrk="1" latinLnBrk="0" hangingPunct="1">
                        <a:buNone/>
                      </a:pPr>
                      <a:r>
                        <a:rPr lang="en-GB" sz="1400" kern="1200">
                          <a:solidFill>
                            <a:srgbClr val="000000"/>
                          </a:solidFill>
                          <a:effectLst/>
                        </a:rPr>
                        <a:t>4</a:t>
                      </a:r>
                      <a:endParaRPr lang="en-GB">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lvl="0" algn="ctr">
                        <a:lnSpc>
                          <a:spcPct val="100000"/>
                        </a:lnSpc>
                        <a:spcBef>
                          <a:spcPts val="0"/>
                        </a:spcBef>
                        <a:spcAft>
                          <a:spcPts val="0"/>
                        </a:spcAft>
                        <a:buNone/>
                      </a:pPr>
                      <a:r>
                        <a:rPr lang="en-GB" sz="1100" b="0" i="0" u="none" strike="noStrike" kern="1200" noProof="0">
                          <a:solidFill>
                            <a:srgbClr val="000000"/>
                          </a:solidFill>
                          <a:effectLst/>
                          <a:latin typeface="Calibri"/>
                          <a:ea typeface="Calibri"/>
                          <a:cs typeface="Calibri"/>
                        </a:rPr>
                        <a:t>AP2 Week</a:t>
                      </a:r>
                      <a:endParaRPr lang="en-US" sz="1100">
                        <a:latin typeface="Calibri"/>
                        <a:ea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59463170"/>
                  </a:ext>
                </a:extLst>
              </a:tr>
              <a:tr h="1127447">
                <a:tc>
                  <a:txBody>
                    <a:bodyPr/>
                    <a:lstStyle/>
                    <a:p>
                      <a:pPr marL="0" algn="l" rtl="0" eaLnBrk="1" latinLnBrk="0" hangingPunct="1">
                        <a:buNone/>
                      </a:pPr>
                      <a:r>
                        <a:rPr lang="en-GB" sz="1400" kern="1200">
                          <a:solidFill>
                            <a:srgbClr val="000000"/>
                          </a:solidFill>
                          <a:effectLst/>
                        </a:rPr>
                        <a:t>5</a:t>
                      </a:r>
                      <a:endParaRPr lang="en-GB">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lvl="0" algn="ctr">
                        <a:lnSpc>
                          <a:spcPct val="100000"/>
                        </a:lnSpc>
                        <a:spcBef>
                          <a:spcPts val="0"/>
                        </a:spcBef>
                        <a:spcAft>
                          <a:spcPts val="0"/>
                        </a:spcAft>
                        <a:buNone/>
                      </a:pPr>
                      <a:r>
                        <a:rPr lang="en-GB" sz="1100" b="0" i="0" u="none" strike="noStrike" kern="1200" noProof="0">
                          <a:solidFill>
                            <a:srgbClr val="000000"/>
                          </a:solidFill>
                          <a:effectLst/>
                          <a:latin typeface="Calibri"/>
                          <a:ea typeface="Calibri"/>
                          <a:cs typeface="Calibri"/>
                        </a:rPr>
                        <a:t>DIRT WEEK </a:t>
                      </a:r>
                      <a:endParaRPr lang="en-US" sz="1100">
                        <a:latin typeface="Calibri"/>
                        <a:ea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8355503"/>
                  </a:ext>
                </a:extLst>
              </a:tr>
            </a:tbl>
          </a:graphicData>
        </a:graphic>
      </p:graphicFrame>
    </p:spTree>
    <p:extLst>
      <p:ext uri="{BB962C8B-B14F-4D97-AF65-F5344CB8AC3E}">
        <p14:creationId xmlns:p14="http://schemas.microsoft.com/office/powerpoint/2010/main" val="19370835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0129636-e5e6-4f57-9bca-67bb9ce5b6a3">
      <UserInfo>
        <DisplayName/>
        <AccountId xsi:nil="true"/>
        <AccountType/>
      </UserInfo>
    </SharedWithUsers>
    <lcf76f155ced4ddcb4097134ff3c332f xmlns="f04fb5df-92ea-43d1-86c6-83f2105da0bb">
      <Terms xmlns="http://schemas.microsoft.com/office/infopath/2007/PartnerControls"/>
    </lcf76f155ced4ddcb4097134ff3c332f>
    <TaxCatchAll xmlns="e0129636-e5e6-4f57-9bca-67bb9ce5b6a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F1564DB514EEC4680D288EE24F9B1FB" ma:contentTypeVersion="16" ma:contentTypeDescription="Create a new document." ma:contentTypeScope="" ma:versionID="a6c94f246a8e25d8ac53073e54737642">
  <xsd:schema xmlns:xsd="http://www.w3.org/2001/XMLSchema" xmlns:xs="http://www.w3.org/2001/XMLSchema" xmlns:p="http://schemas.microsoft.com/office/2006/metadata/properties" xmlns:ns2="f04fb5df-92ea-43d1-86c6-83f2105da0bb" xmlns:ns3="e0129636-e5e6-4f57-9bca-67bb9ce5b6a3" targetNamespace="http://schemas.microsoft.com/office/2006/metadata/properties" ma:root="true" ma:fieldsID="764ed4b8a1051278b404b26085f8fff6" ns2:_="" ns3:_="">
    <xsd:import namespace="f04fb5df-92ea-43d1-86c6-83f2105da0bb"/>
    <xsd:import namespace="e0129636-e5e6-4f57-9bca-67bb9ce5b6a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bjectDetectorVersions"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4fb5df-92ea-43d1-86c6-83f2105da0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8d071bf-a0af-4050-ba27-257c53ed05d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0129636-e5e6-4f57-9bca-67bb9ce5b6a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cd7c75b5-704b-456a-9da5-c528655d0be3}" ma:internalName="TaxCatchAll" ma:showField="CatchAllData" ma:web="e0129636-e5e6-4f57-9bca-67bb9ce5b6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0FF8F6-5641-4A3F-9C79-DCD2AE53F42A}">
  <ds:schemaRefs>
    <ds:schemaRef ds:uri="e0129636-e5e6-4f57-9bca-67bb9ce5b6a3"/>
    <ds:schemaRef ds:uri="http://purl.org/dc/elements/1.1/"/>
    <ds:schemaRef ds:uri="http://schemas.microsoft.com/office/2006/metadata/properties"/>
    <ds:schemaRef ds:uri="http://purl.org/dc/terms/"/>
    <ds:schemaRef ds:uri="http://schemas.microsoft.com/office/infopath/2007/PartnerControls"/>
    <ds:schemaRef ds:uri="http://www.w3.org/XML/1998/namespace"/>
    <ds:schemaRef ds:uri="http://schemas.microsoft.com/office/2006/documentManagement/types"/>
    <ds:schemaRef ds:uri="http://schemas.openxmlformats.org/package/2006/metadata/core-properties"/>
    <ds:schemaRef ds:uri="f04fb5df-92ea-43d1-86c6-83f2105da0bb"/>
    <ds:schemaRef ds:uri="http://purl.org/dc/dcmitype/"/>
  </ds:schemaRefs>
</ds:datastoreItem>
</file>

<file path=customXml/itemProps2.xml><?xml version="1.0" encoding="utf-8"?>
<ds:datastoreItem xmlns:ds="http://schemas.openxmlformats.org/officeDocument/2006/customXml" ds:itemID="{15583A9C-CDEE-414C-B92D-A0651B8F52D9}">
  <ds:schemaRefs>
    <ds:schemaRef ds:uri="http://schemas.microsoft.com/sharepoint/v3/contenttype/forms"/>
  </ds:schemaRefs>
</ds:datastoreItem>
</file>

<file path=customXml/itemProps3.xml><?xml version="1.0" encoding="utf-8"?>
<ds:datastoreItem xmlns:ds="http://schemas.openxmlformats.org/officeDocument/2006/customXml" ds:itemID="{0BBEDB33-AAFF-4C4A-B359-9CFFB25879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4fb5df-92ea-43d1-86c6-83f2105da0bb"/>
    <ds:schemaRef ds:uri="e0129636-e5e6-4f57-9bca-67bb9ce5b6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11801</Words>
  <Application>Microsoft Office PowerPoint</Application>
  <PresentationFormat>On-screen Show (4:3)</PresentationFormat>
  <Paragraphs>1223</Paragraphs>
  <Slides>35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MS Mincho</vt:lpstr>
      <vt:lpstr>Arial</vt:lpstr>
      <vt:lpstr>Arial,Sans-Serif</vt:lpstr>
      <vt:lpstr>Calibri</vt:lpstr>
      <vt:lpstr>Calibri Bold Italic</vt:lpstr>
      <vt:lpstr>Calibri Light</vt:lpstr>
      <vt:lpstr>Segoe UI</vt:lpstr>
      <vt:lpstr>Times New Roman</vt:lpstr>
      <vt:lpstr>Office Theme</vt:lpstr>
      <vt:lpstr>PowerPoint Presentation</vt:lpstr>
      <vt:lpstr>Year 7 Curriculum Roadmaps</vt:lpstr>
      <vt:lpstr>Curriculum Intent</vt:lpstr>
      <vt:lpstr>How do all English lessons start? (Ready to Learn)</vt:lpstr>
      <vt:lpstr>PowerPoint Presentation</vt:lpstr>
      <vt:lpstr>How is your progress measured in English in Autumn Term?</vt:lpstr>
      <vt:lpstr>Topic: Greek Mythology Autumn Term 1 Golden Nuggets and Work Hard</vt:lpstr>
      <vt:lpstr>Topic: Medieval Texts Autumn Term 2 Golden Nuggets and Work Hard</vt:lpstr>
      <vt:lpstr>How is your progress measured in English in Spring Term?</vt:lpstr>
      <vt:lpstr>Topic: Shakespeare Spring Term 1 Golden Nuggets and Work Hard</vt:lpstr>
      <vt:lpstr>Topic: Romanticism Spring Term 2 Golden Nuggets and Work Hard</vt:lpstr>
      <vt:lpstr>How is your progress measured in English in Summer Term?</vt:lpstr>
      <vt:lpstr>Topic: A Monster Calls Summer Term 1 Golden Nuggets and Work Hard</vt:lpstr>
      <vt:lpstr>Topic: A Monster Calls Summer Term 2 Golden Nuggets and Work Hard</vt:lpstr>
      <vt:lpstr>PowerPoint Presentation</vt:lpstr>
      <vt:lpstr>How do all English lessons start? (Ready to Learn)</vt:lpstr>
      <vt:lpstr>How is your progress measured in English in Autumn Term?</vt:lpstr>
      <vt:lpstr>Topic: Much Ado About Nothing Autumn Term 1 Golden Nuggets and Work Hard</vt:lpstr>
      <vt:lpstr>Topic: Much Ado About Nothing Autumn Term 1 Golden Nuggets and Work Hard</vt:lpstr>
      <vt:lpstr>Topic: Victorian Literature Spring Term 1 Golden Nuggets and Work Hard</vt:lpstr>
      <vt:lpstr>Topic: War Poetry  Spring Term 2 Golden Nuggets and Work Hard</vt:lpstr>
      <vt:lpstr>How is your progress measured in English in Summer Term?</vt:lpstr>
      <vt:lpstr>Topic: Animal Farm Summer Term 1 Golden Nuggets and Work Hard</vt:lpstr>
      <vt:lpstr>Topic: Animal Farm Summer Term 2 Golden Nuggets and Work Hard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is your progress measured in SUBJECT in Autumn Term?</dc:title>
  <dc:creator>Ms C Brennan</dc:creator>
  <cp:lastModifiedBy>Ms M Duffy</cp:lastModifiedBy>
  <cp:revision>39</cp:revision>
  <dcterms:created xsi:type="dcterms:W3CDTF">2025-06-04T09:09:39Z</dcterms:created>
  <dcterms:modified xsi:type="dcterms:W3CDTF">2026-10-01T10:56:37Z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1363800.00000000</vt:lpwstr>
  </property>
  <property fmtid="{D5CDD505-2E9C-101B-9397-08002B2CF9AE}" pid="3" name="ContentTypeId">
    <vt:lpwstr>0x010100EF1564DB514EEC4680D288EE24F9B1FB</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activity">
    <vt:lpwstr>{"FileActivityType":"9","FileActivityTimeStamp":"2026-07-15T12:17:27.750Z","FileActivityUsersOnPage":[{"DisplayName":"Michael Ghany","Id":"michaelghany2@cardinalpole.co.uk"},{"DisplayName":"Mr Peter Gregory","Id":"petergregory@cardinalpole.co.uk"},{"Displ</vt:lpwstr>
  </property>
  <property fmtid="{D5CDD505-2E9C-101B-9397-08002B2CF9AE}" pid="8" name="_ExtendedDescription">
    <vt:lpwstr/>
  </property>
  <property fmtid="{D5CDD505-2E9C-101B-9397-08002B2CF9AE}" pid="9" name="TriggerFlowInfo">
    <vt:lpwstr/>
  </property>
</Properties>
</file>