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68" r:id="rId2"/>
    <p:sldId id="269" r:id="rId3"/>
    <p:sldId id="270" r:id="rId4"/>
    <p:sldId id="403" r:id="rId5"/>
    <p:sldId id="404" r:id="rId6"/>
    <p:sldId id="405" r:id="rId7"/>
    <p:sldId id="406" r:id="rId8"/>
    <p:sldId id="407" r:id="rId9"/>
    <p:sldId id="408" r:id="rId10"/>
    <p:sldId id="409" r:id="rId11"/>
    <p:sldId id="271" r:id="rId12"/>
    <p:sldId id="390" r:id="rId13"/>
    <p:sldId id="398" r:id="rId14"/>
    <p:sldId id="400" r:id="rId15"/>
    <p:sldId id="399" r:id="rId16"/>
    <p:sldId id="402" r:id="rId17"/>
    <p:sldId id="401" r:id="rId18"/>
    <p:sldId id="418" r:id="rId19"/>
    <p:sldId id="419" r:id="rId20"/>
    <p:sldId id="420" r:id="rId21"/>
    <p:sldId id="421" r:id="rId22"/>
    <p:sldId id="422" r:id="rId23"/>
    <p:sldId id="423" r:id="rId24"/>
    <p:sldId id="424" r:id="rId2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83603C-5805-EE65-5032-5AA026AFF08A}" v="2034" dt="2025-07-10T09:28:12.339"/>
    <p1510:client id="{A31A9F37-1534-1084-2AC9-F46AC2275CE6}" v="1627" dt="2025-07-09T13:38:36.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30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8C16CC-9DE9-463A-95D3-1E4C70522673}" type="datetimeFigureOut">
              <a:rPr lang="en-GB" smtClean="0"/>
              <a:t>16/09/2025</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F86EBA-4F98-4741-AD8D-BA2CBCE03F50}" type="slidenum">
              <a:rPr lang="en-GB" smtClean="0"/>
              <a:t>‹#›</a:t>
            </a:fld>
            <a:endParaRPr lang="en-GB"/>
          </a:p>
        </p:txBody>
      </p:sp>
    </p:spTree>
    <p:extLst>
      <p:ext uri="{BB962C8B-B14F-4D97-AF65-F5344CB8AC3E}">
        <p14:creationId xmlns:p14="http://schemas.microsoft.com/office/powerpoint/2010/main" val="1099491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E3C605BB-C545-471D-90EA-892AFA7CDE82}" type="datetimeFigureOut">
              <a:rPr lang="en-GB" smtClean="0"/>
              <a:t>16/09/2025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4253123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C605BB-C545-471D-90EA-892AFA7CDE82}" type="datetimeFigureOut">
              <a:rPr lang="en-GB" smtClean="0"/>
              <a:t>16/09/2025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403784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C605BB-C545-471D-90EA-892AFA7CDE82}" type="datetimeFigureOut">
              <a:rPr lang="en-GB" smtClean="0"/>
              <a:t>16/09/2025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1544195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C605BB-C545-471D-90EA-892AFA7CDE82}" type="datetimeFigureOut">
              <a:rPr lang="en-GB" smtClean="0"/>
              <a:t>16/09/2025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353191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C605BB-C545-471D-90EA-892AFA7CDE82}" type="datetimeFigureOut">
              <a:rPr lang="en-GB" smtClean="0"/>
              <a:t>16/09/2025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896073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C605BB-C545-471D-90EA-892AFA7CDE82}" type="datetimeFigureOut">
              <a:rPr lang="en-GB" smtClean="0"/>
              <a:t>16/09/2025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46017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C605BB-C545-471D-90EA-892AFA7CDE82}" type="datetimeFigureOut">
              <a:rPr lang="en-GB" smtClean="0"/>
              <a:t>16/09/2025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559803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C605BB-C545-471D-90EA-892AFA7CDE82}" type="datetimeFigureOut">
              <a:rPr lang="en-GB" smtClean="0"/>
              <a:t>16/09/2025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2234500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605BB-C545-471D-90EA-892AFA7CDE82}" type="datetimeFigureOut">
              <a:rPr lang="en-GB" smtClean="0"/>
              <a:t>16/09/2025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91648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3C605BB-C545-471D-90EA-892AFA7CDE82}" type="datetimeFigureOut">
              <a:rPr lang="en-GB" smtClean="0"/>
              <a:t>16/09/2025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88899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3C605BB-C545-471D-90EA-892AFA7CDE82}" type="datetimeFigureOut">
              <a:rPr lang="en-GB" smtClean="0"/>
              <a:t>16/09/2025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07399D-D535-4084-9708-11A294411560}" type="slidenum">
              <a:rPr lang="en-GB" smtClean="0"/>
              <a:t>‹#›</a:t>
            </a:fld>
            <a:endParaRPr lang="en-GB"/>
          </a:p>
        </p:txBody>
      </p:sp>
    </p:spTree>
    <p:extLst>
      <p:ext uri="{BB962C8B-B14F-4D97-AF65-F5344CB8AC3E}">
        <p14:creationId xmlns:p14="http://schemas.microsoft.com/office/powerpoint/2010/main" val="2910394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3C605BB-C545-471D-90EA-892AFA7CDE82}" type="datetimeFigureOut">
              <a:rPr lang="en-GB" smtClean="0"/>
              <a:t>16/09/2025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07399D-D535-4084-9708-11A294411560}" type="slidenum">
              <a:rPr lang="en-GB" smtClean="0"/>
              <a:t>‹#›</a:t>
            </a:fld>
            <a:endParaRPr lang="en-GB"/>
          </a:p>
        </p:txBody>
      </p:sp>
    </p:spTree>
    <p:extLst>
      <p:ext uri="{BB962C8B-B14F-4D97-AF65-F5344CB8AC3E}">
        <p14:creationId xmlns:p14="http://schemas.microsoft.com/office/powerpoint/2010/main" val="36816299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0D6EF-53F7-41EB-9330-6D446A4BCC2D}"/>
              </a:ext>
            </a:extLst>
          </p:cNvPr>
          <p:cNvSpPr>
            <a:spLocks noGrp="1"/>
          </p:cNvSpPr>
          <p:nvPr>
            <p:ph type="title"/>
          </p:nvPr>
        </p:nvSpPr>
        <p:spPr>
          <a:xfrm>
            <a:off x="471488" y="486837"/>
            <a:ext cx="5915025" cy="703730"/>
          </a:xfrm>
          <a:ln>
            <a:solidFill>
              <a:schemeClr val="tx1"/>
            </a:solidFill>
          </a:ln>
        </p:spPr>
        <p:txBody>
          <a:bodyPr/>
          <a:lstStyle/>
          <a:p>
            <a:r>
              <a:rPr lang="en-GB" b="1"/>
              <a:t>Computer Science Curriculum:KS3</a:t>
            </a:r>
          </a:p>
        </p:txBody>
      </p:sp>
      <p:sp>
        <p:nvSpPr>
          <p:cNvPr id="4" name="Rectangle: Rounded Corners 3">
            <a:extLst>
              <a:ext uri="{FF2B5EF4-FFF2-40B4-BE49-F238E27FC236}">
                <a16:creationId xmlns:a16="http://schemas.microsoft.com/office/drawing/2014/main" id="{BB17804A-AD43-4AB3-A113-2C47BBC54481}"/>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5" descr="A picture containing logo&#10;&#10;Description automatically generated">
            <a:extLst>
              <a:ext uri="{FF2B5EF4-FFF2-40B4-BE49-F238E27FC236}">
                <a16:creationId xmlns:a16="http://schemas.microsoft.com/office/drawing/2014/main" id="{BED03606-9734-4683-AD8F-E9AF141D3391}"/>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
        <p:nvSpPr>
          <p:cNvPr id="6" name="Rectangle: Rounded Corners 5">
            <a:extLst>
              <a:ext uri="{FF2B5EF4-FFF2-40B4-BE49-F238E27FC236}">
                <a16:creationId xmlns:a16="http://schemas.microsoft.com/office/drawing/2014/main" id="{E6738E87-D0E5-4410-88E8-A8541CDF9652}"/>
              </a:ext>
            </a:extLst>
          </p:cNvPr>
          <p:cNvSpPr/>
          <p:nvPr/>
        </p:nvSpPr>
        <p:spPr>
          <a:xfrm>
            <a:off x="928868" y="1777697"/>
            <a:ext cx="5000264" cy="6710423"/>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7" name="Picture 2" descr="Road Map PNG Transparent Images Free Download | Vector Files | Pngtree">
            <a:extLst>
              <a:ext uri="{FF2B5EF4-FFF2-40B4-BE49-F238E27FC236}">
                <a16:creationId xmlns:a16="http://schemas.microsoft.com/office/drawing/2014/main" id="{9A7854CA-3835-4177-A811-588BAE5764A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39" t="5947" r="1"/>
          <a:stretch/>
        </p:blipFill>
        <p:spPr bwMode="auto">
          <a:xfrm rot="18816226" flipH="1">
            <a:off x="840668" y="2235877"/>
            <a:ext cx="5387666" cy="575835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A5DFC6CC-2C39-47C7-A38F-F4A67897B821}"/>
              </a:ext>
            </a:extLst>
          </p:cNvPr>
          <p:cNvSpPr txBox="1"/>
          <p:nvPr/>
        </p:nvSpPr>
        <p:spPr>
          <a:xfrm>
            <a:off x="3576578" y="1798499"/>
            <a:ext cx="2358211" cy="507831"/>
          </a:xfrm>
          <a:prstGeom prst="rect">
            <a:avLst/>
          </a:prstGeom>
          <a:noFill/>
        </p:spPr>
        <p:txBody>
          <a:bodyPr wrap="square" rtlCol="0">
            <a:spAutoFit/>
          </a:bodyPr>
          <a:lstStyle/>
          <a:p>
            <a:pPr algn="r"/>
            <a:r>
              <a:rPr lang="en-GB" sz="1350" b="1">
                <a:latin typeface="Arial" panose="020B0604020202020204" pitchFamily="34" charset="0"/>
                <a:cs typeface="Arial" panose="020B0604020202020204" pitchFamily="34" charset="0"/>
              </a:rPr>
              <a:t>YEAR 7-13 CURRICULUM ROADMAP</a:t>
            </a:r>
          </a:p>
        </p:txBody>
      </p:sp>
      <p:sp>
        <p:nvSpPr>
          <p:cNvPr id="9" name="Oval 8">
            <a:extLst>
              <a:ext uri="{FF2B5EF4-FFF2-40B4-BE49-F238E27FC236}">
                <a16:creationId xmlns:a16="http://schemas.microsoft.com/office/drawing/2014/main" id="{300592F3-0F1D-4FC2-8862-839835250FB4}"/>
              </a:ext>
            </a:extLst>
          </p:cNvPr>
          <p:cNvSpPr/>
          <p:nvPr/>
        </p:nvSpPr>
        <p:spPr>
          <a:xfrm>
            <a:off x="2876097" y="7865537"/>
            <a:ext cx="423923" cy="423923"/>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0" name="Oval 9">
            <a:extLst>
              <a:ext uri="{FF2B5EF4-FFF2-40B4-BE49-F238E27FC236}">
                <a16:creationId xmlns:a16="http://schemas.microsoft.com/office/drawing/2014/main" id="{FC2EAED7-1C32-4183-AA4B-486D066AAEE8}"/>
              </a:ext>
            </a:extLst>
          </p:cNvPr>
          <p:cNvSpPr/>
          <p:nvPr/>
        </p:nvSpPr>
        <p:spPr>
          <a:xfrm>
            <a:off x="2929919" y="7205830"/>
            <a:ext cx="423923" cy="423923"/>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1" name="Oval 10">
            <a:extLst>
              <a:ext uri="{FF2B5EF4-FFF2-40B4-BE49-F238E27FC236}">
                <a16:creationId xmlns:a16="http://schemas.microsoft.com/office/drawing/2014/main" id="{9AE836A5-B878-45EC-B61B-F44DDC006D1D}"/>
              </a:ext>
            </a:extLst>
          </p:cNvPr>
          <p:cNvSpPr/>
          <p:nvPr/>
        </p:nvSpPr>
        <p:spPr>
          <a:xfrm>
            <a:off x="3302962" y="6693136"/>
            <a:ext cx="423923" cy="423923"/>
          </a:xfrm>
          <a:prstGeom prst="ellipse">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2" name="Oval 11">
            <a:extLst>
              <a:ext uri="{FF2B5EF4-FFF2-40B4-BE49-F238E27FC236}">
                <a16:creationId xmlns:a16="http://schemas.microsoft.com/office/drawing/2014/main" id="{06A2D022-7902-4ED9-AA49-6DFE62640D29}"/>
              </a:ext>
            </a:extLst>
          </p:cNvPr>
          <p:cNvSpPr/>
          <p:nvPr/>
        </p:nvSpPr>
        <p:spPr>
          <a:xfrm>
            <a:off x="4205387" y="6525830"/>
            <a:ext cx="423923" cy="423923"/>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3" name="Oval 12">
            <a:extLst>
              <a:ext uri="{FF2B5EF4-FFF2-40B4-BE49-F238E27FC236}">
                <a16:creationId xmlns:a16="http://schemas.microsoft.com/office/drawing/2014/main" id="{567E3E03-6682-47FB-A71D-797147444481}"/>
              </a:ext>
            </a:extLst>
          </p:cNvPr>
          <p:cNvSpPr/>
          <p:nvPr/>
        </p:nvSpPr>
        <p:spPr>
          <a:xfrm>
            <a:off x="4535183" y="5841010"/>
            <a:ext cx="423923" cy="423923"/>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4" name="Oval 13">
            <a:extLst>
              <a:ext uri="{FF2B5EF4-FFF2-40B4-BE49-F238E27FC236}">
                <a16:creationId xmlns:a16="http://schemas.microsoft.com/office/drawing/2014/main" id="{939441A8-8B1C-4B5C-8E68-BA5E141FDCE6}"/>
              </a:ext>
            </a:extLst>
          </p:cNvPr>
          <p:cNvSpPr/>
          <p:nvPr/>
        </p:nvSpPr>
        <p:spPr>
          <a:xfrm>
            <a:off x="4277033" y="5156189"/>
            <a:ext cx="423923" cy="423923"/>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Oval 14">
            <a:extLst>
              <a:ext uri="{FF2B5EF4-FFF2-40B4-BE49-F238E27FC236}">
                <a16:creationId xmlns:a16="http://schemas.microsoft.com/office/drawing/2014/main" id="{B2122341-1874-4ABB-AF90-F8037EBCB71E}"/>
              </a:ext>
            </a:extLst>
          </p:cNvPr>
          <p:cNvSpPr/>
          <p:nvPr/>
        </p:nvSpPr>
        <p:spPr>
          <a:xfrm>
            <a:off x="3322540" y="5753127"/>
            <a:ext cx="423923" cy="423923"/>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Oval 15">
            <a:extLst>
              <a:ext uri="{FF2B5EF4-FFF2-40B4-BE49-F238E27FC236}">
                <a16:creationId xmlns:a16="http://schemas.microsoft.com/office/drawing/2014/main" id="{87F3A3AF-4454-417F-BDA1-88ECECC2428F}"/>
              </a:ext>
            </a:extLst>
          </p:cNvPr>
          <p:cNvSpPr/>
          <p:nvPr/>
        </p:nvSpPr>
        <p:spPr>
          <a:xfrm>
            <a:off x="2612372" y="5939296"/>
            <a:ext cx="423923" cy="423923"/>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7" name="Oval 16">
            <a:extLst>
              <a:ext uri="{FF2B5EF4-FFF2-40B4-BE49-F238E27FC236}">
                <a16:creationId xmlns:a16="http://schemas.microsoft.com/office/drawing/2014/main" id="{344AA409-98E4-4FC0-ACEC-DC086352E101}"/>
              </a:ext>
            </a:extLst>
          </p:cNvPr>
          <p:cNvSpPr/>
          <p:nvPr/>
        </p:nvSpPr>
        <p:spPr>
          <a:xfrm>
            <a:off x="1904165" y="5624205"/>
            <a:ext cx="423923" cy="423923"/>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8" name="Oval 17">
            <a:extLst>
              <a:ext uri="{FF2B5EF4-FFF2-40B4-BE49-F238E27FC236}">
                <a16:creationId xmlns:a16="http://schemas.microsoft.com/office/drawing/2014/main" id="{48223B94-4C7B-4C73-91FA-2A586E5C725D}"/>
              </a:ext>
            </a:extLst>
          </p:cNvPr>
          <p:cNvSpPr/>
          <p:nvPr/>
        </p:nvSpPr>
        <p:spPr>
          <a:xfrm>
            <a:off x="1614407" y="4763054"/>
            <a:ext cx="423923" cy="423923"/>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9" name="Oval 18">
            <a:extLst>
              <a:ext uri="{FF2B5EF4-FFF2-40B4-BE49-F238E27FC236}">
                <a16:creationId xmlns:a16="http://schemas.microsoft.com/office/drawing/2014/main" id="{8C8BA076-7FE2-4DEB-97B5-E1F4A2EE37FE}"/>
              </a:ext>
            </a:extLst>
          </p:cNvPr>
          <p:cNvSpPr/>
          <p:nvPr/>
        </p:nvSpPr>
        <p:spPr>
          <a:xfrm>
            <a:off x="1845983" y="4135258"/>
            <a:ext cx="423923" cy="423923"/>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0" name="Oval 19">
            <a:extLst>
              <a:ext uri="{FF2B5EF4-FFF2-40B4-BE49-F238E27FC236}">
                <a16:creationId xmlns:a16="http://schemas.microsoft.com/office/drawing/2014/main" id="{C792D34C-F1ED-40A8-A17B-D2EFE525ECC5}"/>
              </a:ext>
            </a:extLst>
          </p:cNvPr>
          <p:cNvSpPr/>
          <p:nvPr/>
        </p:nvSpPr>
        <p:spPr>
          <a:xfrm>
            <a:off x="2360650" y="3761567"/>
            <a:ext cx="423923" cy="423923"/>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Oval 20">
            <a:extLst>
              <a:ext uri="{FF2B5EF4-FFF2-40B4-BE49-F238E27FC236}">
                <a16:creationId xmlns:a16="http://schemas.microsoft.com/office/drawing/2014/main" id="{0AB9279C-8DE7-42B6-BAB3-2C7CD6AE0E30}"/>
              </a:ext>
            </a:extLst>
          </p:cNvPr>
          <p:cNvSpPr/>
          <p:nvPr/>
        </p:nvSpPr>
        <p:spPr>
          <a:xfrm>
            <a:off x="3991018" y="4594217"/>
            <a:ext cx="423923" cy="423923"/>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2" name="Oval 21">
            <a:extLst>
              <a:ext uri="{FF2B5EF4-FFF2-40B4-BE49-F238E27FC236}">
                <a16:creationId xmlns:a16="http://schemas.microsoft.com/office/drawing/2014/main" id="{08192EA4-1457-4617-8CBE-A29732B032D7}"/>
              </a:ext>
            </a:extLst>
          </p:cNvPr>
          <p:cNvSpPr/>
          <p:nvPr/>
        </p:nvSpPr>
        <p:spPr>
          <a:xfrm>
            <a:off x="4470266" y="4225040"/>
            <a:ext cx="423923" cy="423923"/>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3" name="Oval 22">
            <a:extLst>
              <a:ext uri="{FF2B5EF4-FFF2-40B4-BE49-F238E27FC236}">
                <a16:creationId xmlns:a16="http://schemas.microsoft.com/office/drawing/2014/main" id="{807AB378-D4A6-4A4C-A31B-854510B79412}"/>
              </a:ext>
            </a:extLst>
          </p:cNvPr>
          <p:cNvSpPr/>
          <p:nvPr/>
        </p:nvSpPr>
        <p:spPr>
          <a:xfrm>
            <a:off x="4673879" y="3670669"/>
            <a:ext cx="423923" cy="423923"/>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4" name="Oval 23">
            <a:extLst>
              <a:ext uri="{FF2B5EF4-FFF2-40B4-BE49-F238E27FC236}">
                <a16:creationId xmlns:a16="http://schemas.microsoft.com/office/drawing/2014/main" id="{CD39D81B-D553-450F-8C57-1BBA87FC81F9}"/>
              </a:ext>
            </a:extLst>
          </p:cNvPr>
          <p:cNvSpPr/>
          <p:nvPr/>
        </p:nvSpPr>
        <p:spPr>
          <a:xfrm>
            <a:off x="4428167" y="2853581"/>
            <a:ext cx="423923" cy="423923"/>
          </a:xfrm>
          <a:prstGeom prst="ellipse">
            <a:avLst/>
          </a:prstGeom>
          <a:solidFill>
            <a:srgbClr val="F414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5" name="Oval 24">
            <a:extLst>
              <a:ext uri="{FF2B5EF4-FFF2-40B4-BE49-F238E27FC236}">
                <a16:creationId xmlns:a16="http://schemas.microsoft.com/office/drawing/2014/main" id="{AB73AD28-F133-48EF-9017-93C7618B09E8}"/>
              </a:ext>
            </a:extLst>
          </p:cNvPr>
          <p:cNvSpPr/>
          <p:nvPr/>
        </p:nvSpPr>
        <p:spPr>
          <a:xfrm>
            <a:off x="3841367" y="2572700"/>
            <a:ext cx="423923" cy="423923"/>
          </a:xfrm>
          <a:prstGeom prst="ellipse">
            <a:avLst/>
          </a:prstGeom>
          <a:solidFill>
            <a:srgbClr val="F414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6" name="Oval 25">
            <a:extLst>
              <a:ext uri="{FF2B5EF4-FFF2-40B4-BE49-F238E27FC236}">
                <a16:creationId xmlns:a16="http://schemas.microsoft.com/office/drawing/2014/main" id="{FCAFAD60-D5A9-4329-B16F-3EAE0C821DE1}"/>
              </a:ext>
            </a:extLst>
          </p:cNvPr>
          <p:cNvSpPr/>
          <p:nvPr/>
        </p:nvSpPr>
        <p:spPr>
          <a:xfrm>
            <a:off x="3195096" y="2688194"/>
            <a:ext cx="423923" cy="423923"/>
          </a:xfrm>
          <a:prstGeom prst="ellipse">
            <a:avLst/>
          </a:prstGeom>
          <a:solidFill>
            <a:srgbClr val="F414B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7" name="Oval 26">
            <a:extLst>
              <a:ext uri="{FF2B5EF4-FFF2-40B4-BE49-F238E27FC236}">
                <a16:creationId xmlns:a16="http://schemas.microsoft.com/office/drawing/2014/main" id="{EF98E76A-C749-4924-A39B-76BB8A2A7B79}"/>
              </a:ext>
            </a:extLst>
          </p:cNvPr>
          <p:cNvSpPr/>
          <p:nvPr/>
        </p:nvSpPr>
        <p:spPr>
          <a:xfrm>
            <a:off x="2282995" y="3130529"/>
            <a:ext cx="423923" cy="423923"/>
          </a:xfrm>
          <a:prstGeom prst="ellipse">
            <a:avLst/>
          </a:prstGeom>
          <a:solidFill>
            <a:srgbClr val="1AE9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8" name="Oval 27">
            <a:extLst>
              <a:ext uri="{FF2B5EF4-FFF2-40B4-BE49-F238E27FC236}">
                <a16:creationId xmlns:a16="http://schemas.microsoft.com/office/drawing/2014/main" id="{358FBADF-5659-4F96-8AC0-3B312C964C00}"/>
              </a:ext>
            </a:extLst>
          </p:cNvPr>
          <p:cNvSpPr/>
          <p:nvPr/>
        </p:nvSpPr>
        <p:spPr>
          <a:xfrm>
            <a:off x="2148689" y="2402303"/>
            <a:ext cx="423923" cy="423923"/>
          </a:xfrm>
          <a:prstGeom prst="ellipse">
            <a:avLst/>
          </a:prstGeom>
          <a:solidFill>
            <a:srgbClr val="1AE9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9" name="Oval 28">
            <a:extLst>
              <a:ext uri="{FF2B5EF4-FFF2-40B4-BE49-F238E27FC236}">
                <a16:creationId xmlns:a16="http://schemas.microsoft.com/office/drawing/2014/main" id="{EA99CDCB-28D5-4A6F-8816-19A830171EBA}"/>
              </a:ext>
            </a:extLst>
          </p:cNvPr>
          <p:cNvSpPr/>
          <p:nvPr/>
        </p:nvSpPr>
        <p:spPr>
          <a:xfrm>
            <a:off x="2382725" y="1820589"/>
            <a:ext cx="423923" cy="423923"/>
          </a:xfrm>
          <a:prstGeom prst="ellipse">
            <a:avLst/>
          </a:prstGeom>
          <a:solidFill>
            <a:srgbClr val="1AE9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30" name="TextBox 29">
            <a:extLst>
              <a:ext uri="{FF2B5EF4-FFF2-40B4-BE49-F238E27FC236}">
                <a16:creationId xmlns:a16="http://schemas.microsoft.com/office/drawing/2014/main" id="{AF2971BA-C26C-4995-AF3D-C85F4065F7E9}"/>
              </a:ext>
            </a:extLst>
          </p:cNvPr>
          <p:cNvSpPr txBox="1"/>
          <p:nvPr/>
        </p:nvSpPr>
        <p:spPr>
          <a:xfrm>
            <a:off x="1573650" y="7867735"/>
            <a:ext cx="1371600"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7 Autumn</a:t>
            </a:r>
          </a:p>
          <a:p>
            <a:pPr algn="ctr"/>
            <a:r>
              <a:rPr lang="en-GB" sz="600" b="1">
                <a:solidFill>
                  <a:srgbClr val="00B050"/>
                </a:solidFill>
                <a:latin typeface="Arial" panose="020B0604020202020204" pitchFamily="34" charset="0"/>
                <a:cs typeface="Arial" panose="020B0604020202020204" pitchFamily="34" charset="0"/>
              </a:rPr>
              <a:t>LIGHTING FIRES</a:t>
            </a:r>
          </a:p>
          <a:p>
            <a:pPr algn="ctr"/>
            <a:r>
              <a:rPr lang="en-GB" sz="600" b="1">
                <a:latin typeface="Arial" panose="020B0604020202020204" pitchFamily="34" charset="0"/>
                <a:cs typeface="Arial" panose="020B0604020202020204" pitchFamily="34" charset="0"/>
              </a:rPr>
              <a:t>Transition &amp; routines; experiencing subjects</a:t>
            </a:r>
          </a:p>
        </p:txBody>
      </p:sp>
      <p:sp>
        <p:nvSpPr>
          <p:cNvPr id="31" name="TextBox 30">
            <a:extLst>
              <a:ext uri="{FF2B5EF4-FFF2-40B4-BE49-F238E27FC236}">
                <a16:creationId xmlns:a16="http://schemas.microsoft.com/office/drawing/2014/main" id="{72DC2E42-901E-4466-A647-93EB94136BFD}"/>
              </a:ext>
            </a:extLst>
          </p:cNvPr>
          <p:cNvSpPr txBox="1"/>
          <p:nvPr/>
        </p:nvSpPr>
        <p:spPr>
          <a:xfrm>
            <a:off x="4577348" y="5273326"/>
            <a:ext cx="1275365"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8 Summer</a:t>
            </a:r>
          </a:p>
          <a:p>
            <a:pPr algn="ctr"/>
            <a:r>
              <a:rPr lang="en-GB" sz="600" b="1">
                <a:solidFill>
                  <a:srgbClr val="7030A0"/>
                </a:solidFill>
                <a:latin typeface="Arial" panose="020B0604020202020204" pitchFamily="34" charset="0"/>
                <a:cs typeface="Arial" panose="020B0604020202020204" pitchFamily="34" charset="0"/>
              </a:rPr>
              <a:t>SUBJECT IN ACTION</a:t>
            </a:r>
          </a:p>
          <a:p>
            <a:pPr algn="ctr"/>
            <a:r>
              <a:rPr lang="en-GB" sz="600" b="1">
                <a:latin typeface="Arial" panose="020B0604020202020204" pitchFamily="34" charset="0"/>
                <a:cs typeface="Arial" panose="020B0604020202020204" pitchFamily="34" charset="0"/>
              </a:rPr>
              <a:t>Developing more complex skills</a:t>
            </a:r>
          </a:p>
        </p:txBody>
      </p:sp>
      <p:sp>
        <p:nvSpPr>
          <p:cNvPr id="32" name="TextBox 31">
            <a:extLst>
              <a:ext uri="{FF2B5EF4-FFF2-40B4-BE49-F238E27FC236}">
                <a16:creationId xmlns:a16="http://schemas.microsoft.com/office/drawing/2014/main" id="{3E4990D6-5BCD-41F9-A5AF-249653B307EF}"/>
              </a:ext>
            </a:extLst>
          </p:cNvPr>
          <p:cNvSpPr txBox="1"/>
          <p:nvPr/>
        </p:nvSpPr>
        <p:spPr>
          <a:xfrm>
            <a:off x="2026309" y="6783927"/>
            <a:ext cx="1371600" cy="369332"/>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7 Summer</a:t>
            </a:r>
          </a:p>
          <a:p>
            <a:pPr algn="ctr"/>
            <a:r>
              <a:rPr lang="en-GB" sz="600" b="1">
                <a:solidFill>
                  <a:srgbClr val="00B050"/>
                </a:solidFill>
                <a:latin typeface="Arial" panose="020B0604020202020204" pitchFamily="34" charset="0"/>
                <a:cs typeface="Arial" panose="020B0604020202020204" pitchFamily="34" charset="0"/>
              </a:rPr>
              <a:t>SUBJECT IN ACTION</a:t>
            </a:r>
          </a:p>
          <a:p>
            <a:pPr algn="ctr"/>
            <a:r>
              <a:rPr lang="en-GB" sz="600" b="1">
                <a:latin typeface="Arial" panose="020B0604020202020204" pitchFamily="34" charset="0"/>
                <a:cs typeface="Arial" panose="020B0604020202020204" pitchFamily="34" charset="0"/>
              </a:rPr>
              <a:t>Skills based on new  knowledge</a:t>
            </a:r>
          </a:p>
        </p:txBody>
      </p:sp>
      <p:sp>
        <p:nvSpPr>
          <p:cNvPr id="33" name="TextBox 32">
            <a:extLst>
              <a:ext uri="{FF2B5EF4-FFF2-40B4-BE49-F238E27FC236}">
                <a16:creationId xmlns:a16="http://schemas.microsoft.com/office/drawing/2014/main" id="{28FE19CE-E129-4584-9673-DEE26175ADC3}"/>
              </a:ext>
            </a:extLst>
          </p:cNvPr>
          <p:cNvSpPr txBox="1"/>
          <p:nvPr/>
        </p:nvSpPr>
        <p:spPr>
          <a:xfrm>
            <a:off x="4277034" y="6773310"/>
            <a:ext cx="1497694"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8 Autumn</a:t>
            </a:r>
          </a:p>
          <a:p>
            <a:pPr algn="ctr"/>
            <a:r>
              <a:rPr lang="en-GB" sz="600" b="1">
                <a:solidFill>
                  <a:srgbClr val="7030A0"/>
                </a:solidFill>
                <a:latin typeface="Arial" panose="020B0604020202020204" pitchFamily="34" charset="0"/>
                <a:cs typeface="Arial" panose="020B0604020202020204" pitchFamily="34" charset="0"/>
              </a:rPr>
              <a:t>FANNING THE FLAMES</a:t>
            </a:r>
          </a:p>
          <a:p>
            <a:pPr algn="ctr"/>
            <a:r>
              <a:rPr lang="en-GB" sz="600" b="1">
                <a:latin typeface="Arial" panose="020B0604020202020204" pitchFamily="34" charset="0"/>
                <a:cs typeface="Arial" panose="020B0604020202020204" pitchFamily="34" charset="0"/>
              </a:rPr>
              <a:t>Transition &amp; routines; retrieving; experiencing subjects</a:t>
            </a:r>
          </a:p>
        </p:txBody>
      </p:sp>
      <p:sp>
        <p:nvSpPr>
          <p:cNvPr id="34" name="TextBox 33">
            <a:extLst>
              <a:ext uri="{FF2B5EF4-FFF2-40B4-BE49-F238E27FC236}">
                <a16:creationId xmlns:a16="http://schemas.microsoft.com/office/drawing/2014/main" id="{4C6B3F2C-DE82-4F50-A6D2-1C4D7A0EC702}"/>
              </a:ext>
            </a:extLst>
          </p:cNvPr>
          <p:cNvSpPr txBox="1"/>
          <p:nvPr/>
        </p:nvSpPr>
        <p:spPr>
          <a:xfrm>
            <a:off x="4791109" y="6099228"/>
            <a:ext cx="1190314" cy="276999"/>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8 Spring</a:t>
            </a:r>
          </a:p>
          <a:p>
            <a:pPr algn="ctr"/>
            <a:r>
              <a:rPr lang="en-GB" sz="600" b="1">
                <a:solidFill>
                  <a:srgbClr val="7030A0"/>
                </a:solidFill>
                <a:latin typeface="Arial" panose="020B0604020202020204" pitchFamily="34" charset="0"/>
                <a:cs typeface="Arial" panose="020B0604020202020204" pitchFamily="34" charset="0"/>
              </a:rPr>
              <a:t>BUILDING ON OUR STORY</a:t>
            </a:r>
          </a:p>
        </p:txBody>
      </p:sp>
      <p:sp>
        <p:nvSpPr>
          <p:cNvPr id="35" name="TextBox 34">
            <a:extLst>
              <a:ext uri="{FF2B5EF4-FFF2-40B4-BE49-F238E27FC236}">
                <a16:creationId xmlns:a16="http://schemas.microsoft.com/office/drawing/2014/main" id="{8B4A7C2E-626E-4C76-99A2-CD73B98AFF9F}"/>
              </a:ext>
            </a:extLst>
          </p:cNvPr>
          <p:cNvSpPr txBox="1"/>
          <p:nvPr/>
        </p:nvSpPr>
        <p:spPr>
          <a:xfrm>
            <a:off x="1501859" y="7368426"/>
            <a:ext cx="1599989" cy="369332"/>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7 Spring</a:t>
            </a:r>
          </a:p>
          <a:p>
            <a:pPr algn="ctr"/>
            <a:r>
              <a:rPr lang="en-GB" sz="600" b="1">
                <a:solidFill>
                  <a:srgbClr val="00B050"/>
                </a:solidFill>
                <a:latin typeface="Arial" panose="020B0604020202020204" pitchFamily="34" charset="0"/>
                <a:cs typeface="Arial" panose="020B0604020202020204" pitchFamily="34" charset="0"/>
              </a:rPr>
              <a:t>THE STORY OF WHERE IT BEGAN</a:t>
            </a:r>
          </a:p>
          <a:p>
            <a:pPr algn="ctr"/>
            <a:r>
              <a:rPr lang="en-GB" sz="600" b="1">
                <a:latin typeface="Arial" panose="020B0604020202020204" pitchFamily="34" charset="0"/>
                <a:cs typeface="Arial" panose="020B0604020202020204" pitchFamily="34" charset="0"/>
              </a:rPr>
              <a:t>Chronological teaching</a:t>
            </a:r>
          </a:p>
        </p:txBody>
      </p:sp>
      <p:sp>
        <p:nvSpPr>
          <p:cNvPr id="36" name="TextBox 35">
            <a:extLst>
              <a:ext uri="{FF2B5EF4-FFF2-40B4-BE49-F238E27FC236}">
                <a16:creationId xmlns:a16="http://schemas.microsoft.com/office/drawing/2014/main" id="{B8B186FE-E2BA-4339-A3DE-803FA0CB19D1}"/>
              </a:ext>
            </a:extLst>
          </p:cNvPr>
          <p:cNvSpPr txBox="1"/>
          <p:nvPr/>
        </p:nvSpPr>
        <p:spPr>
          <a:xfrm>
            <a:off x="2876097" y="6144122"/>
            <a:ext cx="1371600" cy="553998"/>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9 Autumn</a:t>
            </a:r>
          </a:p>
          <a:p>
            <a:pPr algn="ctr"/>
            <a:r>
              <a:rPr lang="en-GB" sz="600" b="1">
                <a:solidFill>
                  <a:srgbClr val="FFC000"/>
                </a:solidFill>
                <a:latin typeface="Arial" panose="020B0604020202020204" pitchFamily="34" charset="0"/>
                <a:cs typeface="Arial" panose="020B0604020202020204" pitchFamily="34" charset="0"/>
              </a:rPr>
              <a:t>FIRESTARTERS</a:t>
            </a:r>
          </a:p>
          <a:p>
            <a:pPr algn="ctr"/>
            <a:r>
              <a:rPr lang="en-GB" sz="600" b="1">
                <a:latin typeface="Arial" panose="020B0604020202020204" pitchFamily="34" charset="0"/>
                <a:cs typeface="Arial" panose="020B0604020202020204" pitchFamily="34" charset="0"/>
              </a:rPr>
              <a:t>Transition &amp; routines; retrieving; experiencing subjects</a:t>
            </a:r>
          </a:p>
          <a:p>
            <a:pPr algn="ctr"/>
            <a:endParaRPr lang="en-GB" sz="600" b="1">
              <a:latin typeface="Arial" panose="020B0604020202020204" pitchFamily="34" charset="0"/>
              <a:cs typeface="Arial" panose="020B0604020202020204" pitchFamily="34" charset="0"/>
            </a:endParaRPr>
          </a:p>
        </p:txBody>
      </p:sp>
      <p:sp>
        <p:nvSpPr>
          <p:cNvPr id="37" name="TextBox 36">
            <a:extLst>
              <a:ext uri="{FF2B5EF4-FFF2-40B4-BE49-F238E27FC236}">
                <a16:creationId xmlns:a16="http://schemas.microsoft.com/office/drawing/2014/main" id="{3F6798DF-6ED6-4B68-BE47-98DDC83500D0}"/>
              </a:ext>
            </a:extLst>
          </p:cNvPr>
          <p:cNvSpPr txBox="1"/>
          <p:nvPr/>
        </p:nvSpPr>
        <p:spPr>
          <a:xfrm>
            <a:off x="1851492" y="6369071"/>
            <a:ext cx="1349942" cy="369332"/>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9 Spring</a:t>
            </a:r>
          </a:p>
          <a:p>
            <a:pPr algn="ctr"/>
            <a:r>
              <a:rPr lang="en-GB" sz="600" b="1">
                <a:solidFill>
                  <a:srgbClr val="FFC000"/>
                </a:solidFill>
                <a:latin typeface="Arial" panose="020B0604020202020204" pitchFamily="34" charset="0"/>
                <a:cs typeface="Arial" panose="020B0604020202020204" pitchFamily="34" charset="0"/>
              </a:rPr>
              <a:t>WHERE OUR STORY TAKES US</a:t>
            </a:r>
          </a:p>
          <a:p>
            <a:pPr algn="ctr"/>
            <a:r>
              <a:rPr lang="en-GB" sz="600" b="1">
                <a:latin typeface="Arial" panose="020B0604020202020204" pitchFamily="34" charset="0"/>
                <a:cs typeface="Arial" panose="020B0604020202020204" pitchFamily="34" charset="0"/>
              </a:rPr>
              <a:t>Links to today </a:t>
            </a:r>
          </a:p>
        </p:txBody>
      </p:sp>
      <p:sp>
        <p:nvSpPr>
          <p:cNvPr id="38" name="TextBox 37">
            <a:extLst>
              <a:ext uri="{FF2B5EF4-FFF2-40B4-BE49-F238E27FC236}">
                <a16:creationId xmlns:a16="http://schemas.microsoft.com/office/drawing/2014/main" id="{39FD1E65-1056-42E2-8E33-BFFCD4D8C05F}"/>
              </a:ext>
            </a:extLst>
          </p:cNvPr>
          <p:cNvSpPr txBox="1"/>
          <p:nvPr/>
        </p:nvSpPr>
        <p:spPr>
          <a:xfrm>
            <a:off x="906801" y="5933871"/>
            <a:ext cx="1371600" cy="553998"/>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9 Summer</a:t>
            </a:r>
          </a:p>
          <a:p>
            <a:pPr algn="ctr"/>
            <a:r>
              <a:rPr lang="en-GB" sz="600" b="1">
                <a:solidFill>
                  <a:srgbClr val="FFC000"/>
                </a:solidFill>
                <a:latin typeface="Arial" panose="020B0604020202020204" pitchFamily="34" charset="0"/>
                <a:cs typeface="Arial" panose="020B0604020202020204" pitchFamily="34" charset="0"/>
              </a:rPr>
              <a:t>SHOWCASING OUR SUBJECT</a:t>
            </a:r>
          </a:p>
          <a:p>
            <a:pPr algn="ctr"/>
            <a:r>
              <a:rPr lang="en-GB" sz="600" b="1">
                <a:latin typeface="Arial" panose="020B0604020202020204" pitchFamily="34" charset="0"/>
                <a:cs typeface="Arial" panose="020B0604020202020204" pitchFamily="34" charset="0"/>
              </a:rPr>
              <a:t>Applying &amp; displaying knowledge / skills / concepts including command verbs</a:t>
            </a:r>
          </a:p>
        </p:txBody>
      </p:sp>
      <p:sp>
        <p:nvSpPr>
          <p:cNvPr id="39" name="TextBox 38">
            <a:extLst>
              <a:ext uri="{FF2B5EF4-FFF2-40B4-BE49-F238E27FC236}">
                <a16:creationId xmlns:a16="http://schemas.microsoft.com/office/drawing/2014/main" id="{46A85FBD-387A-4CE5-A342-7883DC422079}"/>
              </a:ext>
            </a:extLst>
          </p:cNvPr>
          <p:cNvSpPr txBox="1"/>
          <p:nvPr/>
        </p:nvSpPr>
        <p:spPr>
          <a:xfrm>
            <a:off x="762737" y="5072387"/>
            <a:ext cx="1295208" cy="553998"/>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10 Autumn</a:t>
            </a:r>
          </a:p>
          <a:p>
            <a:pPr algn="ctr"/>
            <a:r>
              <a:rPr lang="en-GB" sz="600" b="1">
                <a:solidFill>
                  <a:srgbClr val="00B0F0"/>
                </a:solidFill>
                <a:latin typeface="Arial" panose="020B0604020202020204" pitchFamily="34" charset="0"/>
                <a:cs typeface="Arial" panose="020B0604020202020204" pitchFamily="34" charset="0"/>
              </a:rPr>
              <a:t>REIGNITING FIRES</a:t>
            </a:r>
          </a:p>
          <a:p>
            <a:pPr algn="ctr"/>
            <a:r>
              <a:rPr lang="en-GB" sz="600" b="1">
                <a:latin typeface="Arial" panose="020B0604020202020204" pitchFamily="34" charset="0"/>
                <a:cs typeface="Arial" panose="020B0604020202020204" pitchFamily="34" charset="0"/>
              </a:rPr>
              <a:t>Transition &amp; routines; retrieving foundational knowledge from KS3</a:t>
            </a:r>
          </a:p>
        </p:txBody>
      </p:sp>
      <p:sp>
        <p:nvSpPr>
          <p:cNvPr id="40" name="TextBox 39">
            <a:extLst>
              <a:ext uri="{FF2B5EF4-FFF2-40B4-BE49-F238E27FC236}">
                <a16:creationId xmlns:a16="http://schemas.microsoft.com/office/drawing/2014/main" id="{C9B2A6B5-B32B-4720-99D4-0B35099D1AC3}"/>
              </a:ext>
            </a:extLst>
          </p:cNvPr>
          <p:cNvSpPr txBox="1"/>
          <p:nvPr/>
        </p:nvSpPr>
        <p:spPr>
          <a:xfrm>
            <a:off x="898306" y="4161075"/>
            <a:ext cx="1069845" cy="553998"/>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10 Spring</a:t>
            </a:r>
          </a:p>
          <a:p>
            <a:pPr algn="ctr"/>
            <a:r>
              <a:rPr lang="en-GB" sz="600" b="1">
                <a:solidFill>
                  <a:srgbClr val="00B0F0"/>
                </a:solidFill>
                <a:latin typeface="Arial" panose="020B0604020202020204" pitchFamily="34" charset="0"/>
                <a:cs typeface="Arial" panose="020B0604020202020204" pitchFamily="34" charset="0"/>
              </a:rPr>
              <a:t>SPEAKING THE LANGUAGE</a:t>
            </a:r>
          </a:p>
          <a:p>
            <a:pPr algn="ctr"/>
            <a:r>
              <a:rPr lang="en-GB" sz="600" b="1">
                <a:latin typeface="Arial" panose="020B0604020202020204" pitchFamily="34" charset="0"/>
                <a:cs typeface="Arial" panose="020B0604020202020204" pitchFamily="34" charset="0"/>
              </a:rPr>
              <a:t>Using academic language</a:t>
            </a:r>
          </a:p>
        </p:txBody>
      </p:sp>
      <p:sp>
        <p:nvSpPr>
          <p:cNvPr id="41" name="TextBox 40">
            <a:extLst>
              <a:ext uri="{FF2B5EF4-FFF2-40B4-BE49-F238E27FC236}">
                <a16:creationId xmlns:a16="http://schemas.microsoft.com/office/drawing/2014/main" id="{1A9DC791-F225-43C1-BFBF-4E322F1FF209}"/>
              </a:ext>
            </a:extLst>
          </p:cNvPr>
          <p:cNvSpPr txBox="1"/>
          <p:nvPr/>
        </p:nvSpPr>
        <p:spPr>
          <a:xfrm>
            <a:off x="1039548" y="3614841"/>
            <a:ext cx="1371600"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10 Summer</a:t>
            </a:r>
          </a:p>
          <a:p>
            <a:pPr algn="ctr"/>
            <a:r>
              <a:rPr lang="en-GB" sz="600" b="1">
                <a:solidFill>
                  <a:srgbClr val="00B0F0"/>
                </a:solidFill>
                <a:latin typeface="Arial" panose="020B0604020202020204" pitchFamily="34" charset="0"/>
                <a:cs typeface="Arial" panose="020B0604020202020204" pitchFamily="34" charset="0"/>
              </a:rPr>
              <a:t>OWNING YOUR STORY</a:t>
            </a:r>
          </a:p>
          <a:p>
            <a:pPr algn="ctr"/>
            <a:r>
              <a:rPr lang="en-GB" sz="600" b="1">
                <a:latin typeface="Arial" panose="020B0604020202020204" pitchFamily="34" charset="0"/>
                <a:cs typeface="Arial" panose="020B0604020202020204" pitchFamily="34" charset="0"/>
              </a:rPr>
              <a:t>Analysis / hypothesis / evaluation</a:t>
            </a:r>
          </a:p>
        </p:txBody>
      </p:sp>
      <p:sp>
        <p:nvSpPr>
          <p:cNvPr id="42" name="TextBox 41">
            <a:extLst>
              <a:ext uri="{FF2B5EF4-FFF2-40B4-BE49-F238E27FC236}">
                <a16:creationId xmlns:a16="http://schemas.microsoft.com/office/drawing/2014/main" id="{7716895B-D46B-4714-95E1-219A61C21D22}"/>
              </a:ext>
            </a:extLst>
          </p:cNvPr>
          <p:cNvSpPr txBox="1"/>
          <p:nvPr/>
        </p:nvSpPr>
        <p:spPr>
          <a:xfrm>
            <a:off x="2607298" y="4871052"/>
            <a:ext cx="1521511" cy="276999"/>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11 Autumn</a:t>
            </a:r>
          </a:p>
          <a:p>
            <a:pPr algn="ctr"/>
            <a:r>
              <a:rPr lang="en-GB" sz="600" b="1">
                <a:solidFill>
                  <a:srgbClr val="FF0000"/>
                </a:solidFill>
                <a:latin typeface="Arial" panose="020B0604020202020204" pitchFamily="34" charset="0"/>
                <a:cs typeface="Arial" panose="020B0604020202020204" pitchFamily="34" charset="0"/>
              </a:rPr>
              <a:t>DEVELOPING SUBJECT MASTERS</a:t>
            </a:r>
          </a:p>
        </p:txBody>
      </p:sp>
      <p:sp>
        <p:nvSpPr>
          <p:cNvPr id="43" name="TextBox 42">
            <a:extLst>
              <a:ext uri="{FF2B5EF4-FFF2-40B4-BE49-F238E27FC236}">
                <a16:creationId xmlns:a16="http://schemas.microsoft.com/office/drawing/2014/main" id="{3030A91E-2585-46AF-B99E-7C6F19396F15}"/>
              </a:ext>
            </a:extLst>
          </p:cNvPr>
          <p:cNvSpPr txBox="1"/>
          <p:nvPr/>
        </p:nvSpPr>
        <p:spPr>
          <a:xfrm>
            <a:off x="4613801" y="4492436"/>
            <a:ext cx="1210601"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11 Spring</a:t>
            </a:r>
          </a:p>
          <a:p>
            <a:pPr algn="ctr"/>
            <a:r>
              <a:rPr lang="en-GB" sz="600" b="1">
                <a:solidFill>
                  <a:srgbClr val="FF0000"/>
                </a:solidFill>
                <a:latin typeface="Arial" panose="020B0604020202020204" pitchFamily="34" charset="0"/>
                <a:cs typeface="Arial" panose="020B0604020202020204" pitchFamily="34" charset="0"/>
              </a:rPr>
              <a:t>MOVING TO MASTERY</a:t>
            </a:r>
          </a:p>
          <a:p>
            <a:pPr algn="ctr"/>
            <a:r>
              <a:rPr lang="en-GB" sz="600" b="1">
                <a:latin typeface="Arial" panose="020B0604020202020204" pitchFamily="34" charset="0"/>
                <a:cs typeface="Arial" panose="020B0604020202020204" pitchFamily="34" charset="0"/>
              </a:rPr>
              <a:t>Applying ideas from one area to another</a:t>
            </a:r>
          </a:p>
        </p:txBody>
      </p:sp>
      <p:sp>
        <p:nvSpPr>
          <p:cNvPr id="44" name="TextBox 43">
            <a:extLst>
              <a:ext uri="{FF2B5EF4-FFF2-40B4-BE49-F238E27FC236}">
                <a16:creationId xmlns:a16="http://schemas.microsoft.com/office/drawing/2014/main" id="{296C49BF-EABB-4432-80E6-6DE47EC98FC9}"/>
              </a:ext>
            </a:extLst>
          </p:cNvPr>
          <p:cNvSpPr txBox="1"/>
          <p:nvPr/>
        </p:nvSpPr>
        <p:spPr>
          <a:xfrm>
            <a:off x="4818038" y="3912172"/>
            <a:ext cx="1187246"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11 Summer</a:t>
            </a:r>
          </a:p>
          <a:p>
            <a:pPr algn="ctr"/>
            <a:r>
              <a:rPr lang="en-GB" sz="600" b="1">
                <a:solidFill>
                  <a:srgbClr val="FF0000"/>
                </a:solidFill>
                <a:latin typeface="Arial" panose="020B0604020202020204" pitchFamily="34" charset="0"/>
                <a:cs typeface="Arial" panose="020B0604020202020204" pitchFamily="34" charset="0"/>
              </a:rPr>
              <a:t>SUBJECT MASTERS</a:t>
            </a:r>
          </a:p>
          <a:p>
            <a:pPr algn="ctr"/>
            <a:r>
              <a:rPr lang="en-GB" sz="600" b="1">
                <a:latin typeface="Arial" panose="020B0604020202020204" pitchFamily="34" charset="0"/>
                <a:cs typeface="Arial" panose="020B0604020202020204" pitchFamily="34" charset="0"/>
              </a:rPr>
              <a:t>Long-term, secure and adaptable understanding</a:t>
            </a:r>
          </a:p>
        </p:txBody>
      </p:sp>
      <p:sp>
        <p:nvSpPr>
          <p:cNvPr id="45" name="TextBox 44">
            <a:extLst>
              <a:ext uri="{FF2B5EF4-FFF2-40B4-BE49-F238E27FC236}">
                <a16:creationId xmlns:a16="http://schemas.microsoft.com/office/drawing/2014/main" id="{F5BE257E-5585-4F2E-97F6-6D568BD538D4}"/>
              </a:ext>
            </a:extLst>
          </p:cNvPr>
          <p:cNvSpPr txBox="1"/>
          <p:nvPr/>
        </p:nvSpPr>
        <p:spPr>
          <a:xfrm>
            <a:off x="4609488" y="3028016"/>
            <a:ext cx="1251291" cy="646331"/>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12 Autumn</a:t>
            </a:r>
          </a:p>
          <a:p>
            <a:pPr algn="ctr"/>
            <a:r>
              <a:rPr lang="en-GB" sz="600" b="1">
                <a:solidFill>
                  <a:srgbClr val="FF00FF"/>
                </a:solidFill>
                <a:latin typeface="Arial" panose="020B0604020202020204" pitchFamily="34" charset="0"/>
                <a:cs typeface="Arial" panose="020B0604020202020204" pitchFamily="34" charset="0"/>
              </a:rPr>
              <a:t>STEPPING STONES</a:t>
            </a:r>
          </a:p>
          <a:p>
            <a:pPr algn="ctr"/>
            <a:r>
              <a:rPr lang="en-GB" sz="600" b="1">
                <a:latin typeface="Arial" panose="020B0604020202020204" pitchFamily="34" charset="0"/>
                <a:cs typeface="Arial" panose="020B0604020202020204" pitchFamily="34" charset="0"/>
              </a:rPr>
              <a:t>Transition &amp; routines; retrieving and applying what they know; building confidence &amp; independence</a:t>
            </a:r>
          </a:p>
        </p:txBody>
      </p:sp>
      <p:sp>
        <p:nvSpPr>
          <p:cNvPr id="46" name="TextBox 45">
            <a:extLst>
              <a:ext uri="{FF2B5EF4-FFF2-40B4-BE49-F238E27FC236}">
                <a16:creationId xmlns:a16="http://schemas.microsoft.com/office/drawing/2014/main" id="{460EEBF6-BF94-4ED2-B2F2-F3E3767B144E}"/>
              </a:ext>
            </a:extLst>
          </p:cNvPr>
          <p:cNvSpPr txBox="1"/>
          <p:nvPr/>
        </p:nvSpPr>
        <p:spPr>
          <a:xfrm>
            <a:off x="4189842" y="2327215"/>
            <a:ext cx="1371600"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12 Spring</a:t>
            </a:r>
          </a:p>
          <a:p>
            <a:pPr algn="ctr"/>
            <a:r>
              <a:rPr lang="en-GB" sz="600" b="1">
                <a:solidFill>
                  <a:srgbClr val="FF00FF"/>
                </a:solidFill>
                <a:latin typeface="Arial" panose="020B0604020202020204" pitchFamily="34" charset="0"/>
                <a:cs typeface="Arial" panose="020B0604020202020204" pitchFamily="34" charset="0"/>
              </a:rPr>
              <a:t>TALKING THE TALK</a:t>
            </a:r>
          </a:p>
          <a:p>
            <a:pPr algn="ctr"/>
            <a:r>
              <a:rPr lang="en-GB" sz="600" b="1">
                <a:latin typeface="Arial" panose="020B0604020202020204" pitchFamily="34" charset="0"/>
                <a:cs typeface="Arial" panose="020B0604020202020204" pitchFamily="34" charset="0"/>
              </a:rPr>
              <a:t>Mastering the language &amp; developing more complex skills</a:t>
            </a:r>
          </a:p>
        </p:txBody>
      </p:sp>
      <p:sp>
        <p:nvSpPr>
          <p:cNvPr id="47" name="TextBox 46">
            <a:extLst>
              <a:ext uri="{FF2B5EF4-FFF2-40B4-BE49-F238E27FC236}">
                <a16:creationId xmlns:a16="http://schemas.microsoft.com/office/drawing/2014/main" id="{3F1BD596-CF91-4CBB-AF9F-690AB07A852C}"/>
              </a:ext>
            </a:extLst>
          </p:cNvPr>
          <p:cNvSpPr txBox="1"/>
          <p:nvPr/>
        </p:nvSpPr>
        <p:spPr>
          <a:xfrm>
            <a:off x="2834906" y="2241927"/>
            <a:ext cx="1371600" cy="461665"/>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12 Summer</a:t>
            </a:r>
          </a:p>
          <a:p>
            <a:pPr algn="ctr"/>
            <a:r>
              <a:rPr lang="en-GB" sz="600" b="1">
                <a:solidFill>
                  <a:srgbClr val="FF00FF"/>
                </a:solidFill>
                <a:latin typeface="Arial" panose="020B0604020202020204" pitchFamily="34" charset="0"/>
                <a:cs typeface="Arial" panose="020B0604020202020204" pitchFamily="34" charset="0"/>
              </a:rPr>
              <a:t>WALKING THE WALK</a:t>
            </a:r>
          </a:p>
          <a:p>
            <a:pPr algn="ctr"/>
            <a:r>
              <a:rPr lang="en-GB" sz="600" b="1">
                <a:latin typeface="Arial" panose="020B0604020202020204" pitchFamily="34" charset="0"/>
                <a:cs typeface="Arial" panose="020B0604020202020204" pitchFamily="34" charset="0"/>
              </a:rPr>
              <a:t>Independent thinkers applying skills &amp; knowledge</a:t>
            </a:r>
          </a:p>
        </p:txBody>
      </p:sp>
      <p:sp>
        <p:nvSpPr>
          <p:cNvPr id="48" name="TextBox 47">
            <a:extLst>
              <a:ext uri="{FF2B5EF4-FFF2-40B4-BE49-F238E27FC236}">
                <a16:creationId xmlns:a16="http://schemas.microsoft.com/office/drawing/2014/main" id="{3081BFB3-72F2-4844-9730-1AD648DC3151}"/>
              </a:ext>
            </a:extLst>
          </p:cNvPr>
          <p:cNvSpPr txBox="1"/>
          <p:nvPr/>
        </p:nvSpPr>
        <p:spPr>
          <a:xfrm>
            <a:off x="1059139" y="3165035"/>
            <a:ext cx="1371600" cy="369332"/>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13 Autumn</a:t>
            </a:r>
          </a:p>
          <a:p>
            <a:pPr algn="ctr"/>
            <a:r>
              <a:rPr lang="en-GB" sz="600" b="1">
                <a:solidFill>
                  <a:srgbClr val="1AE9EE"/>
                </a:solidFill>
                <a:latin typeface="Arial" panose="020B0604020202020204" pitchFamily="34" charset="0"/>
                <a:cs typeface="Arial" panose="020B0604020202020204" pitchFamily="34" charset="0"/>
              </a:rPr>
              <a:t>DEVELOPING CRITICAL SCHOLARS</a:t>
            </a:r>
          </a:p>
        </p:txBody>
      </p:sp>
      <p:sp>
        <p:nvSpPr>
          <p:cNvPr id="49" name="TextBox 48">
            <a:extLst>
              <a:ext uri="{FF2B5EF4-FFF2-40B4-BE49-F238E27FC236}">
                <a16:creationId xmlns:a16="http://schemas.microsoft.com/office/drawing/2014/main" id="{4C10ADB9-9C63-4819-B611-12EE748C2B34}"/>
              </a:ext>
            </a:extLst>
          </p:cNvPr>
          <p:cNvSpPr txBox="1"/>
          <p:nvPr/>
        </p:nvSpPr>
        <p:spPr>
          <a:xfrm>
            <a:off x="1015992" y="2414169"/>
            <a:ext cx="1371600" cy="369332"/>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13 Spring</a:t>
            </a:r>
          </a:p>
          <a:p>
            <a:pPr algn="ctr"/>
            <a:r>
              <a:rPr lang="en-GB" sz="600" b="1">
                <a:solidFill>
                  <a:srgbClr val="1AE9EE"/>
                </a:solidFill>
                <a:latin typeface="Arial" panose="020B0604020202020204" pitchFamily="34" charset="0"/>
                <a:cs typeface="Arial" panose="020B0604020202020204" pitchFamily="34" charset="0"/>
              </a:rPr>
              <a:t>MOVING TO CRITICAL SCHOLARSHIP</a:t>
            </a:r>
          </a:p>
        </p:txBody>
      </p:sp>
      <p:sp>
        <p:nvSpPr>
          <p:cNvPr id="50" name="TextBox 49">
            <a:extLst>
              <a:ext uri="{FF2B5EF4-FFF2-40B4-BE49-F238E27FC236}">
                <a16:creationId xmlns:a16="http://schemas.microsoft.com/office/drawing/2014/main" id="{B3CA1C45-94DA-421A-A950-D2DE609BEE9A}"/>
              </a:ext>
            </a:extLst>
          </p:cNvPr>
          <p:cNvSpPr txBox="1"/>
          <p:nvPr/>
        </p:nvSpPr>
        <p:spPr>
          <a:xfrm>
            <a:off x="1258139" y="1899962"/>
            <a:ext cx="1371600" cy="276999"/>
          </a:xfrm>
          <a:prstGeom prst="rect">
            <a:avLst/>
          </a:prstGeom>
          <a:noFill/>
        </p:spPr>
        <p:txBody>
          <a:bodyPr wrap="square" rtlCol="0">
            <a:spAutoFit/>
          </a:bodyPr>
          <a:lstStyle/>
          <a:p>
            <a:pPr algn="ctr"/>
            <a:r>
              <a:rPr lang="en-GB" sz="600" b="1">
                <a:latin typeface="Arial" panose="020B0604020202020204" pitchFamily="34" charset="0"/>
                <a:cs typeface="Arial" panose="020B0604020202020204" pitchFamily="34" charset="0"/>
              </a:rPr>
              <a:t>Year 13 Summer</a:t>
            </a:r>
          </a:p>
          <a:p>
            <a:pPr algn="ctr"/>
            <a:r>
              <a:rPr lang="en-GB" sz="600" b="1">
                <a:solidFill>
                  <a:srgbClr val="1AE9EE"/>
                </a:solidFill>
                <a:latin typeface="Arial" panose="020B0604020202020204" pitchFamily="34" charset="0"/>
                <a:cs typeface="Arial" panose="020B0604020202020204" pitchFamily="34" charset="0"/>
              </a:rPr>
              <a:t>CRITICAL SCHOLARS</a:t>
            </a:r>
          </a:p>
        </p:txBody>
      </p:sp>
      <p:cxnSp>
        <p:nvCxnSpPr>
          <p:cNvPr id="51" name="Straight Arrow Connector 50">
            <a:extLst>
              <a:ext uri="{FF2B5EF4-FFF2-40B4-BE49-F238E27FC236}">
                <a16:creationId xmlns:a16="http://schemas.microsoft.com/office/drawing/2014/main" id="{DEFAC1E4-2A06-43B4-9606-D1E9A67DADF0}"/>
              </a:ext>
            </a:extLst>
          </p:cNvPr>
          <p:cNvCxnSpPr>
            <a:cxnSpLocks/>
          </p:cNvCxnSpPr>
          <p:nvPr/>
        </p:nvCxnSpPr>
        <p:spPr>
          <a:xfrm flipH="1" flipV="1">
            <a:off x="3429000" y="8120518"/>
            <a:ext cx="213558" cy="279277"/>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B6360657-C1AB-49C5-8316-75E042474386}"/>
              </a:ext>
            </a:extLst>
          </p:cNvPr>
          <p:cNvCxnSpPr>
            <a:cxnSpLocks/>
          </p:cNvCxnSpPr>
          <p:nvPr/>
        </p:nvCxnSpPr>
        <p:spPr>
          <a:xfrm flipV="1">
            <a:off x="3413189" y="7126856"/>
            <a:ext cx="235778" cy="341786"/>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BCFDC17B-0BC7-4107-8271-819179B1694A}"/>
              </a:ext>
            </a:extLst>
          </p:cNvPr>
          <p:cNvCxnSpPr>
            <a:cxnSpLocks/>
          </p:cNvCxnSpPr>
          <p:nvPr/>
        </p:nvCxnSpPr>
        <p:spPr>
          <a:xfrm flipV="1">
            <a:off x="4384761" y="5930314"/>
            <a:ext cx="37910" cy="417706"/>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343A1C7C-9AF2-40E5-AB54-3FE130A84FC8}"/>
              </a:ext>
            </a:extLst>
          </p:cNvPr>
          <p:cNvCxnSpPr>
            <a:cxnSpLocks/>
          </p:cNvCxnSpPr>
          <p:nvPr/>
        </p:nvCxnSpPr>
        <p:spPr>
          <a:xfrm flipH="1">
            <a:off x="3433101" y="5377989"/>
            <a:ext cx="291936" cy="271642"/>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70390B6-741A-488A-AF5C-DEB60E722369}"/>
              </a:ext>
            </a:extLst>
          </p:cNvPr>
          <p:cNvCxnSpPr>
            <a:cxnSpLocks/>
          </p:cNvCxnSpPr>
          <p:nvPr/>
        </p:nvCxnSpPr>
        <p:spPr>
          <a:xfrm flipH="1" flipV="1">
            <a:off x="2310843" y="5545340"/>
            <a:ext cx="213558" cy="279277"/>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DD52EE98-9A8A-4A34-BDEF-92DBA0A76355}"/>
              </a:ext>
            </a:extLst>
          </p:cNvPr>
          <p:cNvCxnSpPr>
            <a:cxnSpLocks/>
          </p:cNvCxnSpPr>
          <p:nvPr/>
        </p:nvCxnSpPr>
        <p:spPr>
          <a:xfrm flipV="1">
            <a:off x="2097289" y="4515879"/>
            <a:ext cx="121217" cy="361120"/>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35E4F6FC-21E9-4DD4-A75E-9837A279A78D}"/>
              </a:ext>
            </a:extLst>
          </p:cNvPr>
          <p:cNvCxnSpPr>
            <a:cxnSpLocks/>
          </p:cNvCxnSpPr>
          <p:nvPr/>
        </p:nvCxnSpPr>
        <p:spPr>
          <a:xfrm>
            <a:off x="2824333" y="4153507"/>
            <a:ext cx="362689" cy="88360"/>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B93DE919-4107-4EAE-B19C-D0E35155E1F7}"/>
              </a:ext>
            </a:extLst>
          </p:cNvPr>
          <p:cNvCxnSpPr>
            <a:cxnSpLocks/>
          </p:cNvCxnSpPr>
          <p:nvPr/>
        </p:nvCxnSpPr>
        <p:spPr>
          <a:xfrm flipV="1">
            <a:off x="4322832" y="4083358"/>
            <a:ext cx="201293" cy="31843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16274BEC-2B25-461E-81C3-EFA5F9953C70}"/>
              </a:ext>
            </a:extLst>
          </p:cNvPr>
          <p:cNvCxnSpPr>
            <a:cxnSpLocks/>
          </p:cNvCxnSpPr>
          <p:nvPr/>
        </p:nvCxnSpPr>
        <p:spPr>
          <a:xfrm flipH="1" flipV="1">
            <a:off x="4238162" y="3104270"/>
            <a:ext cx="213558" cy="279277"/>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968B7D7D-B448-4927-9C1F-9B1D6AD612CA}"/>
              </a:ext>
            </a:extLst>
          </p:cNvPr>
          <p:cNvCxnSpPr>
            <a:cxnSpLocks/>
          </p:cNvCxnSpPr>
          <p:nvPr/>
        </p:nvCxnSpPr>
        <p:spPr>
          <a:xfrm flipH="1" flipV="1">
            <a:off x="2727789" y="3204422"/>
            <a:ext cx="308506" cy="174974"/>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CE17A093-100E-4B25-AD45-8096A7908BF4}"/>
              </a:ext>
            </a:extLst>
          </p:cNvPr>
          <p:cNvCxnSpPr>
            <a:cxnSpLocks/>
          </p:cNvCxnSpPr>
          <p:nvPr/>
        </p:nvCxnSpPr>
        <p:spPr>
          <a:xfrm flipV="1">
            <a:off x="2645019" y="2158065"/>
            <a:ext cx="241802" cy="297172"/>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0E49D1B8-E02E-4AD4-A10E-3A1D035BF3A5}"/>
              </a:ext>
            </a:extLst>
          </p:cNvPr>
          <p:cNvSpPr txBox="1"/>
          <p:nvPr/>
        </p:nvSpPr>
        <p:spPr>
          <a:xfrm rot="16200000">
            <a:off x="5149551" y="6842051"/>
            <a:ext cx="1371600" cy="219291"/>
          </a:xfrm>
          <a:prstGeom prst="rect">
            <a:avLst/>
          </a:prstGeom>
          <a:noFill/>
        </p:spPr>
        <p:txBody>
          <a:bodyPr wrap="square" rtlCol="0">
            <a:spAutoFit/>
          </a:bodyPr>
          <a:lstStyle/>
          <a:p>
            <a:pPr algn="ctr"/>
            <a:r>
              <a:rPr lang="en-GB" sz="825" b="1">
                <a:latin typeface="Arial" panose="020B0604020202020204" pitchFamily="34" charset="0"/>
                <a:cs typeface="Arial" panose="020B0604020202020204" pitchFamily="34" charset="0"/>
              </a:rPr>
              <a:t>LOVERS OF LEARNING</a:t>
            </a:r>
          </a:p>
        </p:txBody>
      </p:sp>
      <p:sp>
        <p:nvSpPr>
          <p:cNvPr id="63" name="TextBox 62">
            <a:extLst>
              <a:ext uri="{FF2B5EF4-FFF2-40B4-BE49-F238E27FC236}">
                <a16:creationId xmlns:a16="http://schemas.microsoft.com/office/drawing/2014/main" id="{4FFCA1A2-8CFE-45AC-9364-129108AB2CBE}"/>
              </a:ext>
            </a:extLst>
          </p:cNvPr>
          <p:cNvSpPr txBox="1"/>
          <p:nvPr/>
        </p:nvSpPr>
        <p:spPr>
          <a:xfrm rot="16200000">
            <a:off x="5149551" y="4908494"/>
            <a:ext cx="1371600" cy="219291"/>
          </a:xfrm>
          <a:prstGeom prst="rect">
            <a:avLst/>
          </a:prstGeom>
          <a:noFill/>
        </p:spPr>
        <p:txBody>
          <a:bodyPr wrap="square" rtlCol="0">
            <a:spAutoFit/>
          </a:bodyPr>
          <a:lstStyle/>
          <a:p>
            <a:pPr algn="ctr"/>
            <a:r>
              <a:rPr lang="en-GB" sz="825" b="1">
                <a:latin typeface="Arial" panose="020B0604020202020204" pitchFamily="34" charset="0"/>
                <a:cs typeface="Arial" panose="020B0604020202020204" pitchFamily="34" charset="0"/>
              </a:rPr>
              <a:t>SUBJECT MASTERS</a:t>
            </a:r>
          </a:p>
        </p:txBody>
      </p:sp>
      <p:sp>
        <p:nvSpPr>
          <p:cNvPr id="64" name="TextBox 63">
            <a:extLst>
              <a:ext uri="{FF2B5EF4-FFF2-40B4-BE49-F238E27FC236}">
                <a16:creationId xmlns:a16="http://schemas.microsoft.com/office/drawing/2014/main" id="{D1BAFCF6-E405-446E-BCAB-A7A8381DFB14}"/>
              </a:ext>
            </a:extLst>
          </p:cNvPr>
          <p:cNvSpPr txBox="1"/>
          <p:nvPr/>
        </p:nvSpPr>
        <p:spPr>
          <a:xfrm rot="16200000">
            <a:off x="5138777" y="2935949"/>
            <a:ext cx="1371600" cy="219291"/>
          </a:xfrm>
          <a:prstGeom prst="rect">
            <a:avLst/>
          </a:prstGeom>
          <a:noFill/>
        </p:spPr>
        <p:txBody>
          <a:bodyPr wrap="square" rtlCol="0">
            <a:spAutoFit/>
          </a:bodyPr>
          <a:lstStyle/>
          <a:p>
            <a:pPr algn="ctr"/>
            <a:r>
              <a:rPr lang="en-GB" sz="825" b="1">
                <a:latin typeface="Arial" panose="020B0604020202020204" pitchFamily="34" charset="0"/>
                <a:cs typeface="Arial" panose="020B0604020202020204" pitchFamily="34" charset="0"/>
              </a:rPr>
              <a:t>CRITICAL SCHOLARS</a:t>
            </a:r>
          </a:p>
        </p:txBody>
      </p:sp>
      <p:pic>
        <p:nvPicPr>
          <p:cNvPr id="65" name="Picture 5" descr="A picture containing logo&#10;&#10;Description automatically generated">
            <a:extLst>
              <a:ext uri="{FF2B5EF4-FFF2-40B4-BE49-F238E27FC236}">
                <a16:creationId xmlns:a16="http://schemas.microsoft.com/office/drawing/2014/main" id="{221806EB-2196-4D03-8007-99E2409F9C8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4138905" y="8030954"/>
            <a:ext cx="1681512" cy="429511"/>
          </a:xfrm>
          <a:prstGeom prst="rect">
            <a:avLst/>
          </a:prstGeom>
        </p:spPr>
      </p:pic>
    </p:spTree>
    <p:extLst>
      <p:ext uri="{BB962C8B-B14F-4D97-AF65-F5344CB8AC3E}">
        <p14:creationId xmlns:p14="http://schemas.microsoft.com/office/powerpoint/2010/main" val="3281663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74480E-EE96-FCD6-7DAF-AAD43FBDC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18E639-ACD7-176D-80AB-97620F7C573E}"/>
              </a:ext>
            </a:extLst>
          </p:cNvPr>
          <p:cNvSpPr>
            <a:spLocks noGrp="1"/>
          </p:cNvSpPr>
          <p:nvPr>
            <p:ph type="title"/>
          </p:nvPr>
        </p:nvSpPr>
        <p:spPr>
          <a:xfrm>
            <a:off x="237429" y="303070"/>
            <a:ext cx="6377354" cy="1127145"/>
          </a:xfrm>
          <a:ln>
            <a:solidFill>
              <a:schemeClr val="tx1"/>
            </a:solidFill>
          </a:ln>
        </p:spPr>
        <p:txBody>
          <a:bodyPr>
            <a:normAutofit/>
          </a:bodyPr>
          <a:lstStyle/>
          <a:p>
            <a:r>
              <a:rPr lang="en-GB" sz="2800" dirty="0"/>
              <a:t>How does a computer work: Summer Term</a:t>
            </a:r>
            <a:br>
              <a:rPr lang="en-GB" sz="2800" dirty="0"/>
            </a:br>
            <a:r>
              <a:rPr lang="en-GB" sz="2800" i="1" dirty="0"/>
              <a:t>Golden Nuggets and Work Hard</a:t>
            </a:r>
          </a:p>
        </p:txBody>
      </p:sp>
      <p:graphicFrame>
        <p:nvGraphicFramePr>
          <p:cNvPr id="4" name="Content Placeholder 3">
            <a:extLst>
              <a:ext uri="{FF2B5EF4-FFF2-40B4-BE49-F238E27FC236}">
                <a16:creationId xmlns:a16="http://schemas.microsoft.com/office/drawing/2014/main" id="{8E0F4AD5-6610-BE10-E0F7-CD0D2ECBDB2D}"/>
              </a:ext>
            </a:extLst>
          </p:cNvPr>
          <p:cNvGraphicFramePr>
            <a:graphicFrameLocks noGrp="1"/>
          </p:cNvGraphicFramePr>
          <p:nvPr>
            <p:ph idx="1"/>
            <p:extLst>
              <p:ext uri="{D42A27DB-BD31-4B8C-83A1-F6EECF244321}">
                <p14:modId xmlns:p14="http://schemas.microsoft.com/office/powerpoint/2010/main" val="74751293"/>
              </p:ext>
            </p:extLst>
          </p:nvPr>
        </p:nvGraphicFramePr>
        <p:xfrm>
          <a:off x="237429" y="1640688"/>
          <a:ext cx="6377354" cy="6928882"/>
        </p:xfrm>
        <a:graphic>
          <a:graphicData uri="http://schemas.openxmlformats.org/drawingml/2006/table">
            <a:tbl>
              <a:tblPr firstRow="1" bandRow="1">
                <a:tableStyleId>{5C22544A-7EE6-4342-B048-85BDC9FD1C3A}</a:tableStyleId>
              </a:tblPr>
              <a:tblGrid>
                <a:gridCol w="752077">
                  <a:extLst>
                    <a:ext uri="{9D8B030D-6E8A-4147-A177-3AD203B41FA5}">
                      <a16:colId xmlns:a16="http://schemas.microsoft.com/office/drawing/2014/main" val="518191240"/>
                    </a:ext>
                  </a:extLst>
                </a:gridCol>
                <a:gridCol w="2608191">
                  <a:extLst>
                    <a:ext uri="{9D8B030D-6E8A-4147-A177-3AD203B41FA5}">
                      <a16:colId xmlns:a16="http://schemas.microsoft.com/office/drawing/2014/main" val="1227018231"/>
                    </a:ext>
                  </a:extLst>
                </a:gridCol>
                <a:gridCol w="3017086">
                  <a:extLst>
                    <a:ext uri="{9D8B030D-6E8A-4147-A177-3AD203B41FA5}">
                      <a16:colId xmlns:a16="http://schemas.microsoft.com/office/drawing/2014/main" val="2891100115"/>
                    </a:ext>
                  </a:extLst>
                </a:gridCol>
              </a:tblGrid>
              <a:tr h="526889">
                <a:tc>
                  <a:txBody>
                    <a:bodyPr/>
                    <a:lstStyle/>
                    <a:p>
                      <a:pPr algn="ctr"/>
                      <a:endParaRPr lang="en-GB" sz="11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100" dirty="0">
                          <a:latin typeface="+mn-lt"/>
                        </a:rPr>
                        <a:t>Golden Nugget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100" dirty="0">
                          <a:latin typeface="+mn-lt"/>
                        </a:rPr>
                        <a:t>Work Hard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091062025"/>
                  </a:ext>
                </a:extLst>
              </a:tr>
              <a:tr h="668172">
                <a:tc>
                  <a:txBody>
                    <a:bodyPr/>
                    <a:lstStyle/>
                    <a:p>
                      <a:r>
                        <a:rPr lang="en-GB" sz="1100" dirty="0">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GB" sz="1100" b="0" i="0" dirty="0">
                          <a:effectLst/>
                          <a:latin typeface="+mn-lt"/>
                        </a:rPr>
                        <a:t>Understand the term Computational thinking and Decomposition as one method of solving problems.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latin typeface="+mn-lt"/>
                        </a:rPr>
                        <a:t>Explain the meaning of decomposition. Plan a game using decomposition to make it  easy to solve.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7403369"/>
                  </a:ext>
                </a:extLst>
              </a:tr>
              <a:tr h="661809">
                <a:tc>
                  <a:txBody>
                    <a:bodyPr/>
                    <a:lstStyle/>
                    <a:p>
                      <a:r>
                        <a:rPr lang="en-GB" sz="1100" dirty="0">
                          <a:latin typeface="+mn-lt"/>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rgbClr val="000000"/>
                          </a:solidFill>
                          <a:effectLst/>
                          <a:latin typeface="+mn-lt"/>
                        </a:rPr>
                        <a:t>Understand the term Computational thinking and Pattern Recognition  as one method of solving problems.</a:t>
                      </a:r>
                      <a:endParaRPr lang="en-US" sz="11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b="0" i="0" u="none" strike="noStrike" noProof="0" dirty="0">
                          <a:solidFill>
                            <a:srgbClr val="000000"/>
                          </a:solidFill>
                          <a:latin typeface="+mn-lt"/>
                        </a:rPr>
                        <a:t>Explain the meaning of Pattern Recognition. Check for patterns and similarities in different context and scenarios.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7274203"/>
                  </a:ext>
                </a:extLst>
              </a:tr>
              <a:tr h="661809">
                <a:tc>
                  <a:txBody>
                    <a:bodyPr/>
                    <a:lstStyle/>
                    <a:p>
                      <a:r>
                        <a:rPr lang="en-GB" sz="1100" dirty="0">
                          <a:latin typeface="+mn-lt"/>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rgbClr val="000000"/>
                          </a:solidFill>
                          <a:effectLst/>
                          <a:latin typeface="+mn-lt"/>
                        </a:rPr>
                        <a:t>Understand the term Computational thinking and Abstraction  as one method of solving problems.</a:t>
                      </a:r>
                      <a:endParaRPr lang="en-US" sz="110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b="0" i="0" u="none" strike="noStrike" noProof="0" dirty="0">
                          <a:solidFill>
                            <a:srgbClr val="000000"/>
                          </a:solidFill>
                          <a:latin typeface="+mn-lt"/>
                        </a:rPr>
                        <a:t>Explain the meaning of Abstraction. Compare maps, pictures, texts that have been abstracted </a:t>
                      </a:r>
                      <a:r>
                        <a:rPr lang="en-GB" sz="1100" b="0" i="0" u="none" strike="noStrike" noProof="0" dirty="0" err="1">
                          <a:solidFill>
                            <a:srgbClr val="000000"/>
                          </a:solidFill>
                          <a:latin typeface="+mn-lt"/>
                        </a:rPr>
                        <a:t>inorder</a:t>
                      </a:r>
                      <a:r>
                        <a:rPr lang="en-GB" sz="1100" b="0" i="0" u="none" strike="noStrike" noProof="0" dirty="0">
                          <a:solidFill>
                            <a:srgbClr val="000000"/>
                          </a:solidFill>
                          <a:latin typeface="+mn-lt"/>
                        </a:rPr>
                        <a:t> to help solve a problem.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4904642"/>
                  </a:ext>
                </a:extLst>
              </a:tr>
              <a:tr h="661809">
                <a:tc>
                  <a:txBody>
                    <a:bodyPr/>
                    <a:lstStyle/>
                    <a:p>
                      <a:r>
                        <a:rPr lang="en-GB" sz="1100" dirty="0">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rgbClr val="000000"/>
                          </a:solidFill>
                          <a:effectLst/>
                          <a:latin typeface="+mn-lt"/>
                        </a:rPr>
                        <a:t>Understand the term Computational thinking and Algorithm as one method of solving problems.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dirty="0">
                          <a:latin typeface="+mn-lt"/>
                        </a:rPr>
                        <a:t>Explain what an algorithm is. Create algorithms to solve specific problems. Example: Making a cup of tea, toasting bread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6820331"/>
                  </a:ext>
                </a:extLst>
              </a:tr>
              <a:tr h="848473">
                <a:tc>
                  <a:txBody>
                    <a:bodyPr/>
                    <a:lstStyle/>
                    <a:p>
                      <a:r>
                        <a:rPr lang="en-GB" sz="1100" dirty="0">
                          <a:latin typeface="+mn-l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rgbClr val="000000"/>
                          </a:solidFill>
                          <a:effectLst/>
                          <a:latin typeface="+mn-lt"/>
                        </a:rPr>
                        <a:t>Understand the term Computational thinking and Flowchart  as a way to represent an of algorithm.</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dirty="0">
                          <a:latin typeface="+mn-lt"/>
                        </a:rPr>
                        <a:t>Identify the different flowchart symbols and use them to sequence instructions </a:t>
                      </a:r>
                      <a:r>
                        <a:rPr lang="en-GB" sz="1100" dirty="0" err="1">
                          <a:latin typeface="+mn-lt"/>
                        </a:rPr>
                        <a:t>inorder</a:t>
                      </a:r>
                      <a:r>
                        <a:rPr lang="en-GB" sz="1100" dirty="0">
                          <a:latin typeface="+mn-lt"/>
                        </a:rPr>
                        <a:t> to solve problems. Example : Flowol </a:t>
                      </a:r>
                      <a:r>
                        <a:rPr lang="en-GB" sz="1100" dirty="0" err="1">
                          <a:latin typeface="+mn-lt"/>
                        </a:rPr>
                        <a:t>Autohome</a:t>
                      </a:r>
                      <a:r>
                        <a:rPr lang="en-GB" sz="1100" dirty="0">
                          <a:latin typeface="+mn-lt"/>
                        </a:rPr>
                        <a:t> </a:t>
                      </a:r>
                      <a:r>
                        <a:rPr lang="en-GB" sz="1100" dirty="0" err="1">
                          <a:latin typeface="+mn-lt"/>
                        </a:rPr>
                        <a:t>Contro</a:t>
                      </a:r>
                      <a:r>
                        <a:rPr lang="en-GB" sz="1100" dirty="0">
                          <a:latin typeface="+mn-lt"/>
                        </a:rPr>
                        <a:t> Systems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266877"/>
                  </a:ext>
                </a:extLst>
              </a:tr>
              <a:tr h="661809">
                <a:tc>
                  <a:txBody>
                    <a:bodyPr/>
                    <a:lstStyle/>
                    <a:p>
                      <a:r>
                        <a:rPr lang="en-GB" sz="1100" dirty="0">
                          <a:latin typeface="+mn-lt"/>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r>
                        <a:rPr lang="en-GB" sz="1100" b="0" i="0" dirty="0">
                          <a:effectLst/>
                          <a:latin typeface="+mn-lt"/>
                        </a:rPr>
                        <a:t>What are control systems? Understand that real-life systems such as Robot  can be controlled.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dirty="0">
                          <a:latin typeface="+mn-lt"/>
                        </a:rPr>
                        <a:t>Open and use Flowol easily. Control the Robot Mimic using buttons, input/output, delay, start/stop statements.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0582945"/>
                  </a:ext>
                </a:extLst>
              </a:tr>
              <a:tr h="848473">
                <a:tc>
                  <a:txBody>
                    <a:bodyPr/>
                    <a:lstStyle/>
                    <a:p>
                      <a:r>
                        <a:rPr lang="en-GB" sz="1100" dirty="0">
                          <a:latin typeface="+mn-lt"/>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lnSpc>
                          <a:spcPct val="100000"/>
                        </a:lnSpc>
                        <a:spcBef>
                          <a:spcPts val="0"/>
                        </a:spcBef>
                        <a:spcAft>
                          <a:spcPts val="0"/>
                        </a:spcAft>
                        <a:buNone/>
                      </a:pPr>
                      <a:r>
                        <a:rPr lang="en-GB" sz="1100" b="0" i="0" u="none" strike="noStrike" noProof="0" dirty="0">
                          <a:solidFill>
                            <a:srgbClr val="000000"/>
                          </a:solidFill>
                          <a:effectLst/>
                          <a:latin typeface="+mn-lt"/>
                        </a:rPr>
                        <a:t>Understand that real life systems such as Lighthouse,  can be controlled using the</a:t>
                      </a:r>
                    </a:p>
                    <a:p>
                      <a:pPr lvl="0" algn="l">
                        <a:buNone/>
                      </a:pPr>
                      <a:endParaRPr lang="en-GB" sz="1100" b="0" i="0" dirty="0">
                        <a:effectLst/>
                        <a:latin typeface="+mn-lt"/>
                      </a:endParaRPr>
                    </a:p>
                    <a:p>
                      <a:pPr lvl="0" algn="l" rtl="0">
                        <a:buNone/>
                      </a:pPr>
                      <a:endParaRPr lang="en-GB" sz="1100" b="0" i="0" dirty="0">
                        <a:effectLs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b="0" i="0" u="none" strike="noStrike" noProof="0" dirty="0">
                          <a:solidFill>
                            <a:srgbClr val="000000"/>
                          </a:solidFill>
                          <a:latin typeface="+mn-lt"/>
                        </a:rPr>
                        <a:t>Control the Lighthouse Mimic using buttons, input/output, delay, start/stop, looping statements.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923228"/>
                  </a:ext>
                </a:extLst>
              </a:tr>
              <a:tr h="727830">
                <a:tc>
                  <a:txBody>
                    <a:bodyPr/>
                    <a:lstStyle/>
                    <a:p>
                      <a:r>
                        <a:rPr lang="en-GB" sz="1100" dirty="0">
                          <a:latin typeface="+mn-lt"/>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rgbClr val="000000"/>
                          </a:solidFill>
                          <a:effectLst/>
                          <a:latin typeface="+mn-lt"/>
                        </a:rPr>
                        <a:t>Understand that real-life system such as  - Pelican Crossing can be controlled.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b="0" i="0" u="none" strike="noStrike" noProof="0" dirty="0">
                          <a:solidFill>
                            <a:srgbClr val="000000"/>
                          </a:solidFill>
                          <a:latin typeface="+mn-lt"/>
                        </a:rPr>
                        <a:t>Control the Pelican </a:t>
                      </a:r>
                      <a:r>
                        <a:rPr lang="en-GB" sz="1100" b="0" i="0" u="none" strike="noStrike" noProof="0" dirty="0" err="1">
                          <a:solidFill>
                            <a:srgbClr val="000000"/>
                          </a:solidFill>
                          <a:latin typeface="+mn-lt"/>
                        </a:rPr>
                        <a:t>Crossimng</a:t>
                      </a:r>
                      <a:r>
                        <a:rPr lang="en-GB" sz="1100" b="0" i="0" u="none" strike="noStrike" noProof="0" dirty="0">
                          <a:solidFill>
                            <a:srgbClr val="000000"/>
                          </a:solidFill>
                          <a:latin typeface="+mn-lt"/>
                        </a:rPr>
                        <a:t> Mimic  using buttons, input/output, delay, start/stop, sensors, looping statements.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2260922"/>
                  </a:ext>
                </a:extLst>
              </a:tr>
              <a:tr h="661809">
                <a:tc>
                  <a:txBody>
                    <a:bodyPr/>
                    <a:lstStyle/>
                    <a:p>
                      <a:r>
                        <a:rPr lang="en-GB" sz="1100" dirty="0">
                          <a:latin typeface="+mn-lt"/>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rgbClr val="000000"/>
                          </a:solidFill>
                          <a:effectLst/>
                          <a:latin typeface="+mn-lt"/>
                        </a:rPr>
                        <a:t>Understand that real-life system such as - </a:t>
                      </a:r>
                      <a:r>
                        <a:rPr lang="en-GB" sz="1100" b="0" i="0" u="none" strike="noStrike" noProof="0" dirty="0" err="1">
                          <a:solidFill>
                            <a:srgbClr val="000000"/>
                          </a:solidFill>
                          <a:effectLst/>
                          <a:latin typeface="+mn-lt"/>
                        </a:rPr>
                        <a:t>Autohome</a:t>
                      </a:r>
                      <a:r>
                        <a:rPr lang="en-GB" sz="1100" b="0" i="0" u="none" strike="noStrike" noProof="0" dirty="0">
                          <a:solidFill>
                            <a:srgbClr val="000000"/>
                          </a:solidFill>
                          <a:effectLst/>
                          <a:latin typeface="+mn-lt"/>
                        </a:rPr>
                        <a:t> can be controlled.</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b="0" i="0" u="none" strike="noStrike" noProof="0" dirty="0">
                          <a:solidFill>
                            <a:srgbClr val="000000"/>
                          </a:solidFill>
                          <a:latin typeface="+mn-lt"/>
                        </a:rPr>
                        <a:t>Control the </a:t>
                      </a:r>
                      <a:r>
                        <a:rPr lang="en-GB" sz="1100" b="0" i="0" u="none" strike="noStrike" noProof="0" dirty="0" err="1">
                          <a:solidFill>
                            <a:srgbClr val="000000"/>
                          </a:solidFill>
                          <a:latin typeface="+mn-lt"/>
                        </a:rPr>
                        <a:t>Autohome</a:t>
                      </a:r>
                      <a:r>
                        <a:rPr lang="en-GB" sz="1100" b="0" i="0" u="none" strike="noStrike" noProof="0" dirty="0">
                          <a:solidFill>
                            <a:srgbClr val="000000"/>
                          </a:solidFill>
                          <a:latin typeface="+mn-lt"/>
                        </a:rPr>
                        <a:t> Mimic using buttons, input/output, delay, start/stop, sensors, looping statements.</a:t>
                      </a:r>
                      <a:endParaRPr lang="en-US" sz="11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9839698"/>
                  </a:ext>
                </a:extLst>
              </a:tr>
            </a:tbl>
          </a:graphicData>
        </a:graphic>
      </p:graphicFrame>
      <p:sp>
        <p:nvSpPr>
          <p:cNvPr id="5" name="Rectangle: Rounded Corners 4">
            <a:extLst>
              <a:ext uri="{FF2B5EF4-FFF2-40B4-BE49-F238E27FC236}">
                <a16:creationId xmlns:a16="http://schemas.microsoft.com/office/drawing/2014/main" id="{11DF5EFD-37A3-4FC2-9705-4F4517D6542A}"/>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7100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oad Map PNG Transparent Images Free Download | Vector Files | Pngtree">
            <a:extLst>
              <a:ext uri="{FF2B5EF4-FFF2-40B4-BE49-F238E27FC236}">
                <a16:creationId xmlns:a16="http://schemas.microsoft.com/office/drawing/2014/main" id="{0D3DBC6A-048C-49AD-B5C8-391EF6C424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39" t="5947" r="1"/>
          <a:stretch/>
        </p:blipFill>
        <p:spPr bwMode="auto">
          <a:xfrm rot="18816226" flipH="1">
            <a:off x="-167098" y="738290"/>
            <a:ext cx="7183554" cy="7677804"/>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a:extLst>
              <a:ext uri="{FF2B5EF4-FFF2-40B4-BE49-F238E27FC236}">
                <a16:creationId xmlns:a16="http://schemas.microsoft.com/office/drawing/2014/main" id="{E59CDF31-F7C7-403C-88C7-F3FB93071D4A}"/>
              </a:ext>
            </a:extLst>
          </p:cNvPr>
          <p:cNvSpPr/>
          <p:nvPr/>
        </p:nvSpPr>
        <p:spPr>
          <a:xfrm>
            <a:off x="2958999" y="8419282"/>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53" name="Straight Arrow Connector 52">
            <a:extLst>
              <a:ext uri="{FF2B5EF4-FFF2-40B4-BE49-F238E27FC236}">
                <a16:creationId xmlns:a16="http://schemas.microsoft.com/office/drawing/2014/main" id="{4DAFD0F7-7806-43A4-B3F7-A33E78A8CBEE}"/>
              </a:ext>
            </a:extLst>
          </p:cNvPr>
          <p:cNvCxnSpPr>
            <a:cxnSpLocks/>
          </p:cNvCxnSpPr>
          <p:nvPr/>
        </p:nvCxnSpPr>
        <p:spPr>
          <a:xfrm flipH="1" flipV="1">
            <a:off x="3426106" y="8549692"/>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1904E734-17B7-4F66-90E1-9F78A6A05781}"/>
              </a:ext>
            </a:extLst>
          </p:cNvPr>
          <p:cNvCxnSpPr>
            <a:cxnSpLocks/>
          </p:cNvCxnSpPr>
          <p:nvPr/>
        </p:nvCxnSpPr>
        <p:spPr>
          <a:xfrm flipV="1">
            <a:off x="3405026" y="7224810"/>
            <a:ext cx="314370" cy="455714"/>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3BEA3D53-6ED0-4EF6-BF32-16497B2AD484}"/>
              </a:ext>
            </a:extLst>
          </p:cNvPr>
          <p:cNvCxnSpPr>
            <a:cxnSpLocks/>
          </p:cNvCxnSpPr>
          <p:nvPr/>
        </p:nvCxnSpPr>
        <p:spPr>
          <a:xfrm flipV="1">
            <a:off x="4700454" y="5629420"/>
            <a:ext cx="50547" cy="556941"/>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C2D247A-30E0-4F4E-98B7-573DC5874A5E}"/>
              </a:ext>
            </a:extLst>
          </p:cNvPr>
          <p:cNvCxnSpPr>
            <a:cxnSpLocks/>
          </p:cNvCxnSpPr>
          <p:nvPr/>
        </p:nvCxnSpPr>
        <p:spPr>
          <a:xfrm flipH="1">
            <a:off x="3431575" y="4892986"/>
            <a:ext cx="389248" cy="36218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027A10C-EE49-4D0D-B06A-7C2C58D3564E}"/>
              </a:ext>
            </a:extLst>
          </p:cNvPr>
          <p:cNvCxnSpPr>
            <a:cxnSpLocks/>
          </p:cNvCxnSpPr>
          <p:nvPr/>
        </p:nvCxnSpPr>
        <p:spPr>
          <a:xfrm flipH="1" flipV="1">
            <a:off x="1935231" y="5116121"/>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02E5C72-64E1-4031-95B2-0C50280B9CB3}"/>
              </a:ext>
            </a:extLst>
          </p:cNvPr>
          <p:cNvCxnSpPr>
            <a:cxnSpLocks/>
          </p:cNvCxnSpPr>
          <p:nvPr/>
        </p:nvCxnSpPr>
        <p:spPr>
          <a:xfrm flipV="1">
            <a:off x="1650491" y="3743506"/>
            <a:ext cx="161623" cy="481493"/>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964B9888-A3DD-413E-BCAC-A523D8C78578}"/>
              </a:ext>
            </a:extLst>
          </p:cNvPr>
          <p:cNvCxnSpPr>
            <a:cxnSpLocks/>
          </p:cNvCxnSpPr>
          <p:nvPr/>
        </p:nvCxnSpPr>
        <p:spPr>
          <a:xfrm>
            <a:off x="2619884" y="3260343"/>
            <a:ext cx="483585" cy="117813"/>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313F499-2EC4-46C0-B00F-A8A8731EF980}"/>
              </a:ext>
            </a:extLst>
          </p:cNvPr>
          <p:cNvCxnSpPr>
            <a:cxnSpLocks/>
          </p:cNvCxnSpPr>
          <p:nvPr/>
        </p:nvCxnSpPr>
        <p:spPr>
          <a:xfrm flipV="1">
            <a:off x="4617882" y="3166812"/>
            <a:ext cx="268391" cy="424585"/>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65E22664-2C98-449E-8796-8F1E12AD5A97}"/>
              </a:ext>
            </a:extLst>
          </p:cNvPr>
          <p:cNvCxnSpPr>
            <a:cxnSpLocks/>
          </p:cNvCxnSpPr>
          <p:nvPr/>
        </p:nvCxnSpPr>
        <p:spPr>
          <a:xfrm flipH="1" flipV="1">
            <a:off x="4504989" y="1861361"/>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BDBFC18-D7BB-46C7-B100-9CEEF1864AE8}"/>
              </a:ext>
            </a:extLst>
          </p:cNvPr>
          <p:cNvCxnSpPr>
            <a:cxnSpLocks/>
          </p:cNvCxnSpPr>
          <p:nvPr/>
        </p:nvCxnSpPr>
        <p:spPr>
          <a:xfrm flipH="1" flipV="1">
            <a:off x="2491158" y="1994896"/>
            <a:ext cx="411341" cy="23329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5592407-1638-494A-A846-B2D4D9E469DF}"/>
              </a:ext>
            </a:extLst>
          </p:cNvPr>
          <p:cNvCxnSpPr>
            <a:cxnSpLocks/>
          </p:cNvCxnSpPr>
          <p:nvPr/>
        </p:nvCxnSpPr>
        <p:spPr>
          <a:xfrm flipV="1">
            <a:off x="2380799" y="599754"/>
            <a:ext cx="322402" cy="39622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CBCFDE0-6A0A-4064-9145-0850308F1C99}"/>
              </a:ext>
            </a:extLst>
          </p:cNvPr>
          <p:cNvSpPr txBox="1"/>
          <p:nvPr/>
        </p:nvSpPr>
        <p:spPr>
          <a:xfrm>
            <a:off x="4269486" y="177977"/>
            <a:ext cx="2922067" cy="830997"/>
          </a:xfrm>
          <a:prstGeom prst="rect">
            <a:avLst/>
          </a:prstGeom>
          <a:noFill/>
          <a:ln>
            <a:noFill/>
          </a:ln>
        </p:spPr>
        <p:txBody>
          <a:bodyPr wrap="square" lIns="91440" tIns="45720" rIns="91440" bIns="45720" rtlCol="0" anchor="t">
            <a:spAutoFit/>
          </a:bodyPr>
          <a:lstStyle/>
          <a:p>
            <a:pPr algn="ctr"/>
            <a:r>
              <a:rPr lang="en-GB" sz="2400" b="1" dirty="0">
                <a:latin typeface="Arial"/>
                <a:cs typeface="Arial"/>
              </a:rPr>
              <a:t>Y8 Computer Science</a:t>
            </a:r>
          </a:p>
        </p:txBody>
      </p:sp>
      <p:pic>
        <p:nvPicPr>
          <p:cNvPr id="61" name="Picture 5" descr="A picture containing logo&#10;&#10;Description automatically generated">
            <a:extLst>
              <a:ext uri="{FF2B5EF4-FFF2-40B4-BE49-F238E27FC236}">
                <a16:creationId xmlns:a16="http://schemas.microsoft.com/office/drawing/2014/main" id="{C3884961-4A4E-4FE7-A31D-EBA71FAA4611}"/>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5335624" y="8667789"/>
            <a:ext cx="1361478" cy="347764"/>
          </a:xfrm>
          <a:prstGeom prst="rect">
            <a:avLst/>
          </a:prstGeom>
        </p:spPr>
      </p:pic>
      <p:sp>
        <p:nvSpPr>
          <p:cNvPr id="64" name="Oval 63">
            <a:extLst>
              <a:ext uri="{FF2B5EF4-FFF2-40B4-BE49-F238E27FC236}">
                <a16:creationId xmlns:a16="http://schemas.microsoft.com/office/drawing/2014/main" id="{04233C9F-78B3-48A4-91C6-AE7310C5A54E}"/>
              </a:ext>
            </a:extLst>
          </p:cNvPr>
          <p:cNvSpPr/>
          <p:nvPr/>
        </p:nvSpPr>
        <p:spPr>
          <a:xfrm>
            <a:off x="3635493" y="7799232"/>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7" name="Oval 66">
            <a:extLst>
              <a:ext uri="{FF2B5EF4-FFF2-40B4-BE49-F238E27FC236}">
                <a16:creationId xmlns:a16="http://schemas.microsoft.com/office/drawing/2014/main" id="{844C5E13-AA72-4A79-8E06-9E1298AEC31E}"/>
              </a:ext>
            </a:extLst>
          </p:cNvPr>
          <p:cNvSpPr/>
          <p:nvPr/>
        </p:nvSpPr>
        <p:spPr>
          <a:xfrm>
            <a:off x="4526471" y="6630490"/>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9" name="Oval 68">
            <a:extLst>
              <a:ext uri="{FF2B5EF4-FFF2-40B4-BE49-F238E27FC236}">
                <a16:creationId xmlns:a16="http://schemas.microsoft.com/office/drawing/2014/main" id="{1D68D2A4-4D55-4838-A68C-BF8E514782DD}"/>
              </a:ext>
            </a:extLst>
          </p:cNvPr>
          <p:cNvSpPr/>
          <p:nvPr/>
        </p:nvSpPr>
        <p:spPr>
          <a:xfrm>
            <a:off x="3109553" y="7112029"/>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1" name="Oval 80">
            <a:extLst>
              <a:ext uri="{FF2B5EF4-FFF2-40B4-BE49-F238E27FC236}">
                <a16:creationId xmlns:a16="http://schemas.microsoft.com/office/drawing/2014/main" id="{0A4794C9-DAB7-4DDB-9C4E-356CD57B9533}"/>
              </a:ext>
            </a:extLst>
          </p:cNvPr>
          <p:cNvSpPr/>
          <p:nvPr/>
        </p:nvSpPr>
        <p:spPr>
          <a:xfrm>
            <a:off x="3146071" y="5723134"/>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Oval 81">
            <a:extLst>
              <a:ext uri="{FF2B5EF4-FFF2-40B4-BE49-F238E27FC236}">
                <a16:creationId xmlns:a16="http://schemas.microsoft.com/office/drawing/2014/main" id="{B84DAE68-2FE7-4DE1-8019-60E7466516D5}"/>
              </a:ext>
            </a:extLst>
          </p:cNvPr>
          <p:cNvSpPr/>
          <p:nvPr/>
        </p:nvSpPr>
        <p:spPr>
          <a:xfrm>
            <a:off x="1695778" y="5419333"/>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a:extLst>
              <a:ext uri="{FF2B5EF4-FFF2-40B4-BE49-F238E27FC236}">
                <a16:creationId xmlns:a16="http://schemas.microsoft.com/office/drawing/2014/main" id="{96E5F13D-C623-46C5-A830-3A103EEDA0E9}"/>
              </a:ext>
            </a:extLst>
          </p:cNvPr>
          <p:cNvSpPr/>
          <p:nvPr/>
        </p:nvSpPr>
        <p:spPr>
          <a:xfrm>
            <a:off x="1209523" y="4118363"/>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Oval 88">
            <a:extLst>
              <a:ext uri="{FF2B5EF4-FFF2-40B4-BE49-F238E27FC236}">
                <a16:creationId xmlns:a16="http://schemas.microsoft.com/office/drawing/2014/main" id="{57B0C3C6-166A-4F58-8C0C-D0E709FD8255}"/>
              </a:ext>
            </a:extLst>
          </p:cNvPr>
          <p:cNvSpPr/>
          <p:nvPr/>
        </p:nvSpPr>
        <p:spPr>
          <a:xfrm>
            <a:off x="4933548" y="1848976"/>
            <a:ext cx="284744" cy="284744"/>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EB105799-2647-4505-BF16-78A3BB23B956}"/>
              </a:ext>
            </a:extLst>
          </p:cNvPr>
          <p:cNvSpPr/>
          <p:nvPr/>
        </p:nvSpPr>
        <p:spPr>
          <a:xfrm>
            <a:off x="4853002" y="5010637"/>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1C8BB86D-BE4F-4662-84FD-2C036640B653}"/>
              </a:ext>
            </a:extLst>
          </p:cNvPr>
          <p:cNvSpPr/>
          <p:nvPr/>
        </p:nvSpPr>
        <p:spPr>
          <a:xfrm>
            <a:off x="2219975" y="2828575"/>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A3C25AB4-9E3B-4F45-B655-A9C83857D553}"/>
              </a:ext>
            </a:extLst>
          </p:cNvPr>
          <p:cNvSpPr/>
          <p:nvPr/>
        </p:nvSpPr>
        <p:spPr>
          <a:xfrm>
            <a:off x="4839070" y="3438682"/>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D28FD427-5590-4879-96D2-D26A94E6B9DA}"/>
              </a:ext>
            </a:extLst>
          </p:cNvPr>
          <p:cNvSpPr/>
          <p:nvPr/>
        </p:nvSpPr>
        <p:spPr>
          <a:xfrm>
            <a:off x="1954486" y="797868"/>
            <a:ext cx="284744" cy="284744"/>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63D63FC9-DC0B-7E7E-ED71-0897457FC24F}"/>
              </a:ext>
            </a:extLst>
          </p:cNvPr>
          <p:cNvSpPr txBox="1"/>
          <p:nvPr/>
        </p:nvSpPr>
        <p:spPr>
          <a:xfrm>
            <a:off x="69210" y="92510"/>
            <a:ext cx="1642534" cy="17594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a:solidFill>
                  <a:srgbClr val="7030A0"/>
                </a:solidFill>
                <a:ea typeface="Calibri"/>
                <a:cs typeface="Segoe UI"/>
              </a:rPr>
              <a:t>How can variety of computational problems be solved using modular structures?</a:t>
            </a:r>
          </a:p>
          <a:p>
            <a:pPr algn="ctr">
              <a:lnSpc>
                <a:spcPts val="1275"/>
              </a:lnSpc>
            </a:pPr>
            <a:r>
              <a:rPr lang="en-GB" sz="1200">
                <a:cs typeface="Segoe UI"/>
              </a:rPr>
              <a:t>Problem solving real life scenarios in </a:t>
            </a:r>
            <a:r>
              <a:rPr lang="en-GB" sz="1200" err="1">
                <a:cs typeface="Segoe UI"/>
              </a:rPr>
              <a:t>Pygame</a:t>
            </a:r>
            <a:r>
              <a:rPr lang="en-GB" sz="1200">
                <a:cs typeface="Segoe UI"/>
              </a:rPr>
              <a:t>; control objects using functions, arrays etc</a:t>
            </a:r>
            <a:endParaRPr lang="en-GB" sz="1200">
              <a:ea typeface="Calibri"/>
              <a:cs typeface="Segoe UI"/>
            </a:endParaRPr>
          </a:p>
        </p:txBody>
      </p:sp>
      <p:sp>
        <p:nvSpPr>
          <p:cNvPr id="6" name="TextBox 5">
            <a:extLst>
              <a:ext uri="{FF2B5EF4-FFF2-40B4-BE49-F238E27FC236}">
                <a16:creationId xmlns:a16="http://schemas.microsoft.com/office/drawing/2014/main" id="{8A03B463-7315-65FB-1F11-4A4EAE4B6973}"/>
              </a:ext>
            </a:extLst>
          </p:cNvPr>
          <p:cNvSpPr txBox="1"/>
          <p:nvPr/>
        </p:nvSpPr>
        <p:spPr>
          <a:xfrm>
            <a:off x="-2821" y="8125178"/>
            <a:ext cx="2841977" cy="7591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100" b="1" u="sng">
                <a:solidFill>
                  <a:srgbClr val="FFC000"/>
                </a:solidFill>
                <a:cs typeface="Calibri"/>
              </a:rPr>
              <a:t>What are variables and how do they help programmers store correct data ?</a:t>
            </a:r>
            <a:endParaRPr lang="en-GB" sz="1100" b="1" u="sng">
              <a:solidFill>
                <a:srgbClr val="FFC000"/>
              </a:solidFill>
              <a:ea typeface="Calibri"/>
              <a:cs typeface="Calibri"/>
            </a:endParaRPr>
          </a:p>
          <a:p>
            <a:pPr algn="ctr">
              <a:lnSpc>
                <a:spcPts val="1275"/>
              </a:lnSpc>
            </a:pPr>
            <a:r>
              <a:rPr lang="en-GB" sz="1200">
                <a:cs typeface="Segoe UI"/>
              </a:rPr>
              <a:t>Variables, Datatypes , represent algorithms</a:t>
            </a:r>
            <a:endParaRPr lang="en-GB" sz="1200">
              <a:ea typeface="Calibri"/>
              <a:cs typeface="Segoe UI"/>
            </a:endParaRPr>
          </a:p>
          <a:p>
            <a:pPr algn="ctr">
              <a:lnSpc>
                <a:spcPts val="1275"/>
              </a:lnSpc>
            </a:pPr>
            <a:r>
              <a:rPr lang="en-GB" sz="1200">
                <a:ea typeface="Calibri"/>
                <a:cs typeface="Segoe UI"/>
              </a:rPr>
              <a:t>and simple pseudocodes</a:t>
            </a:r>
          </a:p>
        </p:txBody>
      </p:sp>
      <p:sp>
        <p:nvSpPr>
          <p:cNvPr id="7" name="TextBox 6">
            <a:extLst>
              <a:ext uri="{FF2B5EF4-FFF2-40B4-BE49-F238E27FC236}">
                <a16:creationId xmlns:a16="http://schemas.microsoft.com/office/drawing/2014/main" id="{B0149A0B-6199-83BD-DD11-07C074D67376}"/>
              </a:ext>
            </a:extLst>
          </p:cNvPr>
          <p:cNvSpPr txBox="1"/>
          <p:nvPr/>
        </p:nvSpPr>
        <p:spPr>
          <a:xfrm>
            <a:off x="-73377" y="7066845"/>
            <a:ext cx="2841976" cy="9387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100" b="1" u="sng">
                <a:solidFill>
                  <a:srgbClr val="FFC000"/>
                </a:solidFill>
              </a:rPr>
              <a:t>What are datatypes and why are they important when storing data.?</a:t>
            </a:r>
            <a:r>
              <a:rPr lang="en-US" sz="1100" b="1" u="sng">
                <a:solidFill>
                  <a:srgbClr val="FFC000"/>
                </a:solidFill>
                <a:ea typeface="Calibri"/>
                <a:cs typeface="Calibri"/>
              </a:rPr>
              <a:t> </a:t>
            </a:r>
            <a:endParaRPr lang="en-US"/>
          </a:p>
          <a:p>
            <a:pPr algn="ctr"/>
            <a:r>
              <a:rPr lang="en-US" sz="1100">
                <a:ea typeface="Calibri"/>
                <a:cs typeface="Calibri"/>
              </a:rPr>
              <a:t>Understand Integer, float, Boolean and real . Create simple python programs using input, variables and correct datatypes.</a:t>
            </a:r>
          </a:p>
        </p:txBody>
      </p:sp>
      <p:sp>
        <p:nvSpPr>
          <p:cNvPr id="8" name="TextBox 7">
            <a:extLst>
              <a:ext uri="{FF2B5EF4-FFF2-40B4-BE49-F238E27FC236}">
                <a16:creationId xmlns:a16="http://schemas.microsoft.com/office/drawing/2014/main" id="{765DE31F-056C-1717-D6E5-F9588B05C07C}"/>
              </a:ext>
            </a:extLst>
          </p:cNvPr>
          <p:cNvSpPr txBox="1"/>
          <p:nvPr/>
        </p:nvSpPr>
        <p:spPr>
          <a:xfrm>
            <a:off x="5187913" y="6223717"/>
            <a:ext cx="1420377" cy="20928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100" b="1" u="sng">
                <a:solidFill>
                  <a:srgbClr val="FFC000"/>
                </a:solidFill>
                <a:cs typeface="Calibri"/>
              </a:rPr>
              <a:t>Understand the need for arithmetic &amp; logical  operations in solving problems.</a:t>
            </a:r>
            <a:endParaRPr lang="en-GB" sz="1100" b="1" u="sng">
              <a:solidFill>
                <a:srgbClr val="FFC000"/>
              </a:solidFill>
              <a:ea typeface="Calibri"/>
              <a:cs typeface="Calibri"/>
            </a:endParaRPr>
          </a:p>
          <a:p>
            <a:pPr algn="ctr">
              <a:lnSpc>
                <a:spcPts val="1275"/>
              </a:lnSpc>
            </a:pPr>
            <a:r>
              <a:rPr lang="en-GB" sz="1100">
                <a:ea typeface="Calibri"/>
                <a:cs typeface="Segoe UI"/>
              </a:rPr>
              <a:t>Addition, Subtraction, Multiplication, Division, &lt;,&gt;,== write simple programs using the above operators</a:t>
            </a:r>
          </a:p>
          <a:p>
            <a:pPr algn="ctr">
              <a:lnSpc>
                <a:spcPts val="1275"/>
              </a:lnSpc>
            </a:pPr>
            <a:endParaRPr lang="en-GB" sz="1200">
              <a:ea typeface="Calibri"/>
              <a:cs typeface="Segoe UI"/>
            </a:endParaRPr>
          </a:p>
        </p:txBody>
      </p:sp>
      <p:sp>
        <p:nvSpPr>
          <p:cNvPr id="9" name="TextBox 8">
            <a:extLst>
              <a:ext uri="{FF2B5EF4-FFF2-40B4-BE49-F238E27FC236}">
                <a16:creationId xmlns:a16="http://schemas.microsoft.com/office/drawing/2014/main" id="{258699D8-C644-1A37-3226-726CFABE5738}"/>
              </a:ext>
            </a:extLst>
          </p:cNvPr>
          <p:cNvSpPr txBox="1"/>
          <p:nvPr/>
        </p:nvSpPr>
        <p:spPr>
          <a:xfrm>
            <a:off x="138804" y="5993861"/>
            <a:ext cx="2146188"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u="sng">
                <a:solidFill>
                  <a:srgbClr val="FFC000"/>
                </a:solidFill>
              </a:rPr>
              <a:t>Why is selection important in problem solving and in which  situations should it be considered?</a:t>
            </a:r>
            <a:r>
              <a:rPr lang="en-US" sz="1100" u="sng">
                <a:solidFill>
                  <a:srgbClr val="FFC000"/>
                </a:solidFill>
                <a:ea typeface="Calibri"/>
                <a:cs typeface="Calibri"/>
              </a:rPr>
              <a:t> </a:t>
            </a:r>
          </a:p>
          <a:p>
            <a:r>
              <a:rPr lang="en-US" sz="1100">
                <a:ea typeface="Calibri"/>
                <a:cs typeface="Calibri"/>
              </a:rPr>
              <a:t>Understand IF and nested IF statements</a:t>
            </a:r>
          </a:p>
        </p:txBody>
      </p:sp>
      <p:sp>
        <p:nvSpPr>
          <p:cNvPr id="10" name="TextBox 9">
            <a:extLst>
              <a:ext uri="{FF2B5EF4-FFF2-40B4-BE49-F238E27FC236}">
                <a16:creationId xmlns:a16="http://schemas.microsoft.com/office/drawing/2014/main" id="{45C60534-D8FF-D9AF-EDAE-D185B963261B}"/>
              </a:ext>
            </a:extLst>
          </p:cNvPr>
          <p:cNvSpPr txBox="1"/>
          <p:nvPr/>
        </p:nvSpPr>
        <p:spPr>
          <a:xfrm>
            <a:off x="18015" y="4136701"/>
            <a:ext cx="1125021" cy="15927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a:solidFill>
                  <a:srgbClr val="00B0F0"/>
                </a:solidFill>
                <a:cs typeface="Segoe UI"/>
              </a:rPr>
              <a:t>How do you build a computer?</a:t>
            </a:r>
            <a:r>
              <a:rPr lang="en-US" sz="1200">
                <a:cs typeface="Segoe UI"/>
              </a:rPr>
              <a:t>​</a:t>
            </a:r>
          </a:p>
          <a:p>
            <a:pPr algn="ctr">
              <a:lnSpc>
                <a:spcPts val="1275"/>
              </a:lnSpc>
            </a:pPr>
            <a:r>
              <a:rPr lang="en-GB" sz="1200">
                <a:cs typeface="Segoe UI"/>
              </a:rPr>
              <a:t>Inputs, processes and outputs; introduction of computer components </a:t>
            </a:r>
            <a:r>
              <a:rPr lang="en-US" sz="1200">
                <a:cs typeface="Segoe UI"/>
              </a:rPr>
              <a:t>​</a:t>
            </a:r>
          </a:p>
        </p:txBody>
      </p:sp>
      <p:sp>
        <p:nvSpPr>
          <p:cNvPr id="11" name="TextBox 10">
            <a:extLst>
              <a:ext uri="{FF2B5EF4-FFF2-40B4-BE49-F238E27FC236}">
                <a16:creationId xmlns:a16="http://schemas.microsoft.com/office/drawing/2014/main" id="{72351D74-AE17-DC12-5789-8180D1339977}"/>
              </a:ext>
            </a:extLst>
          </p:cNvPr>
          <p:cNvSpPr txBox="1"/>
          <p:nvPr/>
        </p:nvSpPr>
        <p:spPr>
          <a:xfrm>
            <a:off x="5339403" y="4870644"/>
            <a:ext cx="1471774" cy="10926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a:solidFill>
                  <a:srgbClr val="00B0F0"/>
                </a:solidFill>
                <a:cs typeface="Segoe UI"/>
              </a:rPr>
              <a:t>How do storage devices use binary?</a:t>
            </a:r>
            <a:r>
              <a:rPr lang="en-US" sz="1200">
                <a:cs typeface="Segoe UI"/>
              </a:rPr>
              <a:t>​</a:t>
            </a:r>
          </a:p>
          <a:p>
            <a:pPr algn="ctr">
              <a:lnSpc>
                <a:spcPts val="1275"/>
              </a:lnSpc>
            </a:pPr>
            <a:r>
              <a:rPr lang="en-GB" sz="1200">
                <a:cs typeface="Segoe UI"/>
              </a:rPr>
              <a:t>How can you apply your knowledge of binary to other storage devices?</a:t>
            </a:r>
          </a:p>
        </p:txBody>
      </p:sp>
      <p:sp>
        <p:nvSpPr>
          <p:cNvPr id="12" name="TextBox 11">
            <a:extLst>
              <a:ext uri="{FF2B5EF4-FFF2-40B4-BE49-F238E27FC236}">
                <a16:creationId xmlns:a16="http://schemas.microsoft.com/office/drawing/2014/main" id="{EEDBA593-A87B-03BE-0470-F40CBB491CA2}"/>
              </a:ext>
            </a:extLst>
          </p:cNvPr>
          <p:cNvSpPr txBox="1"/>
          <p:nvPr/>
        </p:nvSpPr>
        <p:spPr>
          <a:xfrm>
            <a:off x="2742" y="2984678"/>
            <a:ext cx="1703982" cy="9258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a:solidFill>
                  <a:srgbClr val="00B0F0"/>
                </a:solidFill>
                <a:cs typeface="Segoe UI"/>
              </a:rPr>
              <a:t>How do computers process data, </a:t>
            </a:r>
            <a:r>
              <a:rPr lang="en-GB" sz="1200" b="1" u="sng" err="1">
                <a:solidFill>
                  <a:srgbClr val="00B0F0"/>
                </a:solidFill>
                <a:cs typeface="Segoe UI"/>
              </a:rPr>
              <a:t>text,images</a:t>
            </a:r>
            <a:r>
              <a:rPr lang="en-GB" sz="1200" b="1" u="sng">
                <a:solidFill>
                  <a:srgbClr val="00B0F0"/>
                </a:solidFill>
                <a:cs typeface="Segoe UI"/>
              </a:rPr>
              <a:t> etc?</a:t>
            </a:r>
            <a:r>
              <a:rPr lang="en-US" sz="1200">
                <a:cs typeface="Segoe UI"/>
              </a:rPr>
              <a:t>​</a:t>
            </a:r>
          </a:p>
          <a:p>
            <a:pPr algn="ctr">
              <a:lnSpc>
                <a:spcPts val="1275"/>
              </a:lnSpc>
            </a:pPr>
            <a:r>
              <a:rPr lang="en-GB" sz="1200">
                <a:cs typeface="Segoe UI"/>
              </a:rPr>
              <a:t>Define Binary; apply binary conversions</a:t>
            </a:r>
            <a:endParaRPr lang="en-GB" sz="1200">
              <a:ea typeface="Calibri"/>
              <a:cs typeface="Segoe UI"/>
            </a:endParaRPr>
          </a:p>
        </p:txBody>
      </p:sp>
      <p:sp>
        <p:nvSpPr>
          <p:cNvPr id="3" name="TextBox 2">
            <a:extLst>
              <a:ext uri="{FF2B5EF4-FFF2-40B4-BE49-F238E27FC236}">
                <a16:creationId xmlns:a16="http://schemas.microsoft.com/office/drawing/2014/main" id="{30A1688E-CE79-E4C0-85EB-667B8478B1FC}"/>
              </a:ext>
            </a:extLst>
          </p:cNvPr>
          <p:cNvSpPr txBox="1"/>
          <p:nvPr/>
        </p:nvSpPr>
        <p:spPr>
          <a:xfrm>
            <a:off x="5384652" y="1564954"/>
            <a:ext cx="1318171" cy="22595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a:solidFill>
                  <a:srgbClr val="7030A0"/>
                </a:solidFill>
                <a:ea typeface="Calibri"/>
                <a:cs typeface="Segoe UI"/>
              </a:rPr>
              <a:t>How does the data collected by the computer be read and analysed to solve problems  of the users or give insight into user needs.</a:t>
            </a:r>
          </a:p>
          <a:p>
            <a:pPr algn="ctr">
              <a:lnSpc>
                <a:spcPts val="1275"/>
              </a:lnSpc>
            </a:pPr>
            <a:r>
              <a:rPr lang="en-GB" sz="1200">
                <a:cs typeface="Segoe UI"/>
              </a:rPr>
              <a:t>Data collection, structure data, calculation and  presentation </a:t>
            </a:r>
            <a:endParaRPr lang="en-GB" sz="1200">
              <a:ea typeface="Calibri"/>
              <a:cs typeface="Segoe UI"/>
            </a:endParaRPr>
          </a:p>
        </p:txBody>
      </p:sp>
      <p:sp>
        <p:nvSpPr>
          <p:cNvPr id="13" name="TextBox 12">
            <a:extLst>
              <a:ext uri="{FF2B5EF4-FFF2-40B4-BE49-F238E27FC236}">
                <a16:creationId xmlns:a16="http://schemas.microsoft.com/office/drawing/2014/main" id="{6C9045AD-007B-BE0C-7E19-0B98B09F86C6}"/>
              </a:ext>
            </a:extLst>
          </p:cNvPr>
          <p:cNvSpPr txBox="1"/>
          <p:nvPr/>
        </p:nvSpPr>
        <p:spPr>
          <a:xfrm>
            <a:off x="126310" y="2104257"/>
            <a:ext cx="1966562" cy="5924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a:solidFill>
                  <a:srgbClr val="00B0F0"/>
                </a:solidFill>
                <a:cs typeface="Segoe UI"/>
              </a:rPr>
              <a:t>How do computers share data over the internet?</a:t>
            </a:r>
            <a:endParaRPr lang="en-US" sz="1200">
              <a:ea typeface="Calibri"/>
              <a:cs typeface="Segoe UI"/>
            </a:endParaRPr>
          </a:p>
          <a:p>
            <a:pPr algn="ctr">
              <a:lnSpc>
                <a:spcPts val="1275"/>
              </a:lnSpc>
            </a:pPr>
            <a:r>
              <a:rPr lang="en-GB" sz="1200">
                <a:cs typeface="Segoe UI"/>
              </a:rPr>
              <a:t>What is a network?</a:t>
            </a:r>
            <a:endParaRPr lang="en-GB" sz="1200">
              <a:ea typeface="Calibri"/>
              <a:cs typeface="Segoe UI"/>
            </a:endParaRPr>
          </a:p>
        </p:txBody>
      </p:sp>
      <p:sp>
        <p:nvSpPr>
          <p:cNvPr id="14" name="TextBox 13">
            <a:extLst>
              <a:ext uri="{FF2B5EF4-FFF2-40B4-BE49-F238E27FC236}">
                <a16:creationId xmlns:a16="http://schemas.microsoft.com/office/drawing/2014/main" id="{006C31E3-75A6-C1BE-3041-9EB7708004ED}"/>
              </a:ext>
            </a:extLst>
          </p:cNvPr>
          <p:cNvSpPr txBox="1"/>
          <p:nvPr/>
        </p:nvSpPr>
        <p:spPr>
          <a:xfrm>
            <a:off x="4790985" y="3988663"/>
            <a:ext cx="2074684" cy="7591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a:solidFill>
                  <a:srgbClr val="00B0F0"/>
                </a:solidFill>
                <a:cs typeface="Segoe UI"/>
              </a:rPr>
              <a:t>Why do we use different network types?</a:t>
            </a:r>
            <a:endParaRPr lang="en-GB" sz="1200" b="1" u="sng">
              <a:solidFill>
                <a:srgbClr val="00B0F0"/>
              </a:solidFill>
              <a:ea typeface="Calibri"/>
              <a:cs typeface="Segoe UI"/>
            </a:endParaRPr>
          </a:p>
          <a:p>
            <a:pPr algn="ctr">
              <a:lnSpc>
                <a:spcPts val="1275"/>
              </a:lnSpc>
            </a:pPr>
            <a:r>
              <a:rPr lang="en-GB" sz="1200">
                <a:cs typeface="Segoe UI"/>
              </a:rPr>
              <a:t>Network topology, advantages and disadvantages.</a:t>
            </a:r>
            <a:endParaRPr lang="en-GB" sz="1200">
              <a:ea typeface="Calibri"/>
              <a:cs typeface="Segoe UI"/>
            </a:endParaRPr>
          </a:p>
        </p:txBody>
      </p:sp>
      <p:sp>
        <p:nvSpPr>
          <p:cNvPr id="15" name="TextBox 14">
            <a:extLst>
              <a:ext uri="{FF2B5EF4-FFF2-40B4-BE49-F238E27FC236}">
                <a16:creationId xmlns:a16="http://schemas.microsoft.com/office/drawing/2014/main" id="{34D6493C-15A2-0FFB-9AC4-2CBD620DAB40}"/>
              </a:ext>
            </a:extLst>
          </p:cNvPr>
          <p:cNvSpPr txBox="1"/>
          <p:nvPr/>
        </p:nvSpPr>
        <p:spPr>
          <a:xfrm>
            <a:off x="3421700" y="406963"/>
            <a:ext cx="1414131" cy="11234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015"/>
              </a:lnSpc>
            </a:pPr>
            <a:r>
              <a:rPr lang="en-GB" sz="1100" b="1" u="sng">
                <a:solidFill>
                  <a:srgbClr val="7030A0"/>
                </a:solidFill>
                <a:cs typeface="Segoe UI"/>
              </a:rPr>
              <a:t>Understand how to present digital information using a website </a:t>
            </a:r>
            <a:endParaRPr lang="en-GB" sz="1100" b="1" u="sng">
              <a:solidFill>
                <a:srgbClr val="7030A0"/>
              </a:solidFill>
              <a:ea typeface="Calibri"/>
              <a:cs typeface="Segoe UI"/>
            </a:endParaRPr>
          </a:p>
          <a:p>
            <a:pPr algn="ctr">
              <a:lnSpc>
                <a:spcPts val="1015"/>
              </a:lnSpc>
            </a:pPr>
            <a:r>
              <a:rPr lang="en-GB" sz="1100">
                <a:ea typeface="Calibri"/>
                <a:cs typeface="Segoe UI"/>
              </a:rPr>
              <a:t>HTML, CSS, Navigation, Styling and User Input. Test and Evaluate website</a:t>
            </a:r>
            <a:endParaRPr lang="en-GB" sz="1100" b="1" u="sng">
              <a:ea typeface="Calibri"/>
              <a:cs typeface="Segoe UI"/>
            </a:endParaRPr>
          </a:p>
        </p:txBody>
      </p:sp>
      <p:sp>
        <p:nvSpPr>
          <p:cNvPr id="41" name="Rectangle: Rounded Corners 40">
            <a:extLst>
              <a:ext uri="{FF2B5EF4-FFF2-40B4-BE49-F238E27FC236}">
                <a16:creationId xmlns:a16="http://schemas.microsoft.com/office/drawing/2014/main" id="{3205B4D7-75D1-47E3-BDCE-0B5CE37A675B}"/>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32852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889A4753-FA5D-4C4A-AB17-67E5AD60D7C9}"/>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A3E287F2-E4D8-4580-A05F-8C417ABA7B92}"/>
              </a:ext>
            </a:extLst>
          </p:cNvPr>
          <p:cNvSpPr>
            <a:spLocks noGrp="1"/>
          </p:cNvSpPr>
          <p:nvPr>
            <p:ph type="title"/>
          </p:nvPr>
        </p:nvSpPr>
        <p:spPr>
          <a:ln>
            <a:solidFill>
              <a:schemeClr val="tx1"/>
            </a:solidFill>
          </a:ln>
        </p:spPr>
        <p:txBody>
          <a:bodyPr>
            <a:normAutofit/>
          </a:bodyPr>
          <a:lstStyle/>
          <a:p>
            <a:r>
              <a:rPr lang="en-GB"/>
              <a:t>How is your progress measured in class in Computer Science in Autumn Term?</a:t>
            </a:r>
          </a:p>
        </p:txBody>
      </p:sp>
      <p:graphicFrame>
        <p:nvGraphicFramePr>
          <p:cNvPr id="4" name="Content Placeholder 3">
            <a:extLst>
              <a:ext uri="{FF2B5EF4-FFF2-40B4-BE49-F238E27FC236}">
                <a16:creationId xmlns:a16="http://schemas.microsoft.com/office/drawing/2014/main" id="{3D2BE8B1-0E22-4552-9777-D7C5B0EB2E78}"/>
              </a:ext>
            </a:extLst>
          </p:cNvPr>
          <p:cNvGraphicFramePr>
            <a:graphicFrameLocks noGrp="1"/>
          </p:cNvGraphicFramePr>
          <p:nvPr>
            <p:ph idx="1"/>
            <p:extLst>
              <p:ext uri="{D42A27DB-BD31-4B8C-83A1-F6EECF244321}">
                <p14:modId xmlns:p14="http://schemas.microsoft.com/office/powerpoint/2010/main" val="1362890196"/>
              </p:ext>
            </p:extLst>
          </p:nvPr>
        </p:nvGraphicFramePr>
        <p:xfrm>
          <a:off x="471488" y="2433638"/>
          <a:ext cx="5915026" cy="1925320"/>
        </p:xfrm>
        <a:graphic>
          <a:graphicData uri="http://schemas.openxmlformats.org/drawingml/2006/table">
            <a:tbl>
              <a:tblPr firstRow="1" bandRow="1">
                <a:tableStyleId>{5C22544A-7EE6-4342-B048-85BDC9FD1C3A}</a:tableStyleId>
              </a:tblPr>
              <a:tblGrid>
                <a:gridCol w="2239815">
                  <a:extLst>
                    <a:ext uri="{9D8B030D-6E8A-4147-A177-3AD203B41FA5}">
                      <a16:colId xmlns:a16="http://schemas.microsoft.com/office/drawing/2014/main" val="932209114"/>
                    </a:ext>
                  </a:extLst>
                </a:gridCol>
                <a:gridCol w="3675211">
                  <a:extLst>
                    <a:ext uri="{9D8B030D-6E8A-4147-A177-3AD203B41FA5}">
                      <a16:colId xmlns:a16="http://schemas.microsoft.com/office/drawing/2014/main" val="3547968821"/>
                    </a:ext>
                  </a:extLst>
                </a:gridCol>
              </a:tblGrid>
              <a:tr h="370840">
                <a:tc gridSpan="2">
                  <a:txBody>
                    <a:bodyPr/>
                    <a:lstStyle/>
                    <a:p>
                      <a:r>
                        <a:rPr lang="en-GB" sz="1200" dirty="0">
                          <a:solidFill>
                            <a:schemeClr val="tx1"/>
                          </a:solidFill>
                        </a:rPr>
                        <a:t>Autumn: Becoming a Computer scientist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hMerge="1">
                  <a:txBody>
                    <a:bodyPr/>
                    <a:lstStyle/>
                    <a:p>
                      <a:endParaRPr lang="en-GB" sz="1200"/>
                    </a:p>
                  </a:txBody>
                  <a:tcPr/>
                </a:tc>
                <a:extLst>
                  <a:ext uri="{0D108BD9-81ED-4DB2-BD59-A6C34878D82A}">
                    <a16:rowId xmlns:a16="http://schemas.microsoft.com/office/drawing/2014/main" val="4062431929"/>
                  </a:ext>
                </a:extLst>
              </a:tr>
              <a:tr h="1042601">
                <a:tc>
                  <a:txBody>
                    <a:bodyPr/>
                    <a:lstStyle/>
                    <a:p>
                      <a:r>
                        <a:rPr lang="en-GB" sz="1200" dirty="0">
                          <a:solidFill>
                            <a:schemeClr val="tx1"/>
                          </a:solidFill>
                        </a:rPr>
                        <a:t>Multiple Choice Quiz</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Font typeface="Arial" panose="020B0604020202020204" pitchFamily="34" charset="0"/>
                        <a:buNone/>
                      </a:pPr>
                      <a:r>
                        <a:rPr lang="en-GB" sz="1200" dirty="0">
                          <a:solidFill>
                            <a:schemeClr val="tx1"/>
                          </a:solidFill>
                        </a:rPr>
                        <a:t>Knowledge recall on topic (15 marks):</a:t>
                      </a:r>
                    </a:p>
                    <a:p>
                      <a:pPr lvl="0">
                        <a:buNone/>
                      </a:pPr>
                      <a:r>
                        <a:rPr lang="en-GB" sz="1200" b="0" i="0" u="none" strike="noStrike" noProof="0" dirty="0">
                          <a:solidFill>
                            <a:srgbClr val="000000"/>
                          </a:solidFill>
                          <a:effectLst/>
                          <a:latin typeface="+mn-lt"/>
                        </a:rPr>
                        <a:t>Bi-weekly Quiz </a:t>
                      </a:r>
                      <a:endParaRPr lang="en-US" sz="1200" b="0" i="0" u="none" strike="noStrike" noProof="0" dirty="0">
                        <a:solidFill>
                          <a:srgbClr val="000000"/>
                        </a:solidFill>
                        <a:effectLst/>
                        <a:latin typeface="+mn-lt"/>
                      </a:endParaRPr>
                    </a:p>
                    <a:p>
                      <a:pPr lvl="0">
                        <a:buNone/>
                      </a:pPr>
                      <a:r>
                        <a:rPr lang="en-GB" sz="1200" b="0" i="0" u="none" strike="noStrike" noProof="0" dirty="0">
                          <a:solidFill>
                            <a:srgbClr val="000000"/>
                          </a:solidFill>
                          <a:effectLst/>
                          <a:latin typeface="+mn-lt"/>
                        </a:rPr>
                        <a:t>1 Extended written response</a:t>
                      </a:r>
                      <a:endParaRPr lang="en-US" sz="1200" b="0" i="0" u="none" strike="noStrike" noProof="0" dirty="0">
                        <a:solidFill>
                          <a:srgbClr val="000000"/>
                        </a:solidFill>
                        <a:effectLst/>
                        <a:latin typeface="+mn-lt"/>
                      </a:endParaRPr>
                    </a:p>
                    <a:p>
                      <a:pPr lvl="0">
                        <a:buNone/>
                      </a:pPr>
                      <a:r>
                        <a:rPr lang="en-GB" sz="1200" b="0" i="0" u="none" strike="noStrike" noProof="0" dirty="0">
                          <a:solidFill>
                            <a:srgbClr val="000000"/>
                          </a:solidFill>
                          <a:effectLst/>
                          <a:latin typeface="+mn-lt"/>
                        </a:rPr>
                        <a:t>Various retrieval questions (MCQs)</a:t>
                      </a:r>
                      <a:endParaRPr lang="en-US" sz="1200" b="0" i="0" u="none" strike="noStrike" noProof="0" dirty="0">
                        <a:solidFill>
                          <a:srgbClr val="000000"/>
                        </a:solidFill>
                        <a:effectLst/>
                        <a:latin typeface="+mn-lt"/>
                      </a:endParaRPr>
                    </a:p>
                    <a:p>
                      <a:pPr lvl="0">
                        <a:buNone/>
                      </a:pPr>
                      <a:r>
                        <a:rPr lang="en-GB" sz="1200" b="0" i="0" u="none" strike="noStrike" noProof="0" dirty="0">
                          <a:solidFill>
                            <a:srgbClr val="000000"/>
                          </a:solidFill>
                          <a:effectLst/>
                          <a:latin typeface="+mn-lt"/>
                        </a:rPr>
                        <a:t>Tracked using RED/AMBER/GREEN Tracker</a:t>
                      </a:r>
                      <a:endParaRPr lang="en-US" sz="1200" b="0" i="0" u="none" strike="noStrike" noProof="0" dirty="0">
                        <a:solidFill>
                          <a:srgbClr val="000000"/>
                        </a:solidFill>
                        <a:effectLst/>
                        <a:latin typeface="+mn-lt"/>
                      </a:endParaRPr>
                    </a:p>
                    <a:p>
                      <a:pPr marL="171450" lvl="0" indent="-171450" algn="l">
                        <a:buFont typeface="Arial" panose="020B0604020202020204" pitchFamily="34" charset="0"/>
                        <a:buChar char="•"/>
                      </a:pPr>
                      <a:endParaRPr lang="en-GB" sz="1200" b="0" u="none" dirty="0">
                        <a:solidFill>
                          <a:schemeClr val="tx1"/>
                        </a:solidFill>
                      </a:endParaRPr>
                    </a:p>
                    <a:p>
                      <a:pPr marL="171450" lvl="0" indent="-171450" algn="l">
                        <a:buFont typeface="Arial" panose="020B0604020202020204" pitchFamily="34" charset="0"/>
                        <a:buChar char="•"/>
                      </a:pPr>
                      <a:endParaRPr lang="en-GB" sz="1200" b="0" u="none" dirty="0">
                        <a:solidFill>
                          <a:schemeClr val="tx1"/>
                        </a:solidFill>
                      </a:endParaRPr>
                    </a:p>
                    <a:p>
                      <a:pPr marL="171450" lvl="0" indent="-171450" algn="l">
                        <a:buFont typeface="Arial" panose="020B0604020202020204" pitchFamily="34" charset="0"/>
                        <a:buChar char="•"/>
                      </a:pPr>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5729166"/>
                  </a:ext>
                </a:extLst>
              </a:tr>
            </a:tbl>
          </a:graphicData>
        </a:graphic>
      </p:graphicFrame>
      <p:graphicFrame>
        <p:nvGraphicFramePr>
          <p:cNvPr id="5" name="Table 4">
            <a:extLst>
              <a:ext uri="{FF2B5EF4-FFF2-40B4-BE49-F238E27FC236}">
                <a16:creationId xmlns:a16="http://schemas.microsoft.com/office/drawing/2014/main" id="{EC7F5072-DDC4-4386-9F1B-81BB529F17A4}"/>
              </a:ext>
            </a:extLst>
          </p:cNvPr>
          <p:cNvGraphicFramePr>
            <a:graphicFrameLocks noGrp="1"/>
          </p:cNvGraphicFramePr>
          <p:nvPr>
            <p:extLst>
              <p:ext uri="{D42A27DB-BD31-4B8C-83A1-F6EECF244321}">
                <p14:modId xmlns:p14="http://schemas.microsoft.com/office/powerpoint/2010/main" val="4256683741"/>
              </p:ext>
            </p:extLst>
          </p:nvPr>
        </p:nvGraphicFramePr>
        <p:xfrm>
          <a:off x="471488" y="4723045"/>
          <a:ext cx="5915025" cy="4069404"/>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4109547493"/>
                    </a:ext>
                  </a:extLst>
                </a:gridCol>
                <a:gridCol w="1971675">
                  <a:extLst>
                    <a:ext uri="{9D8B030D-6E8A-4147-A177-3AD203B41FA5}">
                      <a16:colId xmlns:a16="http://schemas.microsoft.com/office/drawing/2014/main" val="1554126141"/>
                    </a:ext>
                  </a:extLst>
                </a:gridCol>
                <a:gridCol w="1971675">
                  <a:extLst>
                    <a:ext uri="{9D8B030D-6E8A-4147-A177-3AD203B41FA5}">
                      <a16:colId xmlns:a16="http://schemas.microsoft.com/office/drawing/2014/main" val="549572572"/>
                    </a:ext>
                  </a:extLst>
                </a:gridCol>
              </a:tblGrid>
              <a:tr h="478753">
                <a:tc>
                  <a:txBody>
                    <a:bodyPr/>
                    <a:lstStyle/>
                    <a:p>
                      <a:pPr algn="ctr"/>
                      <a:r>
                        <a:rPr lang="en-GB" sz="1200" dirty="0">
                          <a:solidFill>
                            <a:schemeClr val="tx1"/>
                          </a:solidFill>
                        </a:rPr>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644454"/>
                  </a:ext>
                </a:extLst>
              </a:tr>
              <a:tr h="3590651">
                <a:tc>
                  <a:txBody>
                    <a:bodyPr/>
                    <a:lstStyle/>
                    <a:p>
                      <a:pPr lvl="0" algn="l">
                        <a:lnSpc>
                          <a:spcPct val="100000"/>
                        </a:lnSpc>
                        <a:spcBef>
                          <a:spcPts val="0"/>
                        </a:spcBef>
                        <a:spcAft>
                          <a:spcPts val="0"/>
                        </a:spcAft>
                        <a:buNone/>
                      </a:pPr>
                      <a:r>
                        <a:rPr lang="en-GB" sz="1200" b="0" i="0" u="none" strike="noStrike" noProof="0" dirty="0">
                          <a:solidFill>
                            <a:srgbClr val="000000"/>
                          </a:solidFill>
                          <a:latin typeface="Calibri"/>
                        </a:rPr>
                        <a:t>I can follow simple instructions to complete a basic task like creating folders and saving files</a:t>
                      </a:r>
                    </a:p>
                    <a:p>
                      <a:pPr lvl="0">
                        <a:buNone/>
                      </a:pPr>
                      <a:endParaRPr lang="en-GB" sz="1200" b="0" i="0" u="none" strike="noStrike" noProof="0" dirty="0">
                        <a:solidFill>
                          <a:schemeClr val="tx1"/>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write a simple pseudocode like making a cup of tea</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identify and define  a variable in a n algorithm</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explain a linear search algorithm</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a:solidFill>
                            <a:srgbClr val="000000"/>
                          </a:solidFill>
                          <a:latin typeface="Calibri"/>
                        </a:rPr>
                        <a:t>I can use correct  terms to explain how my files are organised and identify some file formats</a:t>
                      </a:r>
                    </a:p>
                    <a:p>
                      <a:pPr lvl="0">
                        <a:buNone/>
                      </a:pPr>
                      <a:endParaRPr lang="en-GB" sz="1200" b="0" i="0" u="none" strike="noStrike" noProof="0">
                        <a:solidFill>
                          <a:srgbClr val="000000"/>
                        </a:solidFill>
                        <a:latin typeface="Calibri"/>
                      </a:endParaRPr>
                    </a:p>
                    <a:p>
                      <a:pPr lvl="0">
                        <a:buNone/>
                      </a:pPr>
                      <a:endParaRPr lang="en-GB" sz="1200" b="0" i="0" u="none" strike="noStrike" noProof="0">
                        <a:solidFill>
                          <a:srgbClr val="000000"/>
                        </a:solidFill>
                        <a:latin typeface="Calibri"/>
                      </a:endParaRPr>
                    </a:p>
                    <a:p>
                      <a:pPr lvl="0">
                        <a:buNone/>
                      </a:pPr>
                      <a:r>
                        <a:rPr lang="en-GB" sz="1200" b="0" i="0" u="none" strike="noStrike" noProof="0">
                          <a:solidFill>
                            <a:srgbClr val="000000"/>
                          </a:solidFill>
                          <a:latin typeface="Calibri"/>
                        </a:rPr>
                        <a:t>I  can logically plan a pseudocode based on simple tasks or scenarios</a:t>
                      </a:r>
                    </a:p>
                    <a:p>
                      <a:pPr lvl="0">
                        <a:buNone/>
                      </a:pPr>
                      <a:endParaRPr lang="en-GB" sz="1200" b="0" i="0" u="none" strike="noStrike" noProof="0">
                        <a:solidFill>
                          <a:srgbClr val="000000"/>
                        </a:solidFill>
                        <a:latin typeface="Calibri"/>
                      </a:endParaRPr>
                    </a:p>
                    <a:p>
                      <a:pPr lvl="0">
                        <a:buNone/>
                      </a:pPr>
                      <a:r>
                        <a:rPr lang="en-GB" sz="1200" b="0" i="0" u="none" strike="noStrike" noProof="0">
                          <a:solidFill>
                            <a:srgbClr val="000000"/>
                          </a:solidFill>
                          <a:latin typeface="Calibri"/>
                        </a:rPr>
                        <a:t>I can define variables in a simple algorithm and identify some datatypes.</a:t>
                      </a:r>
                    </a:p>
                    <a:p>
                      <a:pPr lvl="0">
                        <a:buNone/>
                      </a:pPr>
                      <a:endParaRPr lang="en-GB" sz="1200" b="0" i="0" u="none" strike="noStrike" noProof="0">
                        <a:solidFill>
                          <a:srgbClr val="000000"/>
                        </a:solidFill>
                        <a:latin typeface="Calibri"/>
                      </a:endParaRPr>
                    </a:p>
                    <a:p>
                      <a:pPr lvl="0">
                        <a:buNone/>
                      </a:pPr>
                      <a:r>
                        <a:rPr lang="en-GB" sz="1200" b="0" i="0" u="none" strike="noStrike" noProof="0">
                          <a:solidFill>
                            <a:srgbClr val="000000"/>
                          </a:solidFill>
                          <a:latin typeface="Calibri"/>
                        </a:rPr>
                        <a:t>I can explain both linear and binary search algorithms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dirty="0">
                          <a:solidFill>
                            <a:srgbClr val="000000"/>
                          </a:solidFill>
                          <a:latin typeface="Calibri"/>
                        </a:rPr>
                        <a:t>I can correctly organise my files into my local folders/teams or One drive  and name them according to their file types.</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represent pseudocodes in a flowchart and explain the solution</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variables with correct datatypes and operators in an algorithm</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differentiate between a linear and binary search algorithm</a:t>
                      </a:r>
                    </a:p>
                    <a:p>
                      <a:pPr lvl="0">
                        <a:buNone/>
                      </a:pPr>
                      <a:endParaRPr lang="en-GB" sz="1200" b="0" i="0" u="none" strike="noStrike" noProof="0" dirty="0">
                        <a:solidFill>
                          <a:srgbClr val="000000"/>
                        </a:solidFill>
                        <a:latin typeface="Calibri"/>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1A90A914-FCF4-4186-9111-D6F2BB95A7B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1034933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21A87-1105-417A-A005-BFA3D15E3E16}"/>
              </a:ext>
            </a:extLst>
          </p:cNvPr>
          <p:cNvSpPr>
            <a:spLocks noGrp="1"/>
          </p:cNvSpPr>
          <p:nvPr>
            <p:ph type="title"/>
          </p:nvPr>
        </p:nvSpPr>
        <p:spPr>
          <a:xfrm>
            <a:off x="283918" y="463391"/>
            <a:ext cx="6304451" cy="884764"/>
          </a:xfrm>
          <a:ln>
            <a:solidFill>
              <a:schemeClr val="tx1"/>
            </a:solidFill>
          </a:ln>
        </p:spPr>
        <p:txBody>
          <a:bodyPr>
            <a:normAutofit/>
          </a:bodyPr>
          <a:lstStyle/>
          <a:p>
            <a:r>
              <a:rPr lang="en-GB" sz="2400" dirty="0"/>
              <a:t>How does a computer work: Autumn Term</a:t>
            </a:r>
            <a:br>
              <a:rPr lang="en-GB" sz="2400" dirty="0"/>
            </a:br>
            <a:r>
              <a:rPr lang="en-GB" sz="2000" i="1" dirty="0"/>
              <a:t>Golden Nuggets and Work Hard</a:t>
            </a:r>
          </a:p>
        </p:txBody>
      </p:sp>
      <p:graphicFrame>
        <p:nvGraphicFramePr>
          <p:cNvPr id="4" name="Content Placeholder 3">
            <a:extLst>
              <a:ext uri="{FF2B5EF4-FFF2-40B4-BE49-F238E27FC236}">
                <a16:creationId xmlns:a16="http://schemas.microsoft.com/office/drawing/2014/main" id="{EB3B03C3-3BBC-4A1B-877C-70BE28835194}"/>
              </a:ext>
            </a:extLst>
          </p:cNvPr>
          <p:cNvGraphicFramePr>
            <a:graphicFrameLocks noGrp="1"/>
          </p:cNvGraphicFramePr>
          <p:nvPr>
            <p:ph idx="1"/>
            <p:extLst>
              <p:ext uri="{D42A27DB-BD31-4B8C-83A1-F6EECF244321}">
                <p14:modId xmlns:p14="http://schemas.microsoft.com/office/powerpoint/2010/main" val="3971205024"/>
              </p:ext>
            </p:extLst>
          </p:nvPr>
        </p:nvGraphicFramePr>
        <p:xfrm>
          <a:off x="283917" y="1460623"/>
          <a:ext cx="6304450" cy="6862761"/>
        </p:xfrm>
        <a:graphic>
          <a:graphicData uri="http://schemas.openxmlformats.org/drawingml/2006/table">
            <a:tbl>
              <a:tblPr firstRow="1" bandRow="1">
                <a:tableStyleId>{5C22544A-7EE6-4342-B048-85BDC9FD1C3A}</a:tableStyleId>
              </a:tblPr>
              <a:tblGrid>
                <a:gridCol w="577436">
                  <a:extLst>
                    <a:ext uri="{9D8B030D-6E8A-4147-A177-3AD203B41FA5}">
                      <a16:colId xmlns:a16="http://schemas.microsoft.com/office/drawing/2014/main" val="518191240"/>
                    </a:ext>
                  </a:extLst>
                </a:gridCol>
                <a:gridCol w="2744418">
                  <a:extLst>
                    <a:ext uri="{9D8B030D-6E8A-4147-A177-3AD203B41FA5}">
                      <a16:colId xmlns:a16="http://schemas.microsoft.com/office/drawing/2014/main" val="1227018231"/>
                    </a:ext>
                  </a:extLst>
                </a:gridCol>
                <a:gridCol w="2982596">
                  <a:extLst>
                    <a:ext uri="{9D8B030D-6E8A-4147-A177-3AD203B41FA5}">
                      <a16:colId xmlns:a16="http://schemas.microsoft.com/office/drawing/2014/main" val="2891100115"/>
                    </a:ext>
                  </a:extLst>
                </a:gridCol>
              </a:tblGrid>
              <a:tr h="697931">
                <a:tc>
                  <a:txBody>
                    <a:bodyPr/>
                    <a:lstStyle/>
                    <a:p>
                      <a:pPr algn="ctr"/>
                      <a:endParaRPr lang="en-GB"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GB" sz="1100" dirty="0">
                          <a:solidFill>
                            <a:schemeClr val="tx1"/>
                          </a:solidFill>
                          <a:latin typeface="+mn-lt"/>
                        </a:rPr>
                        <a:t>Golden Nugget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GB" sz="1100" dirty="0">
                          <a:solidFill>
                            <a:schemeClr val="tx1"/>
                          </a:solidFill>
                          <a:latin typeface="+mn-lt"/>
                        </a:rPr>
                        <a:t>Work Hard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91062025"/>
                  </a:ext>
                </a:extLst>
              </a:tr>
              <a:tr h="943228">
                <a:tc>
                  <a:txBody>
                    <a:bodyPr/>
                    <a:lstStyle/>
                    <a:p>
                      <a:r>
                        <a:rPr lang="en-GB" sz="1100" dirty="0">
                          <a:solidFill>
                            <a:schemeClr val="tx1"/>
                          </a:solidFill>
                          <a:latin typeface="+mn-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u="none" strike="noStrike" noProof="0" dirty="0">
                          <a:solidFill>
                            <a:schemeClr val="tx1"/>
                          </a:solidFill>
                          <a:effectLst/>
                          <a:latin typeface="+mn-lt"/>
                        </a:rPr>
                        <a:t>Recall  how to save and store my work on the computer locally and remotely.</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u="none" strike="noStrike" noProof="0" dirty="0">
                          <a:solidFill>
                            <a:schemeClr val="tx1"/>
                          </a:solidFill>
                          <a:latin typeface="+mn-lt"/>
                        </a:rPr>
                        <a:t>Create YR8  folders for different subject areas and begin to save files into them using correct labels. Learn to use One drive and Teams to manage files and folders.</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7403369"/>
                  </a:ext>
                </a:extLst>
              </a:tr>
              <a:tr h="629389">
                <a:tc>
                  <a:txBody>
                    <a:bodyPr/>
                    <a:lstStyle/>
                    <a:p>
                      <a:r>
                        <a:rPr lang="en-GB" sz="1100" dirty="0">
                          <a:solidFill>
                            <a:schemeClr val="tx1"/>
                          </a:solidFill>
                          <a:latin typeface="+mn-lt"/>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mn-lt"/>
                        </a:rPr>
                        <a:t>Know the logical steps to follow in solving a problem using pseudocode.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latin typeface="+mn-lt"/>
                        </a:rPr>
                        <a:t>Write some pseudocodes using simple English language statements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7274203"/>
                  </a:ext>
                </a:extLst>
              </a:tr>
              <a:tr h="629389">
                <a:tc>
                  <a:txBody>
                    <a:bodyPr/>
                    <a:lstStyle/>
                    <a:p>
                      <a:r>
                        <a:rPr lang="en-GB" sz="1100" dirty="0">
                          <a:solidFill>
                            <a:schemeClr val="tx1"/>
                          </a:solidFill>
                          <a:latin typeface="+mn-lt"/>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mn-lt"/>
                        </a:rPr>
                        <a:t>Know flowchart symbols and use them to  plan and solve a problem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latin typeface="+mn-lt"/>
                        </a:rPr>
                        <a:t>Draw flowcharts with simple statements using correct flowchart  symbols connected together.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4904642"/>
                  </a:ext>
                </a:extLst>
              </a:tr>
              <a:tr h="876648">
                <a:tc>
                  <a:txBody>
                    <a:bodyPr/>
                    <a:lstStyle/>
                    <a:p>
                      <a:r>
                        <a:rPr lang="en-GB" sz="1100" dirty="0">
                          <a:solidFill>
                            <a:schemeClr val="tx1"/>
                          </a:solidFill>
                          <a:latin typeface="+mn-l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mn-lt"/>
                        </a:rPr>
                        <a:t>Know how to ask user to get data in and out of a computer using python input and output statements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latin typeface="+mn-lt"/>
                        </a:rPr>
                        <a:t>Solve simple problems using variables, input and output statements in python.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820331"/>
                  </a:ext>
                </a:extLst>
              </a:tr>
              <a:tr h="629389">
                <a:tc>
                  <a:txBody>
                    <a:bodyPr/>
                    <a:lstStyle/>
                    <a:p>
                      <a:r>
                        <a:rPr lang="en-GB" sz="1100" dirty="0">
                          <a:solidFill>
                            <a:schemeClr val="tx1"/>
                          </a:solidFill>
                          <a:latin typeface="+mn-lt"/>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u="none" strike="noStrike" noProof="0" dirty="0">
                          <a:solidFill>
                            <a:schemeClr val="tx1"/>
                          </a:solidFill>
                          <a:latin typeface="+mn-lt"/>
                        </a:rPr>
                        <a:t>Understand what linear search is and how it works.</a:t>
                      </a:r>
                      <a:endParaRPr lang="en-GB"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u="none" strike="noStrike" noProof="0" dirty="0">
                          <a:solidFill>
                            <a:schemeClr val="tx1"/>
                          </a:solidFill>
                          <a:latin typeface="+mn-lt"/>
                        </a:rPr>
                        <a:t>Explain how computers find a single piece of  data from billions of data stored inside it?</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092060"/>
                  </a:ext>
                </a:extLst>
              </a:tr>
              <a:tr h="629389">
                <a:tc>
                  <a:txBody>
                    <a:bodyPr/>
                    <a:lstStyle/>
                    <a:p>
                      <a:r>
                        <a:rPr lang="en-GB" sz="1100" dirty="0">
                          <a:solidFill>
                            <a:schemeClr val="tx1"/>
                          </a:solidFill>
                          <a:latin typeface="+mn-lt"/>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mn-lt"/>
                        </a:rPr>
                        <a:t>Know that linear search is useful when searching  through a short list.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latin typeface="+mn-lt"/>
                        </a:rPr>
                        <a:t>Understand the advantages and disadvantages of linear search.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266877"/>
                  </a:ext>
                </a:extLst>
              </a:tr>
              <a:tr h="950750">
                <a:tc>
                  <a:txBody>
                    <a:bodyPr/>
                    <a:lstStyle/>
                    <a:p>
                      <a:r>
                        <a:rPr lang="en-GB" sz="1100" dirty="0">
                          <a:solidFill>
                            <a:schemeClr val="tx1"/>
                          </a:solidFill>
                          <a:latin typeface="+mn-lt"/>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u="none" strike="noStrike" noProof="0" dirty="0">
                          <a:solidFill>
                            <a:schemeClr val="tx1"/>
                          </a:solidFill>
                          <a:effectLst/>
                          <a:latin typeface="+mn-lt"/>
                        </a:rPr>
                        <a:t>Understand what binary search is, how it works and when it is can be used. </a:t>
                      </a:r>
                      <a:endParaRPr lang="en-GB" sz="1100" b="0" i="0" dirty="0">
                        <a:solidFill>
                          <a:schemeClr val="tx1"/>
                        </a:solidFill>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GB" sz="1100" b="0" i="0" u="none" strike="noStrike" noProof="0" dirty="0">
                          <a:solidFill>
                            <a:schemeClr val="tx1"/>
                          </a:solidFill>
                          <a:latin typeface="+mn-lt"/>
                        </a:rPr>
                        <a:t>When so many data are stored, how can we improve the time it takes to find a single piece of data? Explain the mechanisms of a linear search algorithm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0582945"/>
                  </a:ext>
                </a:extLst>
              </a:tr>
              <a:tr h="876648">
                <a:tc>
                  <a:txBody>
                    <a:bodyPr/>
                    <a:lstStyle/>
                    <a:p>
                      <a:r>
                        <a:rPr lang="en-GB" sz="1100" dirty="0">
                          <a:solidFill>
                            <a:schemeClr val="tx1"/>
                          </a:solidFill>
                          <a:latin typeface="+mn-lt"/>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mn-lt"/>
                        </a:rPr>
                        <a:t>Know that binary search is used to search through a long list and it uses divide-and-conquer process to speed up the process.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latin typeface="+mn-lt"/>
                        </a:rPr>
                        <a:t>List and explain the advantages and disadvantages of binary search. </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923228"/>
                  </a:ext>
                </a:extLst>
              </a:tr>
            </a:tbl>
          </a:graphicData>
        </a:graphic>
      </p:graphicFrame>
      <p:sp>
        <p:nvSpPr>
          <p:cNvPr id="5" name="Rectangle: Rounded Corners 4">
            <a:extLst>
              <a:ext uri="{FF2B5EF4-FFF2-40B4-BE49-F238E27FC236}">
                <a16:creationId xmlns:a16="http://schemas.microsoft.com/office/drawing/2014/main" id="{E10F1CDC-BE19-4E7F-AF7D-A9F5B7FEC583}"/>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71880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4E6AA-F6F7-AED2-56F9-FB079354C08A}"/>
            </a:ext>
          </a:extLst>
        </p:cNvPr>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A3447FB2-3F7D-F918-7B46-5E4FFBE1AF93}"/>
              </a:ext>
            </a:extLst>
          </p:cNvPr>
          <p:cNvSpPr/>
          <p:nvPr/>
        </p:nvSpPr>
        <p:spPr>
          <a:xfrm>
            <a:off x="95491" y="98384"/>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9EE362-D4FB-CD1F-9AA4-D0A03FF1A998}"/>
              </a:ext>
            </a:extLst>
          </p:cNvPr>
          <p:cNvSpPr>
            <a:spLocks noGrp="1"/>
          </p:cNvSpPr>
          <p:nvPr>
            <p:ph type="title"/>
          </p:nvPr>
        </p:nvSpPr>
        <p:spPr>
          <a:xfrm>
            <a:off x="471488" y="486836"/>
            <a:ext cx="5915025" cy="790979"/>
          </a:xfrm>
          <a:ln>
            <a:solidFill>
              <a:schemeClr val="tx1"/>
            </a:solidFill>
          </a:ln>
        </p:spPr>
        <p:txBody>
          <a:bodyPr>
            <a:normAutofit/>
          </a:bodyPr>
          <a:lstStyle/>
          <a:p>
            <a:r>
              <a:rPr lang="en-GB" sz="2400" dirty="0"/>
              <a:t>How is your progress measured in class in Computer Science in Spring Term?</a:t>
            </a:r>
          </a:p>
        </p:txBody>
      </p:sp>
      <p:graphicFrame>
        <p:nvGraphicFramePr>
          <p:cNvPr id="4" name="Content Placeholder 3">
            <a:extLst>
              <a:ext uri="{FF2B5EF4-FFF2-40B4-BE49-F238E27FC236}">
                <a16:creationId xmlns:a16="http://schemas.microsoft.com/office/drawing/2014/main" id="{E1815FDC-349B-38DE-3B00-B2137E0101A2}"/>
              </a:ext>
            </a:extLst>
          </p:cNvPr>
          <p:cNvGraphicFramePr>
            <a:graphicFrameLocks noGrp="1"/>
          </p:cNvGraphicFramePr>
          <p:nvPr>
            <p:ph idx="1"/>
            <p:extLst>
              <p:ext uri="{D42A27DB-BD31-4B8C-83A1-F6EECF244321}">
                <p14:modId xmlns:p14="http://schemas.microsoft.com/office/powerpoint/2010/main" val="1625999276"/>
              </p:ext>
            </p:extLst>
          </p:nvPr>
        </p:nvGraphicFramePr>
        <p:xfrm>
          <a:off x="471487" y="1530961"/>
          <a:ext cx="5915026" cy="1413441"/>
        </p:xfrm>
        <a:graphic>
          <a:graphicData uri="http://schemas.openxmlformats.org/drawingml/2006/table">
            <a:tbl>
              <a:tblPr firstRow="1" bandRow="1">
                <a:tableStyleId>{5C22544A-7EE6-4342-B048-85BDC9FD1C3A}</a:tableStyleId>
              </a:tblPr>
              <a:tblGrid>
                <a:gridCol w="2239815">
                  <a:extLst>
                    <a:ext uri="{9D8B030D-6E8A-4147-A177-3AD203B41FA5}">
                      <a16:colId xmlns:a16="http://schemas.microsoft.com/office/drawing/2014/main" val="932209114"/>
                    </a:ext>
                  </a:extLst>
                </a:gridCol>
                <a:gridCol w="3675211">
                  <a:extLst>
                    <a:ext uri="{9D8B030D-6E8A-4147-A177-3AD203B41FA5}">
                      <a16:colId xmlns:a16="http://schemas.microsoft.com/office/drawing/2014/main" val="3547968821"/>
                    </a:ext>
                  </a:extLst>
                </a:gridCol>
              </a:tblGrid>
              <a:tr h="370840">
                <a:tc gridSpan="2">
                  <a:txBody>
                    <a:bodyPr/>
                    <a:lstStyle/>
                    <a:p>
                      <a:r>
                        <a:rPr lang="en-GB" sz="1200" dirty="0">
                          <a:solidFill>
                            <a:schemeClr val="tx1"/>
                          </a:solidFill>
                        </a:rPr>
                        <a:t>Spring: Becoming a Computer scientist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GB" sz="1200"/>
                    </a:p>
                  </a:txBody>
                  <a:tcPr/>
                </a:tc>
                <a:extLst>
                  <a:ext uri="{0D108BD9-81ED-4DB2-BD59-A6C34878D82A}">
                    <a16:rowId xmlns:a16="http://schemas.microsoft.com/office/drawing/2014/main" val="4062431929"/>
                  </a:ext>
                </a:extLst>
              </a:tr>
              <a:tr h="1042601">
                <a:tc>
                  <a:txBody>
                    <a:bodyPr/>
                    <a:lstStyle/>
                    <a:p>
                      <a:r>
                        <a:rPr lang="en-GB" sz="1200" dirty="0">
                          <a:solidFill>
                            <a:schemeClr val="tx1"/>
                          </a:solidFill>
                        </a:rPr>
                        <a:t>Multiple Choice Quiz</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lnSpc>
                          <a:spcPts val="1200"/>
                        </a:lnSpc>
                        <a:buNone/>
                      </a:pPr>
                      <a:r>
                        <a:rPr lang="en-GB" sz="1400" b="0" i="0" dirty="0">
                          <a:solidFill>
                            <a:srgbClr val="000000"/>
                          </a:solidFill>
                          <a:effectLst/>
                          <a:latin typeface="+mn-lt"/>
                        </a:rPr>
                        <a:t>Knowledge recall on topic (15 marks):</a:t>
                      </a:r>
                      <a:endParaRPr lang="en-GB" sz="1200" b="0" i="0" dirty="0">
                        <a:solidFill>
                          <a:srgbClr val="000000"/>
                        </a:solidFill>
                        <a:effectLst/>
                        <a:latin typeface="+mn-lt"/>
                      </a:endParaRPr>
                    </a:p>
                    <a:p>
                      <a:pPr marL="285750" lvl="0" indent="-285750" algn="l">
                        <a:buFont typeface="Arial" panose="020B0604020202020204" pitchFamily="34" charset="0"/>
                        <a:buChar char="•"/>
                      </a:pPr>
                      <a:r>
                        <a:rPr lang="en-GB" sz="1200" b="0" i="0" u="none" strike="noStrike" noProof="0" dirty="0">
                          <a:solidFill>
                            <a:srgbClr val="000000"/>
                          </a:solidFill>
                          <a:effectLst/>
                          <a:latin typeface="+mn-lt"/>
                        </a:rPr>
                        <a:t>Bi-weekly Quiz </a:t>
                      </a:r>
                      <a:endParaRPr lang="en-US" sz="1200" b="0" i="0" u="none" strike="noStrike" noProof="0" dirty="0">
                        <a:solidFill>
                          <a:srgbClr val="000000"/>
                        </a:solidFill>
                        <a:effectLst/>
                        <a:latin typeface="+mn-lt"/>
                      </a:endParaRPr>
                    </a:p>
                    <a:p>
                      <a:pPr marL="285750" lvl="0" indent="-285750">
                        <a:buFont typeface="Arial" panose="020B0604020202020204" pitchFamily="34" charset="0"/>
                        <a:buChar char="•"/>
                      </a:pPr>
                      <a:r>
                        <a:rPr lang="en-GB" sz="1200" b="0" i="0" u="none" strike="noStrike" noProof="0" dirty="0">
                          <a:solidFill>
                            <a:srgbClr val="000000"/>
                          </a:solidFill>
                          <a:effectLst/>
                          <a:latin typeface="+mn-lt"/>
                        </a:rPr>
                        <a:t>1 Extended written response</a:t>
                      </a:r>
                      <a:endParaRPr lang="en-US" sz="1200" b="0" i="0" u="none" strike="noStrike" noProof="0" dirty="0">
                        <a:solidFill>
                          <a:srgbClr val="000000"/>
                        </a:solidFill>
                        <a:effectLst/>
                        <a:latin typeface="+mn-lt"/>
                      </a:endParaRPr>
                    </a:p>
                    <a:p>
                      <a:pPr marL="285750" lvl="0" indent="-285750">
                        <a:buFont typeface="Arial" panose="020B0604020202020204" pitchFamily="34" charset="0"/>
                        <a:buChar char="•"/>
                      </a:pPr>
                      <a:r>
                        <a:rPr lang="en-GB" sz="1200" b="0" i="0" u="none" strike="noStrike" noProof="0" dirty="0">
                          <a:solidFill>
                            <a:srgbClr val="000000"/>
                          </a:solidFill>
                          <a:effectLst/>
                          <a:latin typeface="+mn-lt"/>
                        </a:rPr>
                        <a:t>Various retrieval questions (MCQs)</a:t>
                      </a:r>
                      <a:endParaRPr lang="en-US" sz="1200" b="0" i="0" u="none" strike="noStrike" noProof="0" dirty="0">
                        <a:solidFill>
                          <a:srgbClr val="000000"/>
                        </a:solidFill>
                        <a:effectLst/>
                        <a:latin typeface="+mn-lt"/>
                      </a:endParaRPr>
                    </a:p>
                    <a:p>
                      <a:pPr marL="285750" lvl="0" indent="-285750">
                        <a:buFont typeface="Arial" panose="020B0604020202020204" pitchFamily="34" charset="0"/>
                        <a:buChar char="•"/>
                      </a:pPr>
                      <a:r>
                        <a:rPr lang="en-GB" sz="1200" b="0" i="0" u="none" strike="noStrike" noProof="0" dirty="0">
                          <a:solidFill>
                            <a:srgbClr val="000000"/>
                          </a:solidFill>
                          <a:effectLst/>
                          <a:latin typeface="+mn-lt"/>
                        </a:rPr>
                        <a:t>Tracked using RED/AMBER/GREEN Tracker</a:t>
                      </a:r>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729166"/>
                  </a:ext>
                </a:extLst>
              </a:tr>
            </a:tbl>
          </a:graphicData>
        </a:graphic>
      </p:graphicFrame>
      <p:graphicFrame>
        <p:nvGraphicFramePr>
          <p:cNvPr id="5" name="Table 4">
            <a:extLst>
              <a:ext uri="{FF2B5EF4-FFF2-40B4-BE49-F238E27FC236}">
                <a16:creationId xmlns:a16="http://schemas.microsoft.com/office/drawing/2014/main" id="{04E31536-0C37-B251-ED1C-41629A40DB4E}"/>
              </a:ext>
            </a:extLst>
          </p:cNvPr>
          <p:cNvGraphicFramePr>
            <a:graphicFrameLocks noGrp="1"/>
          </p:cNvGraphicFramePr>
          <p:nvPr>
            <p:extLst>
              <p:ext uri="{D42A27DB-BD31-4B8C-83A1-F6EECF244321}">
                <p14:modId xmlns:p14="http://schemas.microsoft.com/office/powerpoint/2010/main" val="3611707733"/>
              </p:ext>
            </p:extLst>
          </p:nvPr>
        </p:nvGraphicFramePr>
        <p:xfrm>
          <a:off x="471487" y="3197548"/>
          <a:ext cx="5915025" cy="4069404"/>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4109547493"/>
                    </a:ext>
                  </a:extLst>
                </a:gridCol>
                <a:gridCol w="1971675">
                  <a:extLst>
                    <a:ext uri="{9D8B030D-6E8A-4147-A177-3AD203B41FA5}">
                      <a16:colId xmlns:a16="http://schemas.microsoft.com/office/drawing/2014/main" val="1554126141"/>
                    </a:ext>
                  </a:extLst>
                </a:gridCol>
                <a:gridCol w="1971675">
                  <a:extLst>
                    <a:ext uri="{9D8B030D-6E8A-4147-A177-3AD203B41FA5}">
                      <a16:colId xmlns:a16="http://schemas.microsoft.com/office/drawing/2014/main" val="549572572"/>
                    </a:ext>
                  </a:extLst>
                </a:gridCol>
              </a:tblGrid>
              <a:tr h="478753">
                <a:tc>
                  <a:txBody>
                    <a:bodyPr/>
                    <a:lstStyle/>
                    <a:p>
                      <a:pPr algn="ctr"/>
                      <a:r>
                        <a:rPr lang="en-GB" sz="1200" dirty="0">
                          <a:solidFill>
                            <a:schemeClr val="tx1"/>
                          </a:solidFill>
                        </a:rPr>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644454"/>
                  </a:ext>
                </a:extLst>
              </a:tr>
              <a:tr h="3590651">
                <a:tc>
                  <a:txBody>
                    <a:bodyPr/>
                    <a:lstStyle/>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identify hardware and software</a:t>
                      </a:r>
                      <a:endParaRPr lang="en-US" sz="1200" b="0" i="0" u="none" strike="noStrike" noProof="0">
                        <a:solidFill>
                          <a:schemeClr val="tx1"/>
                        </a:solidFill>
                        <a:latin typeface="Calibri"/>
                      </a:endParaRPr>
                    </a:p>
                    <a:p>
                      <a:pPr lvl="0">
                        <a:buNone/>
                      </a:pPr>
                      <a:endParaRPr lang="en-GB" sz="1200" b="0" i="0" u="none" strike="noStrike" noProof="0" dirty="0">
                        <a:solidFill>
                          <a:schemeClr val="tx1"/>
                        </a:solidFill>
                        <a:latin typeface="Calibri"/>
                      </a:endParaRP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convert 4-digit binary to decimal</a:t>
                      </a:r>
                      <a:endParaRPr lang="en-GB" dirty="0">
                        <a:solidFill>
                          <a:schemeClr val="tx1"/>
                        </a:solidFill>
                      </a:endParaRPr>
                    </a:p>
                    <a:p>
                      <a:pPr lvl="0">
                        <a:buNone/>
                      </a:pPr>
                      <a:endParaRPr lang="en-GB" sz="1200" b="0" i="0" u="none" strike="noStrike" noProof="0" dirty="0">
                        <a:solidFill>
                          <a:schemeClr val="tx1"/>
                        </a:solidFill>
                        <a:latin typeface="Calibri"/>
                      </a:endParaRP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explain a network and identify the devices needed in a simple network.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explain inputs, process and outputs of a computer system</a:t>
                      </a:r>
                      <a:endParaRPr lang="en-US" sz="1200" b="0" i="0" u="none" strike="noStrike" noProof="0" dirty="0">
                        <a:solidFill>
                          <a:schemeClr val="tx1"/>
                        </a:solidFill>
                        <a:latin typeface="Calibri"/>
                      </a:endParaRP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convert 4-digit decimal to binary</a:t>
                      </a:r>
                    </a:p>
                    <a:p>
                      <a:pPr lvl="0">
                        <a:buNone/>
                      </a:pPr>
                      <a:endParaRPr lang="en-GB" sz="1200" b="0" i="0" u="none" strike="noStrike" noProof="0" dirty="0">
                        <a:solidFill>
                          <a:schemeClr val="tx1"/>
                        </a:solidFill>
                        <a:latin typeface="Calibri"/>
                      </a:endParaRP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plan a network by correctly match all the devices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a:lnSpc>
                          <a:spcPct val="100000"/>
                        </a:lnSpc>
                        <a:spcBef>
                          <a:spcPts val="0"/>
                        </a:spcBef>
                        <a:spcAft>
                          <a:spcPts val="0"/>
                        </a:spcAft>
                        <a:buNone/>
                      </a:pPr>
                      <a:endParaRPr lang="en-GB" sz="1200" b="0" i="0" u="none" strike="noStrike" noProof="0" dirty="0">
                        <a:solidFill>
                          <a:schemeClr val="tx1"/>
                        </a:solidFill>
                        <a:latin typeface="Calibri"/>
                      </a:endParaRPr>
                    </a:p>
                    <a:p>
                      <a:pPr marL="0" marR="0" lvl="0" indent="0" algn="l">
                        <a:lnSpc>
                          <a:spcPct val="100000"/>
                        </a:lnSpc>
                        <a:spcBef>
                          <a:spcPts val="0"/>
                        </a:spcBef>
                        <a:spcAft>
                          <a:spcPts val="0"/>
                        </a:spcAft>
                        <a:buNone/>
                      </a:pPr>
                      <a:r>
                        <a:rPr lang="en-GB" sz="1200" b="0" i="0" u="none" strike="noStrike" noProof="0" dirty="0">
                          <a:solidFill>
                            <a:schemeClr val="tx1"/>
                          </a:solidFill>
                          <a:latin typeface="Calibri"/>
                        </a:rPr>
                        <a:t>I can explain how inputs, process and output work on real world systems. </a:t>
                      </a:r>
                      <a:endParaRPr lang="en-US" sz="1200" b="0" i="0" u="none" strike="noStrike" noProof="0" dirty="0">
                        <a:solidFill>
                          <a:schemeClr val="tx1"/>
                        </a:solidFill>
                        <a:latin typeface="Calibri"/>
                      </a:endParaRPr>
                    </a:p>
                    <a:p>
                      <a:pPr marL="0" marR="0" lvl="0" indent="0" algn="l">
                        <a:lnSpc>
                          <a:spcPct val="100000"/>
                        </a:lnSpc>
                        <a:spcBef>
                          <a:spcPts val="0"/>
                        </a:spcBef>
                        <a:spcAft>
                          <a:spcPts val="0"/>
                        </a:spcAft>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convert up to 8-digit binary to decimal</a:t>
                      </a:r>
                    </a:p>
                    <a:p>
                      <a:pPr lvl="0">
                        <a:buNone/>
                      </a:pPr>
                      <a:endParaRPr lang="en-GB" sz="1200" b="0" i="0" u="none" strike="noStrike" noProof="0" dirty="0">
                        <a:solidFill>
                          <a:schemeClr val="tx1"/>
                        </a:solidFill>
                        <a:latin typeface="Calibri"/>
                      </a:endParaRP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recommend or give account of why different networks are used for different reasons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EC734829-2AF4-F7BC-0497-F2CCB18F0FC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1085819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49635-F7E2-09D5-81FD-1D79291DA2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062A69-1087-DE07-0F1A-6975454E017E}"/>
              </a:ext>
            </a:extLst>
          </p:cNvPr>
          <p:cNvSpPr>
            <a:spLocks noGrp="1"/>
          </p:cNvSpPr>
          <p:nvPr>
            <p:ph type="title"/>
          </p:nvPr>
        </p:nvSpPr>
        <p:spPr>
          <a:xfrm>
            <a:off x="364698" y="500466"/>
            <a:ext cx="6128604" cy="917822"/>
          </a:xfrm>
          <a:ln>
            <a:solidFill>
              <a:schemeClr val="tx1"/>
            </a:solidFill>
          </a:ln>
        </p:spPr>
        <p:txBody>
          <a:bodyPr>
            <a:normAutofit/>
          </a:bodyPr>
          <a:lstStyle/>
          <a:p>
            <a:r>
              <a:rPr lang="en-GB" sz="2800" dirty="0"/>
              <a:t>How does a computer work: Spring Term  </a:t>
            </a:r>
            <a:br>
              <a:rPr lang="en-GB" sz="2800" dirty="0"/>
            </a:br>
            <a:r>
              <a:rPr lang="en-GB" sz="2000" i="1" dirty="0"/>
              <a:t>Golden Nuggets and Work Hard</a:t>
            </a:r>
          </a:p>
        </p:txBody>
      </p:sp>
      <p:graphicFrame>
        <p:nvGraphicFramePr>
          <p:cNvPr id="4" name="Content Placeholder 3">
            <a:extLst>
              <a:ext uri="{FF2B5EF4-FFF2-40B4-BE49-F238E27FC236}">
                <a16:creationId xmlns:a16="http://schemas.microsoft.com/office/drawing/2014/main" id="{36456D6C-1233-7AD4-5ACC-A7CDEF1608B4}"/>
              </a:ext>
            </a:extLst>
          </p:cNvPr>
          <p:cNvGraphicFramePr>
            <a:graphicFrameLocks noGrp="1"/>
          </p:cNvGraphicFramePr>
          <p:nvPr>
            <p:ph idx="1"/>
            <p:extLst>
              <p:ext uri="{D42A27DB-BD31-4B8C-83A1-F6EECF244321}">
                <p14:modId xmlns:p14="http://schemas.microsoft.com/office/powerpoint/2010/main" val="231930790"/>
              </p:ext>
            </p:extLst>
          </p:nvPr>
        </p:nvGraphicFramePr>
        <p:xfrm>
          <a:off x="364698" y="1636468"/>
          <a:ext cx="6036102" cy="6792423"/>
        </p:xfrm>
        <a:graphic>
          <a:graphicData uri="http://schemas.openxmlformats.org/drawingml/2006/table">
            <a:tbl>
              <a:tblPr firstRow="1" bandRow="1">
                <a:tableStyleId>{5C22544A-7EE6-4342-B048-85BDC9FD1C3A}</a:tableStyleId>
              </a:tblPr>
              <a:tblGrid>
                <a:gridCol w="552858">
                  <a:extLst>
                    <a:ext uri="{9D8B030D-6E8A-4147-A177-3AD203B41FA5}">
                      <a16:colId xmlns:a16="http://schemas.microsoft.com/office/drawing/2014/main" val="518191240"/>
                    </a:ext>
                  </a:extLst>
                </a:gridCol>
                <a:gridCol w="2429993">
                  <a:extLst>
                    <a:ext uri="{9D8B030D-6E8A-4147-A177-3AD203B41FA5}">
                      <a16:colId xmlns:a16="http://schemas.microsoft.com/office/drawing/2014/main" val="1227018231"/>
                    </a:ext>
                  </a:extLst>
                </a:gridCol>
                <a:gridCol w="3053251">
                  <a:extLst>
                    <a:ext uri="{9D8B030D-6E8A-4147-A177-3AD203B41FA5}">
                      <a16:colId xmlns:a16="http://schemas.microsoft.com/office/drawing/2014/main" val="2891100115"/>
                    </a:ext>
                  </a:extLst>
                </a:gridCol>
              </a:tblGrid>
              <a:tr h="656916">
                <a:tc>
                  <a:txBody>
                    <a:bodyPr/>
                    <a:lstStyle/>
                    <a:p>
                      <a:pPr algn="ctr"/>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Golden Nugget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Work Hard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91062025"/>
                  </a:ext>
                </a:extLst>
              </a:tr>
              <a:tr h="1008941">
                <a:tc>
                  <a:txBody>
                    <a:bodyPr/>
                    <a:lstStyle/>
                    <a:p>
                      <a:r>
                        <a:rPr lang="en-GB" sz="1100" dirty="0">
                          <a:solidFill>
                            <a:schemeClr val="tx1"/>
                          </a:solidFill>
                        </a:rPr>
                        <a:t>1</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dirty="0">
                          <a:solidFill>
                            <a:schemeClr val="tx1"/>
                          </a:solidFill>
                          <a:effectLst/>
                          <a:latin typeface="Calibri"/>
                        </a:rPr>
                        <a:t>Recognise different hardware and software used in a computer system</a:t>
                      </a:r>
                      <a:endParaRPr lang="en-GB" sz="1100" b="0" i="0" dirty="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dirty="0">
                          <a:solidFill>
                            <a:schemeClr val="tx1"/>
                          </a:solidFill>
                          <a:effectLst/>
                          <a:latin typeface="Calibri"/>
                        </a:rPr>
                        <a:t>Label and match different hardware and software. Identify input, process and output for different devices and real world applications.</a:t>
                      </a:r>
                      <a:endParaRPr lang="en-GB" sz="1100" b="0" i="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7403369"/>
                  </a:ext>
                </a:extLst>
              </a:tr>
              <a:tr h="698805">
                <a:tc>
                  <a:txBody>
                    <a:bodyPr/>
                    <a:lstStyle/>
                    <a:p>
                      <a:r>
                        <a:rPr lang="en-GB" sz="1100" dirty="0">
                          <a:solidFill>
                            <a:schemeClr val="tx1"/>
                          </a:solidFill>
                        </a:rPr>
                        <a:t>2</a:t>
                      </a: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dirty="0">
                          <a:solidFill>
                            <a:schemeClr val="tx1"/>
                          </a:solidFill>
                          <a:effectLst/>
                          <a:latin typeface="Calibri"/>
                        </a:rPr>
                        <a:t>Identify and explain  the main components of a CPU.</a:t>
                      </a:r>
                      <a:endParaRPr lang="en-GB" sz="1100" b="0" i="0" dirty="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u="none" strike="noStrike" dirty="0">
                          <a:solidFill>
                            <a:schemeClr val="tx1"/>
                          </a:solidFill>
                          <a:effectLst/>
                          <a:latin typeface="Calibri"/>
                        </a:rPr>
                        <a:t>Explain the acronym RAM and ROM. Know the difference between Memory and Storage. Explain the steps of the FDE cycle.</a:t>
                      </a:r>
                      <a:endParaRPr lang="en-GB" sz="1100" b="0" i="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7274203"/>
                  </a:ext>
                </a:extLst>
              </a:tr>
              <a:tr h="698805">
                <a:tc>
                  <a:txBody>
                    <a:bodyPr/>
                    <a:lstStyle/>
                    <a:p>
                      <a:r>
                        <a:rPr lang="en-GB" sz="1100" dirty="0">
                          <a:solidFill>
                            <a:schemeClr val="tx1"/>
                          </a:solidFill>
                        </a:rPr>
                        <a:t>3</a:t>
                      </a: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dirty="0">
                          <a:solidFill>
                            <a:schemeClr val="tx1"/>
                          </a:solidFill>
                          <a:effectLst/>
                          <a:latin typeface="Calibri"/>
                        </a:rPr>
                        <a:t>Understand binary 1,0 and why computer data is represented using it.</a:t>
                      </a:r>
                      <a:endParaRPr lang="en-GB" sz="1100" b="0" i="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dirty="0">
                          <a:solidFill>
                            <a:schemeClr val="tx1"/>
                          </a:solidFill>
                          <a:effectLst/>
                          <a:latin typeface="Calibri"/>
                        </a:rPr>
                        <a:t>Make simple cards using binary 1,0. Encode symbols and shapes in binary. Convert form Decimal to </a:t>
                      </a:r>
                      <a:r>
                        <a:rPr lang="en-GB" sz="1100" b="0" i="0" dirty="0" err="1">
                          <a:solidFill>
                            <a:schemeClr val="tx1"/>
                          </a:solidFill>
                          <a:effectLst/>
                          <a:latin typeface="Calibri"/>
                        </a:rPr>
                        <a:t>Bibnary</a:t>
                      </a:r>
                      <a:r>
                        <a:rPr lang="en-GB" sz="1100" b="0" i="0" dirty="0">
                          <a:solidFill>
                            <a:schemeClr val="tx1"/>
                          </a:solidFill>
                          <a:effectLst/>
                          <a:latin typeface="Calibri"/>
                        </a:rPr>
                        <a:t> and Binary to Decimal.</a:t>
                      </a:r>
                      <a:endParaRPr lang="en-GB" sz="1100" b="0" i="0" dirty="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4904642"/>
                  </a:ext>
                </a:extLst>
              </a:tr>
              <a:tr h="661162">
                <a:tc>
                  <a:txBody>
                    <a:bodyPr/>
                    <a:lstStyle/>
                    <a:p>
                      <a:r>
                        <a:rPr lang="en-GB" sz="1100" dirty="0">
                          <a:solidFill>
                            <a:schemeClr val="tx1"/>
                          </a:solidFill>
                        </a:rPr>
                        <a:t>4</a:t>
                      </a:r>
                      <a:endParaRPr lang="en-US" sz="11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dirty="0">
                          <a:solidFill>
                            <a:schemeClr val="tx1"/>
                          </a:solidFill>
                          <a:effectLst/>
                          <a:latin typeface="Calibri"/>
                        </a:rPr>
                        <a:t>Understand numbers are added by the computer using binary</a:t>
                      </a:r>
                      <a:endParaRPr lang="en-GB" sz="1100" b="0" i="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lnSpc>
                          <a:spcPts val="1050"/>
                        </a:lnSpc>
                        <a:buNone/>
                      </a:pPr>
                      <a:r>
                        <a:rPr lang="en-GB" sz="1100" b="0" i="0" dirty="0">
                          <a:solidFill>
                            <a:schemeClr val="tx1"/>
                          </a:solidFill>
                          <a:effectLst/>
                          <a:latin typeface="Calibri"/>
                        </a:rPr>
                        <a:t>Practice CISCO binary addition. Convert 4-digit binary to whole number and vice versa.</a:t>
                      </a:r>
                      <a:endParaRPr lang="en-GB" sz="1100" b="0" i="0" dirty="0">
                        <a:solidFill>
                          <a:schemeClr val="tx1"/>
                        </a:solidFill>
                        <a:effectLst/>
                      </a:endParaRPr>
                    </a:p>
                  </a:txBody>
                  <a:tcPr marL="82296" marR="82296" marT="41148" marB="41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820331"/>
                  </a:ext>
                </a:extLst>
              </a:tr>
              <a:tr h="825131">
                <a:tc>
                  <a:txBody>
                    <a:bodyPr/>
                    <a:lstStyle/>
                    <a:p>
                      <a:r>
                        <a:rPr lang="en-GB" sz="1100" dirty="0">
                          <a:solidFill>
                            <a:schemeClr val="tx1"/>
                          </a:solidFill>
                        </a:rPr>
                        <a:t>5</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100" b="0" i="0" u="none" strike="noStrike" noProof="0" dirty="0">
                          <a:solidFill>
                            <a:schemeClr val="tx1"/>
                          </a:solidFill>
                          <a:latin typeface="Calibri"/>
                        </a:rPr>
                        <a:t>Know what Internet means and understand  some keywords used to describe a  network.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100" b="0" i="0" u="none" strike="noStrike" noProof="0" dirty="0">
                          <a:solidFill>
                            <a:schemeClr val="tx1"/>
                          </a:solidFill>
                          <a:latin typeface="Calibri"/>
                        </a:rPr>
                        <a:t>Match keywords to their meaning. Locate web addresses and identify their domain name, IP address and Location.</a:t>
                      </a:r>
                      <a:endParaRPr lang="en-GB" sz="1100" b="0" i="0" u="none" strike="noStrike" noProof="0" dirty="0" err="1">
                        <a:solidFill>
                          <a:schemeClr val="tx1"/>
                        </a:solidFill>
                        <a:latin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092060"/>
                  </a:ext>
                </a:extLst>
              </a:tr>
              <a:tr h="592401">
                <a:tc>
                  <a:txBody>
                    <a:bodyPr/>
                    <a:lstStyle/>
                    <a:p>
                      <a:r>
                        <a:rPr lang="en-GB" sz="1100" dirty="0">
                          <a:solidFill>
                            <a:schemeClr val="tx1"/>
                          </a:solidFill>
                        </a:rPr>
                        <a:t>6</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Calibri"/>
                        </a:rPr>
                        <a:t>Understand that cables are used to connect the world.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Compare different cables. Determine their download and upload speed.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266877"/>
                  </a:ext>
                </a:extLst>
              </a:tr>
              <a:tr h="825131">
                <a:tc>
                  <a:txBody>
                    <a:bodyPr/>
                    <a:lstStyle/>
                    <a:p>
                      <a:r>
                        <a:rPr lang="en-GB" sz="1100" dirty="0">
                          <a:solidFill>
                            <a:schemeClr val="tx1"/>
                          </a:solidFill>
                        </a:rPr>
                        <a:t>7</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What are the ways networks are arranged and why?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GB" sz="1100" b="0" i="0" u="none" strike="noStrike" noProof="0" dirty="0">
                          <a:solidFill>
                            <a:schemeClr val="tx1"/>
                          </a:solidFill>
                          <a:latin typeface="Calibri"/>
                        </a:rPr>
                        <a:t>Understand and compare different types of network topologies(arrangement) and state why they are suited for different purposes.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0582945"/>
                  </a:ext>
                </a:extLst>
              </a:tr>
              <a:tr h="825131">
                <a:tc>
                  <a:txBody>
                    <a:bodyPr/>
                    <a:lstStyle/>
                    <a:p>
                      <a:r>
                        <a:rPr lang="en-GB" sz="1100" dirty="0">
                          <a:solidFill>
                            <a:schemeClr val="tx1"/>
                          </a:solidFill>
                        </a:rPr>
                        <a:t>8</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Use pictures to design a simple network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100" dirty="0">
                          <a:solidFill>
                            <a:schemeClr val="tx1"/>
                          </a:solidFill>
                        </a:rPr>
                        <a:t>Connect the network devices to a LAN and explain you choice of cables, switches or hubs and  Mbps connection speed.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923228"/>
                  </a:ext>
                </a:extLst>
              </a:tr>
            </a:tbl>
          </a:graphicData>
        </a:graphic>
      </p:graphicFrame>
      <p:sp>
        <p:nvSpPr>
          <p:cNvPr id="5" name="Rectangle: Rounded Corners 4">
            <a:extLst>
              <a:ext uri="{FF2B5EF4-FFF2-40B4-BE49-F238E27FC236}">
                <a16:creationId xmlns:a16="http://schemas.microsoft.com/office/drawing/2014/main" id="{444EC32E-E238-42F1-85FC-2F232A3E7340}"/>
              </a:ext>
            </a:extLst>
          </p:cNvPr>
          <p:cNvSpPr/>
          <p:nvPr/>
        </p:nvSpPr>
        <p:spPr>
          <a:xfrm>
            <a:off x="95491" y="98384"/>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78065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ED05A-0990-C6B7-AB0D-B2A706B63236}"/>
            </a:ext>
          </a:extLst>
        </p:cNvPr>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EF00D5A8-F131-7178-E714-482379B034EB}"/>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02E6252-4500-2BBB-A9C1-43D2E45F9CC2}"/>
              </a:ext>
            </a:extLst>
          </p:cNvPr>
          <p:cNvSpPr>
            <a:spLocks noGrp="1"/>
          </p:cNvSpPr>
          <p:nvPr>
            <p:ph type="title"/>
          </p:nvPr>
        </p:nvSpPr>
        <p:spPr>
          <a:xfrm>
            <a:off x="471488" y="486837"/>
            <a:ext cx="5915025" cy="1084056"/>
          </a:xfrm>
          <a:ln>
            <a:solidFill>
              <a:schemeClr val="tx1"/>
            </a:solidFill>
          </a:ln>
        </p:spPr>
        <p:txBody>
          <a:bodyPr>
            <a:normAutofit/>
          </a:bodyPr>
          <a:lstStyle/>
          <a:p>
            <a:r>
              <a:rPr lang="en-GB" sz="2800" dirty="0"/>
              <a:t>How is your progress measured in class in Computer Science in Summer Term?</a:t>
            </a:r>
          </a:p>
        </p:txBody>
      </p:sp>
      <p:graphicFrame>
        <p:nvGraphicFramePr>
          <p:cNvPr id="4" name="Content Placeholder 3">
            <a:extLst>
              <a:ext uri="{FF2B5EF4-FFF2-40B4-BE49-F238E27FC236}">
                <a16:creationId xmlns:a16="http://schemas.microsoft.com/office/drawing/2014/main" id="{3546F28D-8168-93EB-0A9D-8F91B6BAC607}"/>
              </a:ext>
            </a:extLst>
          </p:cNvPr>
          <p:cNvGraphicFramePr>
            <a:graphicFrameLocks noGrp="1"/>
          </p:cNvGraphicFramePr>
          <p:nvPr>
            <p:ph idx="1"/>
            <p:extLst>
              <p:ext uri="{D42A27DB-BD31-4B8C-83A1-F6EECF244321}">
                <p14:modId xmlns:p14="http://schemas.microsoft.com/office/powerpoint/2010/main" val="2334471431"/>
              </p:ext>
            </p:extLst>
          </p:nvPr>
        </p:nvGraphicFramePr>
        <p:xfrm>
          <a:off x="468592" y="1686882"/>
          <a:ext cx="5915026" cy="1795541"/>
        </p:xfrm>
        <a:graphic>
          <a:graphicData uri="http://schemas.openxmlformats.org/drawingml/2006/table">
            <a:tbl>
              <a:tblPr firstRow="1" bandRow="1">
                <a:tableStyleId>{5C22544A-7EE6-4342-B048-85BDC9FD1C3A}</a:tableStyleId>
              </a:tblPr>
              <a:tblGrid>
                <a:gridCol w="2239815">
                  <a:extLst>
                    <a:ext uri="{9D8B030D-6E8A-4147-A177-3AD203B41FA5}">
                      <a16:colId xmlns:a16="http://schemas.microsoft.com/office/drawing/2014/main" val="932209114"/>
                    </a:ext>
                  </a:extLst>
                </a:gridCol>
                <a:gridCol w="3675211">
                  <a:extLst>
                    <a:ext uri="{9D8B030D-6E8A-4147-A177-3AD203B41FA5}">
                      <a16:colId xmlns:a16="http://schemas.microsoft.com/office/drawing/2014/main" val="3547968821"/>
                    </a:ext>
                  </a:extLst>
                </a:gridCol>
              </a:tblGrid>
              <a:tr h="471090">
                <a:tc gridSpan="2">
                  <a:txBody>
                    <a:bodyPr/>
                    <a:lstStyle/>
                    <a:p>
                      <a:r>
                        <a:rPr lang="en-GB" sz="1200" dirty="0">
                          <a:solidFill>
                            <a:schemeClr val="bg1"/>
                          </a:solidFill>
                          <a:latin typeface="+mn-lt"/>
                        </a:rPr>
                        <a:t>Summer: Becoming a Computer scientist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hMerge="1">
                  <a:txBody>
                    <a:bodyPr/>
                    <a:lstStyle/>
                    <a:p>
                      <a:endParaRPr lang="en-GB" sz="1200"/>
                    </a:p>
                  </a:txBody>
                  <a:tcPr/>
                </a:tc>
                <a:extLst>
                  <a:ext uri="{0D108BD9-81ED-4DB2-BD59-A6C34878D82A}">
                    <a16:rowId xmlns:a16="http://schemas.microsoft.com/office/drawing/2014/main" val="4062431929"/>
                  </a:ext>
                </a:extLst>
              </a:tr>
              <a:tr h="1324451">
                <a:tc>
                  <a:txBody>
                    <a:bodyPr/>
                    <a:lstStyle/>
                    <a:p>
                      <a:r>
                        <a:rPr lang="en-GB" sz="1200" dirty="0">
                          <a:solidFill>
                            <a:schemeClr val="tx1"/>
                          </a:solidFill>
                          <a:latin typeface="+mn-lt"/>
                        </a:rPr>
                        <a:t>Multiple Choice Quiz</a:t>
                      </a:r>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lnSpc>
                          <a:spcPts val="1200"/>
                        </a:lnSpc>
                        <a:buNone/>
                      </a:pPr>
                      <a:r>
                        <a:rPr lang="en-GB" sz="1200" b="0" i="0" dirty="0">
                          <a:solidFill>
                            <a:schemeClr val="tx1"/>
                          </a:solidFill>
                          <a:effectLst/>
                          <a:latin typeface="+mn-lt"/>
                        </a:rPr>
                        <a:t>Knowledge recall on topic (15 marks):</a:t>
                      </a:r>
                    </a:p>
                    <a:p>
                      <a:pPr marL="285750" lvl="0" indent="-285750" algn="l">
                        <a:buFont typeface="Arial" panose="020B0604020202020204" pitchFamily="34" charset="0"/>
                        <a:buChar char="•"/>
                      </a:pPr>
                      <a:r>
                        <a:rPr lang="en-GB" sz="1200" b="0" i="0" u="none" strike="noStrike" noProof="0" dirty="0">
                          <a:solidFill>
                            <a:schemeClr val="tx1"/>
                          </a:solidFill>
                          <a:effectLst/>
                          <a:latin typeface="+mn-lt"/>
                        </a:rPr>
                        <a:t>Bi-weekly Quiz </a:t>
                      </a:r>
                      <a:endParaRPr lang="en-US" sz="1200" b="0" i="0" u="none" strike="noStrike" noProof="0" dirty="0">
                        <a:solidFill>
                          <a:schemeClr val="tx1"/>
                        </a:solidFill>
                        <a:effectLst/>
                        <a:latin typeface="+mn-lt"/>
                      </a:endParaRPr>
                    </a:p>
                    <a:p>
                      <a:pPr marL="285750" lvl="0" indent="-285750">
                        <a:buFont typeface="Arial" panose="020B0604020202020204" pitchFamily="34" charset="0"/>
                        <a:buChar char="•"/>
                      </a:pPr>
                      <a:r>
                        <a:rPr lang="en-GB" sz="1200" b="0" i="0" u="none" strike="noStrike" noProof="0" dirty="0">
                          <a:solidFill>
                            <a:schemeClr val="tx1"/>
                          </a:solidFill>
                          <a:effectLst/>
                          <a:latin typeface="+mn-lt"/>
                        </a:rPr>
                        <a:t>1 Extended written response</a:t>
                      </a:r>
                      <a:endParaRPr lang="en-US" sz="1200" b="0" i="0" u="none" strike="noStrike" noProof="0" dirty="0">
                        <a:solidFill>
                          <a:schemeClr val="tx1"/>
                        </a:solidFill>
                        <a:effectLst/>
                        <a:latin typeface="+mn-lt"/>
                      </a:endParaRPr>
                    </a:p>
                    <a:p>
                      <a:pPr marL="285750" lvl="0" indent="-285750">
                        <a:buFont typeface="Arial" panose="020B0604020202020204" pitchFamily="34" charset="0"/>
                        <a:buChar char="•"/>
                      </a:pPr>
                      <a:r>
                        <a:rPr lang="en-GB" sz="1200" b="0" i="0" u="none" strike="noStrike" noProof="0" dirty="0">
                          <a:solidFill>
                            <a:schemeClr val="tx1"/>
                          </a:solidFill>
                          <a:effectLst/>
                          <a:latin typeface="+mn-lt"/>
                        </a:rPr>
                        <a:t>Various retrieval questions (MCQs)</a:t>
                      </a:r>
                      <a:endParaRPr lang="en-US" sz="1200" b="0" i="0" u="none" strike="noStrike" noProof="0" dirty="0">
                        <a:solidFill>
                          <a:schemeClr val="tx1"/>
                        </a:solidFill>
                        <a:effectLst/>
                        <a:latin typeface="+mn-lt"/>
                      </a:endParaRPr>
                    </a:p>
                    <a:p>
                      <a:pPr marL="285750" lvl="0" indent="-285750">
                        <a:buFont typeface="Arial" panose="020B0604020202020204" pitchFamily="34" charset="0"/>
                        <a:buChar char="•"/>
                      </a:pPr>
                      <a:r>
                        <a:rPr lang="en-GB" sz="1200" b="0" i="0" u="none" strike="noStrike" noProof="0" dirty="0">
                          <a:solidFill>
                            <a:schemeClr val="tx1"/>
                          </a:solidFill>
                          <a:effectLst/>
                          <a:latin typeface="+mn-lt"/>
                        </a:rPr>
                        <a:t>Tracked using RED/AMBER/GREEN Tracker</a:t>
                      </a:r>
                      <a:endParaRPr lang="en-GB" sz="1200" b="0" u="none"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729166"/>
                  </a:ext>
                </a:extLst>
              </a:tr>
            </a:tbl>
          </a:graphicData>
        </a:graphic>
      </p:graphicFrame>
      <p:graphicFrame>
        <p:nvGraphicFramePr>
          <p:cNvPr id="5" name="Table 4">
            <a:extLst>
              <a:ext uri="{FF2B5EF4-FFF2-40B4-BE49-F238E27FC236}">
                <a16:creationId xmlns:a16="http://schemas.microsoft.com/office/drawing/2014/main" id="{FF940A1A-4634-9438-C06F-47AF578D6A51}"/>
              </a:ext>
            </a:extLst>
          </p:cNvPr>
          <p:cNvGraphicFramePr>
            <a:graphicFrameLocks noGrp="1"/>
          </p:cNvGraphicFramePr>
          <p:nvPr>
            <p:extLst>
              <p:ext uri="{D42A27DB-BD31-4B8C-83A1-F6EECF244321}">
                <p14:modId xmlns:p14="http://schemas.microsoft.com/office/powerpoint/2010/main" val="379241087"/>
              </p:ext>
            </p:extLst>
          </p:nvPr>
        </p:nvGraphicFramePr>
        <p:xfrm>
          <a:off x="468593" y="3598412"/>
          <a:ext cx="5915025" cy="4408591"/>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4109547493"/>
                    </a:ext>
                  </a:extLst>
                </a:gridCol>
                <a:gridCol w="1971675">
                  <a:extLst>
                    <a:ext uri="{9D8B030D-6E8A-4147-A177-3AD203B41FA5}">
                      <a16:colId xmlns:a16="http://schemas.microsoft.com/office/drawing/2014/main" val="1554126141"/>
                    </a:ext>
                  </a:extLst>
                </a:gridCol>
                <a:gridCol w="1971675">
                  <a:extLst>
                    <a:ext uri="{9D8B030D-6E8A-4147-A177-3AD203B41FA5}">
                      <a16:colId xmlns:a16="http://schemas.microsoft.com/office/drawing/2014/main" val="549572572"/>
                    </a:ext>
                  </a:extLst>
                </a:gridCol>
              </a:tblGrid>
              <a:tr h="518657">
                <a:tc>
                  <a:txBody>
                    <a:bodyPr/>
                    <a:lstStyle/>
                    <a:p>
                      <a:pPr algn="ctr"/>
                      <a:r>
                        <a:rPr lang="en-GB" sz="1200" dirty="0">
                          <a:solidFill>
                            <a:schemeClr val="tx1"/>
                          </a:solidFill>
                        </a:rPr>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644454"/>
                  </a:ext>
                </a:extLst>
              </a:tr>
              <a:tr h="3889934">
                <a:tc>
                  <a:txBody>
                    <a:bodyPr/>
                    <a:lstStyle/>
                    <a:p>
                      <a:pPr lvl="0" algn="l">
                        <a:lnSpc>
                          <a:spcPct val="100000"/>
                        </a:lnSpc>
                        <a:spcBef>
                          <a:spcPts val="0"/>
                        </a:spcBef>
                        <a:spcAft>
                          <a:spcPts val="0"/>
                        </a:spcAft>
                        <a:buNone/>
                      </a:pPr>
                      <a:r>
                        <a:rPr lang="en-GB" sz="1200" b="0" i="0" u="none" strike="noStrike" noProof="0" dirty="0">
                          <a:solidFill>
                            <a:srgbClr val="000000"/>
                          </a:solidFill>
                          <a:latin typeface="Calibri"/>
                        </a:rPr>
                        <a:t>I can draw using shape tools</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work and combine  multiple objects  using union</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use paths to create a shape</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plan a simple design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dirty="0">
                          <a:solidFill>
                            <a:srgbClr val="000000"/>
                          </a:solidFill>
                          <a:latin typeface="Calibri"/>
                        </a:rPr>
                        <a:t>I can modify shapes using shape tools</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work and combine  multiple objects using intersection</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modify  paths and create a new shape</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plan and make a simple design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dirty="0">
                          <a:solidFill>
                            <a:srgbClr val="000000"/>
                          </a:solidFill>
                          <a:latin typeface="Calibri"/>
                        </a:rPr>
                        <a:t>I can combine and modify multiple shapes tools</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work and combine  multiple objects using difference</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combine straight and curved paths to produce  new shape.</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plan, edit and evaluate designs to suit the intended purpose.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5EB6923F-4A02-438A-A59E-B2034C1F53A4}"/>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711632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7044D-40D4-C8DC-46F3-A323E1064C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DB8052-C7FA-1AB2-91CD-0AAE5E1463CD}"/>
              </a:ext>
            </a:extLst>
          </p:cNvPr>
          <p:cNvSpPr>
            <a:spLocks noGrp="1"/>
          </p:cNvSpPr>
          <p:nvPr>
            <p:ph type="title"/>
          </p:nvPr>
        </p:nvSpPr>
        <p:spPr>
          <a:xfrm>
            <a:off x="222738" y="486837"/>
            <a:ext cx="6424247" cy="884764"/>
          </a:xfrm>
          <a:ln>
            <a:solidFill>
              <a:schemeClr val="tx1"/>
            </a:solidFill>
          </a:ln>
        </p:spPr>
        <p:txBody>
          <a:bodyPr>
            <a:normAutofit/>
          </a:bodyPr>
          <a:lstStyle/>
          <a:p>
            <a:r>
              <a:rPr lang="en-GB" sz="2800" dirty="0"/>
              <a:t>How does a computer work: Summer Term  </a:t>
            </a:r>
            <a:br>
              <a:rPr lang="en-GB" sz="2800" dirty="0"/>
            </a:br>
            <a:r>
              <a:rPr lang="en-GB" sz="2000" i="1" dirty="0"/>
              <a:t>Golden Nuggets and Work Hard</a:t>
            </a:r>
            <a:endParaRPr lang="en-GB" sz="2800" i="1" dirty="0"/>
          </a:p>
        </p:txBody>
      </p:sp>
      <p:graphicFrame>
        <p:nvGraphicFramePr>
          <p:cNvPr id="4" name="Content Placeholder 3">
            <a:extLst>
              <a:ext uri="{FF2B5EF4-FFF2-40B4-BE49-F238E27FC236}">
                <a16:creationId xmlns:a16="http://schemas.microsoft.com/office/drawing/2014/main" id="{5B9D77B3-689E-8F3C-ED4C-5FFCA7691573}"/>
              </a:ext>
            </a:extLst>
          </p:cNvPr>
          <p:cNvGraphicFramePr>
            <a:graphicFrameLocks noGrp="1"/>
          </p:cNvGraphicFramePr>
          <p:nvPr>
            <p:ph idx="1"/>
            <p:extLst>
              <p:ext uri="{D42A27DB-BD31-4B8C-83A1-F6EECF244321}">
                <p14:modId xmlns:p14="http://schemas.microsoft.com/office/powerpoint/2010/main" val="393708818"/>
              </p:ext>
            </p:extLst>
          </p:nvPr>
        </p:nvGraphicFramePr>
        <p:xfrm>
          <a:off x="222738" y="1547447"/>
          <a:ext cx="6424247" cy="5756844"/>
        </p:xfrm>
        <a:graphic>
          <a:graphicData uri="http://schemas.openxmlformats.org/drawingml/2006/table">
            <a:tbl>
              <a:tblPr firstRow="1" bandRow="1">
                <a:tableStyleId>{5C22544A-7EE6-4342-B048-85BDC9FD1C3A}</a:tableStyleId>
              </a:tblPr>
              <a:tblGrid>
                <a:gridCol w="588409">
                  <a:extLst>
                    <a:ext uri="{9D8B030D-6E8A-4147-A177-3AD203B41FA5}">
                      <a16:colId xmlns:a16="http://schemas.microsoft.com/office/drawing/2014/main" val="518191240"/>
                    </a:ext>
                  </a:extLst>
                </a:gridCol>
                <a:gridCol w="2931086">
                  <a:extLst>
                    <a:ext uri="{9D8B030D-6E8A-4147-A177-3AD203B41FA5}">
                      <a16:colId xmlns:a16="http://schemas.microsoft.com/office/drawing/2014/main" val="1227018231"/>
                    </a:ext>
                  </a:extLst>
                </a:gridCol>
                <a:gridCol w="2904752">
                  <a:extLst>
                    <a:ext uri="{9D8B030D-6E8A-4147-A177-3AD203B41FA5}">
                      <a16:colId xmlns:a16="http://schemas.microsoft.com/office/drawing/2014/main" val="2891100115"/>
                    </a:ext>
                  </a:extLst>
                </a:gridCol>
              </a:tblGrid>
              <a:tr h="373280">
                <a:tc>
                  <a:txBody>
                    <a:bodyPr/>
                    <a:lstStyle/>
                    <a:p>
                      <a:endParaRPr lang="en-GB" sz="1100" dirty="0">
                        <a:solidFill>
                          <a:schemeClr val="bg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100" dirty="0">
                          <a:solidFill>
                            <a:schemeClr val="bg1"/>
                          </a:solidFill>
                          <a:latin typeface="+mn-lt"/>
                        </a:rPr>
                        <a:t>Golden Nugget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100" dirty="0">
                          <a:solidFill>
                            <a:schemeClr val="bg1"/>
                          </a:solidFill>
                          <a:latin typeface="+mn-lt"/>
                        </a:rPr>
                        <a:t>Work Hard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091062025"/>
                  </a:ext>
                </a:extLst>
              </a:tr>
              <a:tr h="624614">
                <a:tc>
                  <a:txBody>
                    <a:bodyPr/>
                    <a:lstStyle/>
                    <a:p>
                      <a:pPr algn="ctr"/>
                      <a:r>
                        <a:rPr lang="en-GB" sz="1100" dirty="0">
                          <a:solidFill>
                            <a:schemeClr val="tx1"/>
                          </a:solidFill>
                          <a:latin typeface="+mn-lt"/>
                        </a:rPr>
                        <a:t>1</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u="none" strike="noStrike" noProof="0" dirty="0">
                          <a:solidFill>
                            <a:schemeClr val="tx1"/>
                          </a:solidFill>
                          <a:effectLst/>
                          <a:latin typeface="+mn-lt"/>
                        </a:rPr>
                        <a:t>Understand Vector Graphics and working with shapes. Draw and modify shapes using shape tools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100" b="0" i="0" u="none" strike="noStrike" noProof="0" dirty="0">
                          <a:solidFill>
                            <a:schemeClr val="tx1"/>
                          </a:solidFill>
                          <a:latin typeface="+mn-lt"/>
                        </a:rPr>
                        <a:t>Select shapes and modify the fill, outline colour, and outline width. Alter the outline style.</a:t>
                      </a:r>
                      <a:endParaRPr lang="en-US"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7403369"/>
                  </a:ext>
                </a:extLst>
              </a:tr>
              <a:tr h="497142">
                <a:tc>
                  <a:txBody>
                    <a:bodyPr/>
                    <a:lstStyle/>
                    <a:p>
                      <a:pPr algn="ctr"/>
                      <a:r>
                        <a:rPr lang="en-GB" sz="1100" dirty="0">
                          <a:solidFill>
                            <a:schemeClr val="tx1"/>
                          </a:solidFill>
                          <a:latin typeface="+mn-lt"/>
                        </a:rPr>
                        <a:t>2</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mn-lt"/>
                        </a:rPr>
                        <a:t>Working with multiple objects. Use </a:t>
                      </a:r>
                      <a:r>
                        <a:rPr lang="en-GB" sz="1100" b="0" i="0" u="none" strike="noStrike" noProof="0" dirty="0">
                          <a:solidFill>
                            <a:schemeClr val="tx1"/>
                          </a:solidFill>
                          <a:effectLst/>
                          <a:latin typeface="+mn-lt"/>
                        </a:rPr>
                        <a:t> tools to align, distribute, group, and combine objects. </a:t>
                      </a:r>
                      <a:endParaRPr lang="en-GB" sz="1100" b="0" i="0" dirty="0">
                        <a:solidFill>
                          <a:schemeClr val="tx1"/>
                        </a:solidFill>
                        <a:effectLs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a:lnSpc>
                          <a:spcPct val="100000"/>
                        </a:lnSpc>
                        <a:spcBef>
                          <a:spcPts val="0"/>
                        </a:spcBef>
                        <a:spcAft>
                          <a:spcPts val="0"/>
                        </a:spcAft>
                        <a:buNone/>
                      </a:pPr>
                      <a:r>
                        <a:rPr lang="en-GB" sz="1100" b="0" i="0" u="none" strike="noStrike" noProof="0" dirty="0">
                          <a:solidFill>
                            <a:schemeClr val="tx1"/>
                          </a:solidFill>
                          <a:latin typeface="+mn-lt"/>
                        </a:rPr>
                        <a:t>Combine two shapes using union, intersection, and difference</a:t>
                      </a:r>
                      <a:endParaRPr lang="en-GB"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7274203"/>
                  </a:ext>
                </a:extLst>
              </a:tr>
              <a:tr h="497142">
                <a:tc>
                  <a:txBody>
                    <a:bodyPr/>
                    <a:lstStyle/>
                    <a:p>
                      <a:pPr algn="ctr"/>
                      <a:r>
                        <a:rPr lang="en-GB" sz="1100" dirty="0">
                          <a:solidFill>
                            <a:schemeClr val="tx1"/>
                          </a:solidFill>
                          <a:latin typeface="+mn-lt"/>
                        </a:rPr>
                        <a:t>3</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rtl="0" fontAlgn="base">
                        <a:lnSpc>
                          <a:spcPct val="100000"/>
                        </a:lnSpc>
                        <a:spcBef>
                          <a:spcPts val="0"/>
                        </a:spcBef>
                        <a:spcAft>
                          <a:spcPts val="0"/>
                        </a:spcAft>
                        <a:buNone/>
                      </a:pPr>
                      <a:r>
                        <a:rPr lang="en-GB" sz="1100" b="0" i="0" dirty="0">
                          <a:solidFill>
                            <a:schemeClr val="tx1"/>
                          </a:solidFill>
                          <a:effectLst/>
                          <a:latin typeface="+mn-lt"/>
                        </a:rPr>
                        <a:t>Working with Paths. Understand how to c</a:t>
                      </a:r>
                      <a:r>
                        <a:rPr lang="en-GB" sz="1100" b="0" i="0" u="none" strike="noStrike" noProof="0" dirty="0">
                          <a:solidFill>
                            <a:schemeClr val="tx1"/>
                          </a:solidFill>
                          <a:effectLst/>
                          <a:latin typeface="+mn-lt"/>
                        </a:rPr>
                        <a:t>reate and modify straight and curved paths</a:t>
                      </a:r>
                      <a:endParaRPr lang="en-GB" sz="1100" b="0" i="0" dirty="0">
                        <a:solidFill>
                          <a:schemeClr val="tx1"/>
                        </a:solidFill>
                        <a:effectLs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a:lnSpc>
                          <a:spcPct val="100000"/>
                        </a:lnSpc>
                        <a:spcBef>
                          <a:spcPts val="0"/>
                        </a:spcBef>
                        <a:spcAft>
                          <a:spcPts val="0"/>
                        </a:spcAft>
                        <a:buNone/>
                      </a:pPr>
                      <a:r>
                        <a:rPr lang="en-GB" sz="1100" b="0" i="0" u="none" strike="noStrike" noProof="0" dirty="0">
                          <a:solidFill>
                            <a:schemeClr val="tx1"/>
                          </a:solidFill>
                          <a:latin typeface="+mn-lt"/>
                        </a:rPr>
                        <a:t>Create and modify straight and curved paths</a:t>
                      </a:r>
                      <a:endParaRPr lang="en-GB" sz="1100" dirty="0">
                        <a:solidFill>
                          <a:schemeClr val="tx1"/>
                        </a:solidFill>
                        <a:latin typeface="+mn-lt"/>
                      </a:endParaRPr>
                    </a:p>
                    <a:p>
                      <a:pPr marL="0" lvl="0" indent="0" algn="l">
                        <a:lnSpc>
                          <a:spcPct val="100000"/>
                        </a:lnSpc>
                        <a:spcBef>
                          <a:spcPts val="0"/>
                        </a:spcBef>
                        <a:spcAft>
                          <a:spcPts val="0"/>
                        </a:spcAft>
                        <a:buNone/>
                      </a:pPr>
                      <a:r>
                        <a:rPr lang="en-GB" sz="1100" b="0" i="0" u="none" strike="noStrike" noProof="0" dirty="0">
                          <a:solidFill>
                            <a:schemeClr val="tx1"/>
                          </a:solidFill>
                          <a:latin typeface="+mn-lt"/>
                        </a:rPr>
                        <a:t>Change shapes to paths and edit them</a:t>
                      </a:r>
                      <a:endParaRPr lang="en-GB"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4904642"/>
                  </a:ext>
                </a:extLst>
              </a:tr>
              <a:tr h="586372">
                <a:tc>
                  <a:txBody>
                    <a:bodyPr/>
                    <a:lstStyle/>
                    <a:p>
                      <a:pPr algn="ctr"/>
                      <a:r>
                        <a:rPr lang="en-GB" sz="1100" dirty="0">
                          <a:solidFill>
                            <a:schemeClr val="tx1"/>
                          </a:solidFill>
                          <a:latin typeface="+mn-lt"/>
                        </a:rPr>
                        <a:t>4</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mn-lt"/>
                        </a:rPr>
                        <a:t>Getting into shapes. Choose a project and plan a design.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a:lnSpc>
                          <a:spcPct val="100000"/>
                        </a:lnSpc>
                        <a:spcBef>
                          <a:spcPts val="0"/>
                        </a:spcBef>
                        <a:spcAft>
                          <a:spcPts val="0"/>
                        </a:spcAft>
                        <a:buNone/>
                      </a:pPr>
                      <a:r>
                        <a:rPr lang="en-GB" sz="1100" b="0" i="0" u="none" strike="noStrike" noProof="0" dirty="0">
                          <a:solidFill>
                            <a:schemeClr val="tx1"/>
                          </a:solidFill>
                          <a:latin typeface="+mn-lt"/>
                        </a:rPr>
                        <a:t>Combine tools and techniques to create a vector image.</a:t>
                      </a:r>
                      <a:endParaRPr lang="en-GB" sz="1100" dirty="0">
                        <a:solidFill>
                          <a:schemeClr val="tx1"/>
                        </a:solidFill>
                        <a:latin typeface="+mn-lt"/>
                      </a:endParaRPr>
                    </a:p>
                    <a:p>
                      <a:pPr marL="0" lvl="0" indent="0" algn="l">
                        <a:lnSpc>
                          <a:spcPct val="100000"/>
                        </a:lnSpc>
                        <a:spcBef>
                          <a:spcPts val="0"/>
                        </a:spcBef>
                        <a:spcAft>
                          <a:spcPts val="0"/>
                        </a:spcAft>
                        <a:buNone/>
                      </a:pPr>
                      <a:r>
                        <a:rPr lang="en-GB" sz="1100" b="0" i="0" u="none" strike="noStrike" noProof="0" dirty="0">
                          <a:solidFill>
                            <a:schemeClr val="tx1"/>
                          </a:solidFill>
                          <a:latin typeface="+mn-lt"/>
                        </a:rPr>
                        <a:t>Evaluate your project against its given purpose</a:t>
                      </a:r>
                      <a:endParaRPr lang="en-GB"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820331"/>
                  </a:ext>
                </a:extLst>
              </a:tr>
              <a:tr h="637361">
                <a:tc>
                  <a:txBody>
                    <a:bodyPr/>
                    <a:lstStyle/>
                    <a:p>
                      <a:pPr algn="ctr"/>
                      <a:r>
                        <a:rPr lang="en-GB" sz="1100" dirty="0">
                          <a:solidFill>
                            <a:schemeClr val="tx1"/>
                          </a:solidFill>
                          <a:latin typeface="+mn-lt"/>
                        </a:rPr>
                        <a:t>5</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100" b="0" i="0" u="none" strike="noStrike" noProof="0" dirty="0">
                          <a:solidFill>
                            <a:schemeClr val="tx1"/>
                          </a:solidFill>
                          <a:latin typeface="+mn-lt"/>
                        </a:rPr>
                        <a:t>Behind the  scenes. Investigate how vector images are stored and alter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a:lnSpc>
                          <a:spcPct val="100000"/>
                        </a:lnSpc>
                        <a:spcBef>
                          <a:spcPts val="0"/>
                        </a:spcBef>
                        <a:spcAft>
                          <a:spcPts val="0"/>
                        </a:spcAft>
                        <a:buNone/>
                      </a:pPr>
                      <a:r>
                        <a:rPr lang="en-GB" sz="1100" b="0" i="0" u="none" strike="noStrike" noProof="0" dirty="0">
                          <a:solidFill>
                            <a:schemeClr val="tx1"/>
                          </a:solidFill>
                          <a:latin typeface="+mn-lt"/>
                        </a:rPr>
                        <a:t>Change an object by modifying its markup</a:t>
                      </a:r>
                      <a:endParaRPr lang="en-US" sz="1100" dirty="0">
                        <a:solidFill>
                          <a:schemeClr val="tx1"/>
                        </a:solidFill>
                        <a:latin typeface="+mn-lt"/>
                      </a:endParaRPr>
                    </a:p>
                    <a:p>
                      <a:pPr marL="0" lvl="0" indent="0" algn="l">
                        <a:lnSpc>
                          <a:spcPct val="100000"/>
                        </a:lnSpc>
                        <a:spcBef>
                          <a:spcPts val="0"/>
                        </a:spcBef>
                        <a:spcAft>
                          <a:spcPts val="0"/>
                        </a:spcAft>
                        <a:buNone/>
                      </a:pPr>
                      <a:r>
                        <a:rPr lang="en-GB" sz="1100" b="0" i="0" u="none" strike="noStrike" noProof="0" dirty="0">
                          <a:solidFill>
                            <a:schemeClr val="tx1"/>
                          </a:solidFill>
                          <a:latin typeface="+mn-lt"/>
                        </a:rPr>
                        <a:t>Plan improvements and implement them to develop a project </a:t>
                      </a:r>
                      <a:endParaRPr lang="en-GB"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092060"/>
                  </a:ext>
                </a:extLst>
              </a:tr>
              <a:tr h="458900">
                <a:tc>
                  <a:txBody>
                    <a:bodyPr/>
                    <a:lstStyle/>
                    <a:p>
                      <a:pPr algn="ctr"/>
                      <a:r>
                        <a:rPr lang="en-GB" sz="1100" dirty="0">
                          <a:solidFill>
                            <a:schemeClr val="tx1"/>
                          </a:solidFill>
                          <a:latin typeface="+mn-lt"/>
                        </a:rPr>
                        <a:t>6</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mn-lt"/>
                        </a:rPr>
                        <a:t>Showcase and </a:t>
                      </a:r>
                      <a:r>
                        <a:rPr lang="en-GB" sz="1100" b="0" i="0" u="none" strike="noStrike" noProof="0" dirty="0">
                          <a:solidFill>
                            <a:schemeClr val="tx1"/>
                          </a:solidFill>
                          <a:effectLst/>
                          <a:latin typeface="+mn-lt"/>
                        </a:rPr>
                        <a:t>compare vector images with bitmaps images.</a:t>
                      </a:r>
                      <a:endParaRPr lang="en-GB" sz="1100" b="0" i="0" dirty="0">
                        <a:solidFill>
                          <a:schemeClr val="tx1"/>
                        </a:solidFill>
                        <a:effectLst/>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l">
                        <a:lnSpc>
                          <a:spcPct val="100000"/>
                        </a:lnSpc>
                        <a:spcBef>
                          <a:spcPts val="0"/>
                        </a:spcBef>
                        <a:spcAft>
                          <a:spcPts val="0"/>
                        </a:spcAft>
                        <a:buNone/>
                      </a:pPr>
                      <a:r>
                        <a:rPr lang="en-GB" sz="1100" b="0" i="0" u="none" strike="noStrike" noProof="0" dirty="0">
                          <a:solidFill>
                            <a:schemeClr val="tx1"/>
                          </a:solidFill>
                          <a:latin typeface="+mn-lt"/>
                        </a:rPr>
                        <a:t>Outline which image type best suits which uses</a:t>
                      </a:r>
                      <a:endParaRPr lang="en-US" sz="1100" dirty="0">
                        <a:solidFill>
                          <a:schemeClr val="tx1"/>
                        </a:solidFill>
                        <a:latin typeface="+mn-lt"/>
                      </a:endParaRPr>
                    </a:p>
                    <a:p>
                      <a:pPr marL="0" lvl="0" indent="0" algn="l">
                        <a:lnSpc>
                          <a:spcPct val="100000"/>
                        </a:lnSpc>
                        <a:spcBef>
                          <a:spcPts val="0"/>
                        </a:spcBef>
                        <a:spcAft>
                          <a:spcPts val="0"/>
                        </a:spcAft>
                        <a:buNone/>
                      </a:pPr>
                      <a:r>
                        <a:rPr lang="en-GB" sz="1100" b="0" i="0" u="none" strike="noStrike" noProof="0" dirty="0">
                          <a:solidFill>
                            <a:schemeClr val="tx1"/>
                          </a:solidFill>
                          <a:latin typeface="+mn-lt"/>
                        </a:rPr>
                        <a:t>Evaluate your  image against a rubric</a:t>
                      </a:r>
                      <a:endParaRPr lang="en-GB" sz="11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266877"/>
                  </a:ext>
                </a:extLst>
              </a:tr>
              <a:tr h="654739">
                <a:tc>
                  <a:txBody>
                    <a:bodyPr/>
                    <a:lstStyle/>
                    <a:p>
                      <a:pPr algn="ctr"/>
                      <a:r>
                        <a:rPr lang="en-GB" sz="1100" dirty="0">
                          <a:solidFill>
                            <a:schemeClr val="tx1"/>
                          </a:solidFill>
                          <a:latin typeface="+mn-lt"/>
                        </a:rPr>
                        <a:t>7</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mn-lt"/>
                        </a:rPr>
                        <a:t>Underst</a:t>
                      </a:r>
                      <a:r>
                        <a:rPr lang="en-GB" sz="1100" b="0" i="0" kern="1200" dirty="0">
                          <a:solidFill>
                            <a:schemeClr val="tx1"/>
                          </a:solidFill>
                          <a:effectLst/>
                          <a:latin typeface="+mn-lt"/>
                          <a:ea typeface="+mn-ea"/>
                          <a:cs typeface="+mn-cs"/>
                        </a:rPr>
                        <a:t>and how to setup a  website, add content and style it using html tags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GB" sz="1100" b="0" i="0" u="none" strike="noStrike" noProof="0" dirty="0">
                          <a:solidFill>
                            <a:schemeClr val="tx1"/>
                          </a:solidFill>
                          <a:latin typeface="+mn-lt"/>
                        </a:rPr>
                        <a:t>Open notepad and add basic tags of a website</a:t>
                      </a:r>
                    </a:p>
                    <a:p>
                      <a:pPr lvl="0" algn="l">
                        <a:lnSpc>
                          <a:spcPct val="100000"/>
                        </a:lnSpc>
                        <a:spcBef>
                          <a:spcPts val="0"/>
                        </a:spcBef>
                        <a:spcAft>
                          <a:spcPts val="0"/>
                        </a:spcAft>
                        <a:buNone/>
                      </a:pPr>
                      <a:r>
                        <a:rPr lang="en-GB" sz="1100" kern="1200" noProof="0" dirty="0">
                          <a:solidFill>
                            <a:schemeClr val="tx1"/>
                          </a:solidFill>
                          <a:latin typeface="+mn-lt"/>
                          <a:ea typeface="+mn-ea"/>
                          <a:cs typeface="+mn-cs"/>
                        </a:rPr>
                        <a:t>&lt;html&gt; &lt;/html&gt;, &lt;title&gt;&lt;/title&gt;,&lt;body&gt; &lt;/body&gt;etc</a:t>
                      </a:r>
                      <a:endParaRPr lang="en-GB" sz="110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0582945"/>
                  </a:ext>
                </a:extLst>
              </a:tr>
              <a:tr h="331428">
                <a:tc>
                  <a:txBody>
                    <a:bodyPr/>
                    <a:lstStyle/>
                    <a:p>
                      <a:pPr algn="ctr"/>
                      <a:r>
                        <a:rPr lang="en-GB" sz="1100" dirty="0">
                          <a:solidFill>
                            <a:schemeClr val="tx1"/>
                          </a:solidFill>
                          <a:latin typeface="+mn-lt"/>
                        </a:rPr>
                        <a:t>8</a:t>
                      </a:r>
                      <a:endParaRPr lang="en-US"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mn-lt"/>
                        </a:rPr>
                        <a:t>Understand how to add, style navigation and add more pages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100" dirty="0">
                          <a:solidFill>
                            <a:schemeClr val="tx1"/>
                          </a:solidFill>
                          <a:latin typeface="+mn-lt"/>
                        </a:rPr>
                        <a:t>Add CSS file for page styling and  navigation.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923228"/>
                  </a:ext>
                </a:extLst>
              </a:tr>
              <a:tr h="992586">
                <a:tc>
                  <a:txBody>
                    <a:bodyPr/>
                    <a:lstStyle/>
                    <a:p>
                      <a:pPr algn="ctr"/>
                      <a:r>
                        <a:rPr lang="en-GB" sz="1100" dirty="0">
                          <a:solidFill>
                            <a:schemeClr val="tx1"/>
                          </a:solidFill>
                          <a:latin typeface="+mn-lt"/>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latin typeface="+mn-lt"/>
                        </a:rPr>
                        <a:t>Understand  how to add user input forms to make your website interactive.</a:t>
                      </a:r>
                      <a:endParaRPr lang="en-US" sz="1100" dirty="0">
                        <a:solidFill>
                          <a:schemeClr val="tx1"/>
                        </a:solidFill>
                        <a:latin typeface="+mn-lt"/>
                      </a:endParaRPr>
                    </a:p>
                    <a:p>
                      <a:pPr lvl="0">
                        <a:buNone/>
                      </a:pPr>
                      <a:r>
                        <a:rPr lang="en-GB" sz="1100" dirty="0">
                          <a:solidFill>
                            <a:schemeClr val="tx1"/>
                          </a:solidFill>
                          <a:latin typeface="+mn-lt"/>
                        </a:rPr>
                        <a:t>Test and evaluate your website.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latin typeface="+mn-lt"/>
                        </a:rPr>
                        <a:t>Use html to create a form : </a:t>
                      </a:r>
                      <a:r>
                        <a:rPr lang="en-GB" sz="1100" kern="1200" noProof="0" dirty="0">
                          <a:solidFill>
                            <a:schemeClr val="tx1"/>
                          </a:solidFill>
                          <a:latin typeface="+mn-lt"/>
                          <a:ea typeface="+mn-ea"/>
                          <a:cs typeface="+mn-cs"/>
                        </a:rPr>
                        <a:t>&lt;form name=”</a:t>
                      </a:r>
                      <a:r>
                        <a:rPr lang="en-GB" sz="1100" kern="1200" noProof="0" dirty="0" err="1">
                          <a:solidFill>
                            <a:schemeClr val="tx1"/>
                          </a:solidFill>
                          <a:latin typeface="+mn-lt"/>
                          <a:ea typeface="+mn-ea"/>
                          <a:cs typeface="+mn-cs"/>
                        </a:rPr>
                        <a:t>contactForm</a:t>
                      </a:r>
                      <a:r>
                        <a:rPr lang="en-GB" sz="1100" kern="1200" noProof="0" dirty="0">
                          <a:solidFill>
                            <a:schemeClr val="tx1"/>
                          </a:solidFill>
                          <a:latin typeface="+mn-lt"/>
                          <a:ea typeface="+mn-ea"/>
                          <a:cs typeface="+mn-cs"/>
                        </a:rPr>
                        <a:t>”&gt;</a:t>
                      </a:r>
                      <a:endParaRPr lang="en-US" sz="1100" kern="1200" dirty="0">
                        <a:solidFill>
                          <a:schemeClr val="tx1"/>
                        </a:solidFill>
                        <a:latin typeface="+mn-lt"/>
                        <a:ea typeface="+mn-ea"/>
                        <a:cs typeface="+mn-cs"/>
                      </a:endParaRPr>
                    </a:p>
                    <a:p>
                      <a:pPr lvl="0">
                        <a:buNone/>
                      </a:pPr>
                      <a:r>
                        <a:rPr lang="en-GB" sz="1100" kern="1200" noProof="0" dirty="0">
                          <a:solidFill>
                            <a:schemeClr val="tx1"/>
                          </a:solidFill>
                          <a:latin typeface="+mn-lt"/>
                          <a:ea typeface="+mn-ea"/>
                          <a:cs typeface="+mn-cs"/>
                        </a:rPr>
                        <a:t>Explain what you have done, explaining the different languages used for each section of your website.</a:t>
                      </a:r>
                      <a:endParaRPr lang="en-GB"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2041440"/>
                  </a:ext>
                </a:extLst>
              </a:tr>
            </a:tbl>
          </a:graphicData>
        </a:graphic>
      </p:graphicFrame>
      <p:sp>
        <p:nvSpPr>
          <p:cNvPr id="5" name="Rectangle: Rounded Corners 4">
            <a:extLst>
              <a:ext uri="{FF2B5EF4-FFF2-40B4-BE49-F238E27FC236}">
                <a16:creationId xmlns:a16="http://schemas.microsoft.com/office/drawing/2014/main" id="{E15DF213-2457-4513-80A6-1C99A6034E63}"/>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7470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Road Map PNG Transparent Images Free Download | Vector Files | Pngtree">
            <a:extLst>
              <a:ext uri="{FF2B5EF4-FFF2-40B4-BE49-F238E27FC236}">
                <a16:creationId xmlns:a16="http://schemas.microsoft.com/office/drawing/2014/main" id="{0D3DBC6A-048C-49AD-B5C8-391EF6C4247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39" t="5947" r="1"/>
          <a:stretch/>
        </p:blipFill>
        <p:spPr bwMode="auto">
          <a:xfrm rot="18816226" flipH="1">
            <a:off x="-167098" y="738290"/>
            <a:ext cx="7183554" cy="7677804"/>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a:extLst>
              <a:ext uri="{FF2B5EF4-FFF2-40B4-BE49-F238E27FC236}">
                <a16:creationId xmlns:a16="http://schemas.microsoft.com/office/drawing/2014/main" id="{E59CDF31-F7C7-403C-88C7-F3FB93071D4A}"/>
              </a:ext>
            </a:extLst>
          </p:cNvPr>
          <p:cNvSpPr/>
          <p:nvPr/>
        </p:nvSpPr>
        <p:spPr>
          <a:xfrm>
            <a:off x="2958999" y="8419282"/>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53" name="Straight Arrow Connector 52">
            <a:extLst>
              <a:ext uri="{FF2B5EF4-FFF2-40B4-BE49-F238E27FC236}">
                <a16:creationId xmlns:a16="http://schemas.microsoft.com/office/drawing/2014/main" id="{4DAFD0F7-7806-43A4-B3F7-A33E78A8CBEE}"/>
              </a:ext>
            </a:extLst>
          </p:cNvPr>
          <p:cNvCxnSpPr>
            <a:cxnSpLocks/>
          </p:cNvCxnSpPr>
          <p:nvPr/>
        </p:nvCxnSpPr>
        <p:spPr>
          <a:xfrm flipH="1" flipV="1">
            <a:off x="3426106" y="8549692"/>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1904E734-17B7-4F66-90E1-9F78A6A05781}"/>
              </a:ext>
            </a:extLst>
          </p:cNvPr>
          <p:cNvCxnSpPr>
            <a:cxnSpLocks/>
          </p:cNvCxnSpPr>
          <p:nvPr/>
        </p:nvCxnSpPr>
        <p:spPr>
          <a:xfrm flipV="1">
            <a:off x="3405026" y="7224810"/>
            <a:ext cx="314370" cy="455714"/>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3BEA3D53-6ED0-4EF6-BF32-16497B2AD484}"/>
              </a:ext>
            </a:extLst>
          </p:cNvPr>
          <p:cNvCxnSpPr>
            <a:cxnSpLocks/>
          </p:cNvCxnSpPr>
          <p:nvPr/>
        </p:nvCxnSpPr>
        <p:spPr>
          <a:xfrm flipV="1">
            <a:off x="4700454" y="5629420"/>
            <a:ext cx="50547" cy="556941"/>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C2D247A-30E0-4F4E-98B7-573DC5874A5E}"/>
              </a:ext>
            </a:extLst>
          </p:cNvPr>
          <p:cNvCxnSpPr>
            <a:cxnSpLocks/>
          </p:cNvCxnSpPr>
          <p:nvPr/>
        </p:nvCxnSpPr>
        <p:spPr>
          <a:xfrm flipH="1">
            <a:off x="3431575" y="4892986"/>
            <a:ext cx="389248" cy="36218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027A10C-EE49-4D0D-B06A-7C2C58D3564E}"/>
              </a:ext>
            </a:extLst>
          </p:cNvPr>
          <p:cNvCxnSpPr>
            <a:cxnSpLocks/>
          </p:cNvCxnSpPr>
          <p:nvPr/>
        </p:nvCxnSpPr>
        <p:spPr>
          <a:xfrm flipH="1" flipV="1">
            <a:off x="1935231" y="5116121"/>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02E5C72-64E1-4031-95B2-0C50280B9CB3}"/>
              </a:ext>
            </a:extLst>
          </p:cNvPr>
          <p:cNvCxnSpPr>
            <a:cxnSpLocks/>
          </p:cNvCxnSpPr>
          <p:nvPr/>
        </p:nvCxnSpPr>
        <p:spPr>
          <a:xfrm flipV="1">
            <a:off x="1650491" y="3743506"/>
            <a:ext cx="161623" cy="481493"/>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964B9888-A3DD-413E-BCAC-A523D8C78578}"/>
              </a:ext>
            </a:extLst>
          </p:cNvPr>
          <p:cNvCxnSpPr>
            <a:cxnSpLocks/>
          </p:cNvCxnSpPr>
          <p:nvPr/>
        </p:nvCxnSpPr>
        <p:spPr>
          <a:xfrm>
            <a:off x="2619884" y="3260343"/>
            <a:ext cx="483585" cy="117813"/>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313F499-2EC4-46C0-B00F-A8A8731EF980}"/>
              </a:ext>
            </a:extLst>
          </p:cNvPr>
          <p:cNvCxnSpPr>
            <a:cxnSpLocks/>
          </p:cNvCxnSpPr>
          <p:nvPr/>
        </p:nvCxnSpPr>
        <p:spPr>
          <a:xfrm flipV="1">
            <a:off x="4617882" y="3166812"/>
            <a:ext cx="268391" cy="424585"/>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65E22664-2C98-449E-8796-8F1E12AD5A97}"/>
              </a:ext>
            </a:extLst>
          </p:cNvPr>
          <p:cNvCxnSpPr>
            <a:cxnSpLocks/>
          </p:cNvCxnSpPr>
          <p:nvPr/>
        </p:nvCxnSpPr>
        <p:spPr>
          <a:xfrm flipH="1" flipV="1">
            <a:off x="4504989" y="1861361"/>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BDBFC18-D7BB-46C7-B100-9CEEF1864AE8}"/>
              </a:ext>
            </a:extLst>
          </p:cNvPr>
          <p:cNvCxnSpPr>
            <a:cxnSpLocks/>
          </p:cNvCxnSpPr>
          <p:nvPr/>
        </p:nvCxnSpPr>
        <p:spPr>
          <a:xfrm flipH="1" flipV="1">
            <a:off x="2491158" y="1994896"/>
            <a:ext cx="411341" cy="23329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5592407-1638-494A-A846-B2D4D9E469DF}"/>
              </a:ext>
            </a:extLst>
          </p:cNvPr>
          <p:cNvCxnSpPr>
            <a:cxnSpLocks/>
          </p:cNvCxnSpPr>
          <p:nvPr/>
        </p:nvCxnSpPr>
        <p:spPr>
          <a:xfrm flipV="1">
            <a:off x="2380799" y="599754"/>
            <a:ext cx="322402" cy="39622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CBCFDE0-6A0A-4064-9145-0850308F1C99}"/>
              </a:ext>
            </a:extLst>
          </p:cNvPr>
          <p:cNvSpPr txBox="1"/>
          <p:nvPr/>
        </p:nvSpPr>
        <p:spPr>
          <a:xfrm>
            <a:off x="5128896" y="85521"/>
            <a:ext cx="1847772" cy="1200329"/>
          </a:xfrm>
          <a:prstGeom prst="rect">
            <a:avLst/>
          </a:prstGeom>
          <a:noFill/>
          <a:ln>
            <a:noFill/>
          </a:ln>
        </p:spPr>
        <p:txBody>
          <a:bodyPr wrap="square" lIns="91440" tIns="45720" rIns="91440" bIns="45720" rtlCol="0" anchor="t">
            <a:spAutoFit/>
          </a:bodyPr>
          <a:lstStyle/>
          <a:p>
            <a:pPr algn="ctr"/>
            <a:r>
              <a:rPr lang="en-GB" sz="2400" b="1" dirty="0">
                <a:latin typeface="Arial"/>
                <a:cs typeface="Arial"/>
              </a:rPr>
              <a:t>Y9 Computer Science</a:t>
            </a:r>
          </a:p>
        </p:txBody>
      </p:sp>
      <p:pic>
        <p:nvPicPr>
          <p:cNvPr id="61" name="Picture 5" descr="A picture containing logo&#10;&#10;Description automatically generated">
            <a:extLst>
              <a:ext uri="{FF2B5EF4-FFF2-40B4-BE49-F238E27FC236}">
                <a16:creationId xmlns:a16="http://schemas.microsoft.com/office/drawing/2014/main" id="{C3884961-4A4E-4FE7-A31D-EBA71FAA4611}"/>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5335624" y="8667789"/>
            <a:ext cx="1361478" cy="347764"/>
          </a:xfrm>
          <a:prstGeom prst="rect">
            <a:avLst/>
          </a:prstGeom>
        </p:spPr>
      </p:pic>
      <p:sp>
        <p:nvSpPr>
          <p:cNvPr id="64" name="Oval 63">
            <a:extLst>
              <a:ext uri="{FF2B5EF4-FFF2-40B4-BE49-F238E27FC236}">
                <a16:creationId xmlns:a16="http://schemas.microsoft.com/office/drawing/2014/main" id="{04233C9F-78B3-48A4-91C6-AE7310C5A54E}"/>
              </a:ext>
            </a:extLst>
          </p:cNvPr>
          <p:cNvSpPr/>
          <p:nvPr/>
        </p:nvSpPr>
        <p:spPr>
          <a:xfrm>
            <a:off x="3635493" y="7799232"/>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7" name="Oval 66">
            <a:extLst>
              <a:ext uri="{FF2B5EF4-FFF2-40B4-BE49-F238E27FC236}">
                <a16:creationId xmlns:a16="http://schemas.microsoft.com/office/drawing/2014/main" id="{844C5E13-AA72-4A79-8E06-9E1298AEC31E}"/>
              </a:ext>
            </a:extLst>
          </p:cNvPr>
          <p:cNvSpPr/>
          <p:nvPr/>
        </p:nvSpPr>
        <p:spPr>
          <a:xfrm>
            <a:off x="4526471" y="6630490"/>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9" name="Oval 68">
            <a:extLst>
              <a:ext uri="{FF2B5EF4-FFF2-40B4-BE49-F238E27FC236}">
                <a16:creationId xmlns:a16="http://schemas.microsoft.com/office/drawing/2014/main" id="{1D68D2A4-4D55-4838-A68C-BF8E514782DD}"/>
              </a:ext>
            </a:extLst>
          </p:cNvPr>
          <p:cNvSpPr/>
          <p:nvPr/>
        </p:nvSpPr>
        <p:spPr>
          <a:xfrm>
            <a:off x="3109553" y="7112029"/>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1" name="Oval 80">
            <a:extLst>
              <a:ext uri="{FF2B5EF4-FFF2-40B4-BE49-F238E27FC236}">
                <a16:creationId xmlns:a16="http://schemas.microsoft.com/office/drawing/2014/main" id="{0A4794C9-DAB7-4DDB-9C4E-356CD57B9533}"/>
              </a:ext>
            </a:extLst>
          </p:cNvPr>
          <p:cNvSpPr/>
          <p:nvPr/>
        </p:nvSpPr>
        <p:spPr>
          <a:xfrm>
            <a:off x="3146071" y="5723134"/>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Oval 81">
            <a:extLst>
              <a:ext uri="{FF2B5EF4-FFF2-40B4-BE49-F238E27FC236}">
                <a16:creationId xmlns:a16="http://schemas.microsoft.com/office/drawing/2014/main" id="{B84DAE68-2FE7-4DE1-8019-60E7466516D5}"/>
              </a:ext>
            </a:extLst>
          </p:cNvPr>
          <p:cNvSpPr/>
          <p:nvPr/>
        </p:nvSpPr>
        <p:spPr>
          <a:xfrm>
            <a:off x="1695778" y="5419333"/>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a:extLst>
              <a:ext uri="{FF2B5EF4-FFF2-40B4-BE49-F238E27FC236}">
                <a16:creationId xmlns:a16="http://schemas.microsoft.com/office/drawing/2014/main" id="{96E5F13D-C623-46C5-A830-3A103EEDA0E9}"/>
              </a:ext>
            </a:extLst>
          </p:cNvPr>
          <p:cNvSpPr/>
          <p:nvPr/>
        </p:nvSpPr>
        <p:spPr>
          <a:xfrm>
            <a:off x="1209523" y="4118363"/>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Oval 88">
            <a:extLst>
              <a:ext uri="{FF2B5EF4-FFF2-40B4-BE49-F238E27FC236}">
                <a16:creationId xmlns:a16="http://schemas.microsoft.com/office/drawing/2014/main" id="{57B0C3C6-166A-4F58-8C0C-D0E709FD8255}"/>
              </a:ext>
            </a:extLst>
          </p:cNvPr>
          <p:cNvSpPr/>
          <p:nvPr/>
        </p:nvSpPr>
        <p:spPr>
          <a:xfrm>
            <a:off x="4933548" y="1848976"/>
            <a:ext cx="284744" cy="284744"/>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EB105799-2647-4505-BF16-78A3BB23B956}"/>
              </a:ext>
            </a:extLst>
          </p:cNvPr>
          <p:cNvSpPr/>
          <p:nvPr/>
        </p:nvSpPr>
        <p:spPr>
          <a:xfrm>
            <a:off x="4853002" y="5010637"/>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1C8BB86D-BE4F-4662-84FD-2C036640B653}"/>
              </a:ext>
            </a:extLst>
          </p:cNvPr>
          <p:cNvSpPr/>
          <p:nvPr/>
        </p:nvSpPr>
        <p:spPr>
          <a:xfrm>
            <a:off x="2219975" y="2828575"/>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A3C25AB4-9E3B-4F45-B655-A9C83857D553}"/>
              </a:ext>
            </a:extLst>
          </p:cNvPr>
          <p:cNvSpPr/>
          <p:nvPr/>
        </p:nvSpPr>
        <p:spPr>
          <a:xfrm>
            <a:off x="4839070" y="3438682"/>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D28FD427-5590-4879-96D2-D26A94E6B9DA}"/>
              </a:ext>
            </a:extLst>
          </p:cNvPr>
          <p:cNvSpPr/>
          <p:nvPr/>
        </p:nvSpPr>
        <p:spPr>
          <a:xfrm>
            <a:off x="1954486" y="797868"/>
            <a:ext cx="284744" cy="284744"/>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63D63FC9-DC0B-7E7E-ED71-0897457FC24F}"/>
              </a:ext>
            </a:extLst>
          </p:cNvPr>
          <p:cNvSpPr txBox="1"/>
          <p:nvPr/>
        </p:nvSpPr>
        <p:spPr>
          <a:xfrm>
            <a:off x="6752" y="92510"/>
            <a:ext cx="2454500" cy="9258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dirty="0">
                <a:solidFill>
                  <a:srgbClr val="00B0F0"/>
                </a:solidFill>
                <a:cs typeface="Segoe UI"/>
              </a:rPr>
              <a:t>Be familiar and able to use =,!=,&lt;,&gt;,&lt;&gt; etc</a:t>
            </a:r>
          </a:p>
          <a:p>
            <a:pPr algn="ctr">
              <a:lnSpc>
                <a:spcPts val="1275"/>
              </a:lnSpc>
            </a:pPr>
            <a:r>
              <a:rPr lang="en-GB" sz="1200" dirty="0">
                <a:ea typeface="Calibri"/>
                <a:cs typeface="Segoe UI"/>
              </a:rPr>
              <a:t>3.2 Programming</a:t>
            </a:r>
          </a:p>
          <a:p>
            <a:pPr algn="ctr">
              <a:lnSpc>
                <a:spcPts val="1275"/>
              </a:lnSpc>
            </a:pPr>
            <a:r>
              <a:rPr lang="en-GB" sz="1200" dirty="0">
                <a:ea typeface="Calibri"/>
                <a:cs typeface="Segoe UI"/>
              </a:rPr>
              <a:t>3.2.4 Relational operations in programming language</a:t>
            </a:r>
          </a:p>
        </p:txBody>
      </p:sp>
      <p:sp>
        <p:nvSpPr>
          <p:cNvPr id="6" name="TextBox 5">
            <a:extLst>
              <a:ext uri="{FF2B5EF4-FFF2-40B4-BE49-F238E27FC236}">
                <a16:creationId xmlns:a16="http://schemas.microsoft.com/office/drawing/2014/main" id="{8A03B463-7315-65FB-1F11-4A4EAE4B6973}"/>
              </a:ext>
            </a:extLst>
          </p:cNvPr>
          <p:cNvSpPr txBox="1"/>
          <p:nvPr/>
        </p:nvSpPr>
        <p:spPr>
          <a:xfrm>
            <a:off x="-2821" y="8125178"/>
            <a:ext cx="2841977" cy="9258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100" b="1" u="sng" dirty="0">
                <a:solidFill>
                  <a:srgbClr val="FFC000"/>
                </a:solidFill>
                <a:cs typeface="Calibri"/>
              </a:rPr>
              <a:t>Understand and explain the term algorithm. Explain simple algorithms in terms of their </a:t>
            </a:r>
            <a:r>
              <a:rPr lang="en-GB" sz="1100" b="1" u="sng" dirty="0" err="1">
                <a:solidFill>
                  <a:srgbClr val="FFC000"/>
                </a:solidFill>
                <a:cs typeface="Calibri"/>
              </a:rPr>
              <a:t>inpu</a:t>
            </a:r>
            <a:r>
              <a:rPr lang="en-GB" sz="1100" b="1" u="sng" dirty="0">
                <a:solidFill>
                  <a:srgbClr val="FFC000"/>
                </a:solidFill>
                <a:cs typeface="Calibri"/>
              </a:rPr>
              <a:t>, process and output</a:t>
            </a:r>
            <a:endParaRPr lang="en-GB" sz="1100" b="1" u="sng" dirty="0">
              <a:solidFill>
                <a:srgbClr val="FFC000"/>
              </a:solidFill>
              <a:ea typeface="Calibri"/>
              <a:cs typeface="Calibri"/>
            </a:endParaRPr>
          </a:p>
          <a:p>
            <a:pPr algn="ctr">
              <a:lnSpc>
                <a:spcPts val="1275"/>
              </a:lnSpc>
            </a:pPr>
            <a:r>
              <a:rPr lang="en-GB" sz="1200" dirty="0">
                <a:cs typeface="Segoe UI"/>
              </a:rPr>
              <a:t>3.1 Fundamentals of Algorithm</a:t>
            </a:r>
          </a:p>
          <a:p>
            <a:pPr algn="ctr">
              <a:lnSpc>
                <a:spcPts val="1275"/>
              </a:lnSpc>
            </a:pPr>
            <a:r>
              <a:rPr lang="en-GB" sz="1200" dirty="0">
                <a:ea typeface="Calibri"/>
                <a:cs typeface="Segoe UI"/>
              </a:rPr>
              <a:t>3.1.1 Representing algorithms</a:t>
            </a:r>
          </a:p>
        </p:txBody>
      </p:sp>
      <p:sp>
        <p:nvSpPr>
          <p:cNvPr id="7" name="TextBox 6">
            <a:extLst>
              <a:ext uri="{FF2B5EF4-FFF2-40B4-BE49-F238E27FC236}">
                <a16:creationId xmlns:a16="http://schemas.microsoft.com/office/drawing/2014/main" id="{B0149A0B-6199-83BD-DD11-07C074D67376}"/>
              </a:ext>
            </a:extLst>
          </p:cNvPr>
          <p:cNvSpPr txBox="1"/>
          <p:nvPr/>
        </p:nvSpPr>
        <p:spPr>
          <a:xfrm>
            <a:off x="-73377" y="7066845"/>
            <a:ext cx="2841976" cy="8002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100" b="1" u="sng" dirty="0">
                <a:solidFill>
                  <a:srgbClr val="FFC000"/>
                </a:solidFill>
              </a:rPr>
              <a:t>Understand that more than one way can be used to solve the same problem</a:t>
            </a:r>
            <a:endParaRPr lang="en-US" sz="1100" b="1" u="sng" dirty="0">
              <a:solidFill>
                <a:srgbClr val="FFC000"/>
              </a:solidFill>
              <a:ea typeface="Calibri"/>
              <a:cs typeface="Calibri"/>
            </a:endParaRPr>
          </a:p>
          <a:p>
            <a:pPr algn="ctr"/>
            <a:r>
              <a:rPr lang="en-GB" sz="1200" dirty="0">
                <a:ea typeface="Calibri"/>
                <a:cs typeface="Calibri"/>
              </a:rPr>
              <a:t>3.1 Fundamentals of Algorithm</a:t>
            </a:r>
          </a:p>
          <a:p>
            <a:pPr algn="ctr"/>
            <a:r>
              <a:rPr lang="en-GB" sz="1200" dirty="0">
                <a:ea typeface="Calibri"/>
                <a:cs typeface="Calibri"/>
              </a:rPr>
              <a:t>3.1.2 Efficiency of algorithms</a:t>
            </a:r>
          </a:p>
        </p:txBody>
      </p:sp>
      <p:sp>
        <p:nvSpPr>
          <p:cNvPr id="8" name="TextBox 7">
            <a:extLst>
              <a:ext uri="{FF2B5EF4-FFF2-40B4-BE49-F238E27FC236}">
                <a16:creationId xmlns:a16="http://schemas.microsoft.com/office/drawing/2014/main" id="{765DE31F-056C-1717-D6E5-F9588B05C07C}"/>
              </a:ext>
            </a:extLst>
          </p:cNvPr>
          <p:cNvSpPr txBox="1"/>
          <p:nvPr/>
        </p:nvSpPr>
        <p:spPr>
          <a:xfrm>
            <a:off x="5125453" y="6923258"/>
            <a:ext cx="1407886" cy="15927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100" b="1" u="sng" dirty="0">
                <a:solidFill>
                  <a:srgbClr val="FFC000"/>
                </a:solidFill>
                <a:cs typeface="Calibri"/>
              </a:rPr>
              <a:t>Understand , explain and compare bubble and merge sort algorithm</a:t>
            </a:r>
            <a:endParaRPr lang="en-GB" sz="1100" b="1" u="sng" dirty="0">
              <a:solidFill>
                <a:srgbClr val="FFC000"/>
              </a:solidFill>
              <a:ea typeface="Calibri"/>
              <a:cs typeface="Calibri"/>
            </a:endParaRPr>
          </a:p>
          <a:p>
            <a:pPr algn="ctr">
              <a:lnSpc>
                <a:spcPts val="1275"/>
              </a:lnSpc>
            </a:pPr>
            <a:r>
              <a:rPr lang="en-GB" sz="1200" dirty="0">
                <a:ea typeface="Calibri"/>
                <a:cs typeface="Calibri"/>
              </a:rPr>
              <a:t>3.1 Fundamentals of Algorithm</a:t>
            </a:r>
            <a:endParaRPr lang="en-GB" dirty="0"/>
          </a:p>
          <a:p>
            <a:pPr algn="ctr">
              <a:lnSpc>
                <a:spcPts val="1275"/>
              </a:lnSpc>
            </a:pPr>
            <a:r>
              <a:rPr lang="en-GB" sz="1200" dirty="0">
                <a:ea typeface="Calibri"/>
                <a:cs typeface="Calibri"/>
              </a:rPr>
              <a:t>3.1.4 Sorting algorithms</a:t>
            </a:r>
          </a:p>
          <a:p>
            <a:pPr algn="ctr">
              <a:lnSpc>
                <a:spcPts val="1275"/>
              </a:lnSpc>
            </a:pPr>
            <a:endParaRPr lang="en-GB" sz="1200">
              <a:ea typeface="Calibri"/>
              <a:cs typeface="Segoe UI"/>
            </a:endParaRPr>
          </a:p>
        </p:txBody>
      </p:sp>
      <p:sp>
        <p:nvSpPr>
          <p:cNvPr id="9" name="TextBox 8">
            <a:extLst>
              <a:ext uri="{FF2B5EF4-FFF2-40B4-BE49-F238E27FC236}">
                <a16:creationId xmlns:a16="http://schemas.microsoft.com/office/drawing/2014/main" id="{258699D8-C644-1A37-3226-726CFABE5738}"/>
              </a:ext>
            </a:extLst>
          </p:cNvPr>
          <p:cNvSpPr txBox="1"/>
          <p:nvPr/>
        </p:nvSpPr>
        <p:spPr>
          <a:xfrm>
            <a:off x="138804" y="5993861"/>
            <a:ext cx="2146188" cy="9694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u="sng" dirty="0">
                <a:solidFill>
                  <a:srgbClr val="FFC000"/>
                </a:solidFill>
              </a:rPr>
              <a:t>Understand , explain and compare linear and binary search algorithms</a:t>
            </a:r>
            <a:endParaRPr lang="en-GB" sz="1100" u="sng" dirty="0">
              <a:solidFill>
                <a:srgbClr val="FFC000"/>
              </a:solidFill>
              <a:ea typeface="Calibri"/>
              <a:cs typeface="Calibri"/>
            </a:endParaRPr>
          </a:p>
          <a:p>
            <a:r>
              <a:rPr lang="en-GB" sz="1200" dirty="0">
                <a:ea typeface="Calibri"/>
                <a:cs typeface="Calibri"/>
              </a:rPr>
              <a:t>3.1 Fundamentals of Algorithm</a:t>
            </a:r>
          </a:p>
          <a:p>
            <a:r>
              <a:rPr lang="en-GB" sz="1200" dirty="0">
                <a:ea typeface="Calibri"/>
                <a:cs typeface="Calibri"/>
              </a:rPr>
              <a:t>3.1.3 Searching algorithms</a:t>
            </a:r>
          </a:p>
        </p:txBody>
      </p:sp>
      <p:sp>
        <p:nvSpPr>
          <p:cNvPr id="10" name="TextBox 9">
            <a:extLst>
              <a:ext uri="{FF2B5EF4-FFF2-40B4-BE49-F238E27FC236}">
                <a16:creationId xmlns:a16="http://schemas.microsoft.com/office/drawing/2014/main" id="{45C60534-D8FF-D9AF-EDAE-D185B963261B}"/>
              </a:ext>
            </a:extLst>
          </p:cNvPr>
          <p:cNvSpPr txBox="1"/>
          <p:nvPr/>
        </p:nvSpPr>
        <p:spPr>
          <a:xfrm>
            <a:off x="18015" y="4136701"/>
            <a:ext cx="1125021" cy="17594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dirty="0">
                <a:solidFill>
                  <a:srgbClr val="00B0F0"/>
                </a:solidFill>
                <a:cs typeface="Segoe UI"/>
              </a:rPr>
              <a:t>Understand the use of </a:t>
            </a:r>
            <a:r>
              <a:rPr lang="en-GB" sz="1200" b="1" u="sng" dirty="0" err="1">
                <a:solidFill>
                  <a:srgbClr val="00B0F0"/>
                </a:solidFill>
                <a:cs typeface="Segoe UI"/>
              </a:rPr>
              <a:t>integer,real</a:t>
            </a:r>
            <a:r>
              <a:rPr lang="en-GB" sz="1200" b="1" u="sng" dirty="0">
                <a:solidFill>
                  <a:srgbClr val="00B0F0"/>
                </a:solidFill>
                <a:cs typeface="Segoe UI"/>
              </a:rPr>
              <a:t>, </a:t>
            </a:r>
            <a:r>
              <a:rPr lang="en-GB" sz="1200" b="1" u="sng" dirty="0" err="1">
                <a:solidFill>
                  <a:srgbClr val="00B0F0"/>
                </a:solidFill>
                <a:cs typeface="Segoe UI"/>
              </a:rPr>
              <a:t>boolean</a:t>
            </a:r>
            <a:r>
              <a:rPr lang="en-GB" sz="1200" b="1" u="sng" dirty="0">
                <a:solidFill>
                  <a:srgbClr val="00B0F0"/>
                </a:solidFill>
                <a:cs typeface="Segoe UI"/>
              </a:rPr>
              <a:t> , character an string types</a:t>
            </a:r>
            <a:endParaRPr lang="en-US" sz="1200" dirty="0">
              <a:ea typeface="Calibri"/>
              <a:cs typeface="Segoe UI"/>
            </a:endParaRPr>
          </a:p>
          <a:p>
            <a:pPr algn="ctr">
              <a:lnSpc>
                <a:spcPts val="1275"/>
              </a:lnSpc>
            </a:pPr>
            <a:r>
              <a:rPr lang="en-GB" sz="1200" dirty="0">
                <a:cs typeface="Segoe UI"/>
              </a:rPr>
              <a:t>3.2 Programming</a:t>
            </a:r>
            <a:endParaRPr lang="en-US" sz="1200" dirty="0">
              <a:cs typeface="Segoe UI"/>
            </a:endParaRPr>
          </a:p>
          <a:p>
            <a:pPr algn="ctr">
              <a:lnSpc>
                <a:spcPts val="1275"/>
              </a:lnSpc>
            </a:pPr>
            <a:r>
              <a:rPr lang="en-GB" sz="1200" dirty="0">
                <a:cs typeface="Segoe UI"/>
              </a:rPr>
              <a:t>3.2.1 data types  </a:t>
            </a:r>
            <a:r>
              <a:rPr lang="en-US" sz="1200" dirty="0">
                <a:cs typeface="Segoe UI"/>
              </a:rPr>
              <a:t>​</a:t>
            </a:r>
            <a:endParaRPr lang="en-US" sz="1200">
              <a:ea typeface="Calibri"/>
              <a:cs typeface="Segoe UI"/>
            </a:endParaRPr>
          </a:p>
        </p:txBody>
      </p:sp>
      <p:sp>
        <p:nvSpPr>
          <p:cNvPr id="11" name="TextBox 10">
            <a:extLst>
              <a:ext uri="{FF2B5EF4-FFF2-40B4-BE49-F238E27FC236}">
                <a16:creationId xmlns:a16="http://schemas.microsoft.com/office/drawing/2014/main" id="{72351D74-AE17-DC12-5789-8180D1339977}"/>
              </a:ext>
            </a:extLst>
          </p:cNvPr>
          <p:cNvSpPr txBox="1"/>
          <p:nvPr/>
        </p:nvSpPr>
        <p:spPr>
          <a:xfrm>
            <a:off x="5239469" y="5045529"/>
            <a:ext cx="1471774" cy="15927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dirty="0">
                <a:solidFill>
                  <a:srgbClr val="7030A0"/>
                </a:solidFill>
                <a:cs typeface="Segoe UI"/>
              </a:rPr>
              <a:t>Project based </a:t>
            </a:r>
            <a:r>
              <a:rPr lang="en-GB" sz="1200" b="1" u="sng" dirty="0" err="1">
                <a:solidFill>
                  <a:srgbClr val="7030A0"/>
                </a:solidFill>
                <a:cs typeface="Segoe UI"/>
              </a:rPr>
              <a:t>encomapssing</a:t>
            </a:r>
            <a:r>
              <a:rPr lang="en-GB" sz="1200" b="1" u="sng" dirty="0">
                <a:solidFill>
                  <a:srgbClr val="7030A0"/>
                </a:solidFill>
                <a:cs typeface="Segoe UI"/>
              </a:rPr>
              <a:t> 3.3/3.4/3.5/3.6/3.7/3.8 Scenarios</a:t>
            </a:r>
            <a:endParaRPr lang="en-US" sz="1200" dirty="0">
              <a:solidFill>
                <a:srgbClr val="7030A0"/>
              </a:solidFill>
              <a:ea typeface="Calibri"/>
              <a:cs typeface="Segoe UI"/>
            </a:endParaRPr>
          </a:p>
          <a:p>
            <a:pPr algn="ctr">
              <a:lnSpc>
                <a:spcPts val="1275"/>
              </a:lnSpc>
            </a:pPr>
            <a:r>
              <a:rPr lang="en-GB" sz="1200" dirty="0">
                <a:cs typeface="Segoe UI"/>
              </a:rPr>
              <a:t>3.2.9/3.2.10/3.2.11</a:t>
            </a:r>
            <a:endParaRPr lang="en-GB" sz="1200" dirty="0">
              <a:ea typeface="Calibri"/>
              <a:cs typeface="Segoe UI"/>
            </a:endParaRPr>
          </a:p>
          <a:p>
            <a:pPr algn="ctr">
              <a:lnSpc>
                <a:spcPts val="1275"/>
              </a:lnSpc>
            </a:pPr>
            <a:r>
              <a:rPr lang="en-GB" sz="1200" dirty="0">
                <a:ea typeface="Calibri"/>
                <a:cs typeface="Segoe UI"/>
              </a:rPr>
              <a:t>Random number</a:t>
            </a:r>
          </a:p>
          <a:p>
            <a:pPr algn="ctr">
              <a:lnSpc>
                <a:spcPts val="1275"/>
              </a:lnSpc>
            </a:pPr>
            <a:r>
              <a:rPr lang="en-GB" sz="1200" dirty="0">
                <a:ea typeface="Calibri"/>
                <a:cs typeface="Segoe UI"/>
              </a:rPr>
              <a:t>Structured and Robust Programming</a:t>
            </a:r>
          </a:p>
        </p:txBody>
      </p:sp>
      <p:sp>
        <p:nvSpPr>
          <p:cNvPr id="12" name="TextBox 11">
            <a:extLst>
              <a:ext uri="{FF2B5EF4-FFF2-40B4-BE49-F238E27FC236}">
                <a16:creationId xmlns:a16="http://schemas.microsoft.com/office/drawing/2014/main" id="{EEDBA593-A87B-03BE-0470-F40CBB491CA2}"/>
              </a:ext>
            </a:extLst>
          </p:cNvPr>
          <p:cNvSpPr txBox="1"/>
          <p:nvPr/>
        </p:nvSpPr>
        <p:spPr>
          <a:xfrm>
            <a:off x="2739" y="2684875"/>
            <a:ext cx="2366047" cy="12593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dirty="0">
                <a:solidFill>
                  <a:srgbClr val="00B0F0"/>
                </a:solidFill>
                <a:cs typeface="Segoe UI"/>
              </a:rPr>
              <a:t>Know how different statement types can be combines in programs </a:t>
            </a:r>
            <a:r>
              <a:rPr lang="en-GB" sz="1200" b="1" u="sng" dirty="0" err="1">
                <a:solidFill>
                  <a:srgbClr val="00B0F0"/>
                </a:solidFill>
                <a:cs typeface="Segoe UI"/>
              </a:rPr>
              <a:t>eg</a:t>
            </a:r>
            <a:r>
              <a:rPr lang="en-GB" sz="1200" b="1" u="sng" dirty="0">
                <a:solidFill>
                  <a:srgbClr val="00B0F0"/>
                </a:solidFill>
                <a:cs typeface="Segoe UI"/>
              </a:rPr>
              <a:t> </a:t>
            </a:r>
            <a:r>
              <a:rPr lang="en-GB" sz="1200" b="1" u="sng" dirty="0" err="1">
                <a:solidFill>
                  <a:srgbClr val="00B0F0"/>
                </a:solidFill>
                <a:cs typeface="Segoe UI"/>
              </a:rPr>
              <a:t>variable,constant</a:t>
            </a:r>
            <a:r>
              <a:rPr lang="en-GB" sz="1200" b="1" u="sng" dirty="0">
                <a:solidFill>
                  <a:srgbClr val="00B0F0"/>
                </a:solidFill>
                <a:cs typeface="Segoe UI"/>
              </a:rPr>
              <a:t>, assignment, </a:t>
            </a:r>
            <a:r>
              <a:rPr lang="en-GB" sz="1200" b="1" u="sng" dirty="0" err="1">
                <a:solidFill>
                  <a:srgbClr val="00B0F0"/>
                </a:solidFill>
                <a:cs typeface="Segoe UI"/>
              </a:rPr>
              <a:t>iteratio</a:t>
            </a:r>
            <a:r>
              <a:rPr lang="en-GB" sz="1200" b="1" u="sng" dirty="0">
                <a:solidFill>
                  <a:srgbClr val="00B0F0"/>
                </a:solidFill>
                <a:cs typeface="Segoe UI"/>
              </a:rPr>
              <a:t>, selection and subroutine</a:t>
            </a:r>
            <a:endParaRPr lang="en-US" sz="1200" dirty="0">
              <a:ea typeface="Calibri"/>
              <a:cs typeface="Segoe UI"/>
            </a:endParaRPr>
          </a:p>
          <a:p>
            <a:pPr algn="ctr">
              <a:lnSpc>
                <a:spcPts val="1275"/>
              </a:lnSpc>
            </a:pPr>
            <a:r>
              <a:rPr lang="en-GB" sz="1200" dirty="0">
                <a:ea typeface="Calibri"/>
                <a:cs typeface="Calibri"/>
              </a:rPr>
              <a:t>3.2 Programming</a:t>
            </a:r>
            <a:endParaRPr lang="en-GB" dirty="0"/>
          </a:p>
          <a:p>
            <a:pPr algn="ctr">
              <a:lnSpc>
                <a:spcPts val="1275"/>
              </a:lnSpc>
            </a:pPr>
            <a:r>
              <a:rPr lang="en-GB" sz="1200" dirty="0">
                <a:cs typeface="Segoe UI"/>
              </a:rPr>
              <a:t>3.2.2 Programming Concepts</a:t>
            </a:r>
            <a:endParaRPr lang="en-GB" sz="1200">
              <a:ea typeface="Calibri"/>
              <a:cs typeface="Segoe UI"/>
            </a:endParaRPr>
          </a:p>
        </p:txBody>
      </p:sp>
      <p:sp>
        <p:nvSpPr>
          <p:cNvPr id="3" name="TextBox 2">
            <a:extLst>
              <a:ext uri="{FF2B5EF4-FFF2-40B4-BE49-F238E27FC236}">
                <a16:creationId xmlns:a16="http://schemas.microsoft.com/office/drawing/2014/main" id="{30A1688E-CE79-E4C0-85EB-667B8478B1FC}"/>
              </a:ext>
            </a:extLst>
          </p:cNvPr>
          <p:cNvSpPr txBox="1"/>
          <p:nvPr/>
        </p:nvSpPr>
        <p:spPr>
          <a:xfrm>
            <a:off x="5309700" y="1402560"/>
            <a:ext cx="1468074" cy="15927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dirty="0">
                <a:solidFill>
                  <a:srgbClr val="7030A0"/>
                </a:solidFill>
                <a:ea typeface="Calibri"/>
                <a:cs typeface="Segoe UI"/>
              </a:rPr>
              <a:t>Use simple list and  array </a:t>
            </a:r>
            <a:r>
              <a:rPr lang="en-GB" sz="1200" b="1" u="sng" dirty="0" err="1">
                <a:solidFill>
                  <a:srgbClr val="7030A0"/>
                </a:solidFill>
                <a:ea typeface="Calibri"/>
                <a:cs typeface="Segoe UI"/>
              </a:rPr>
              <a:t>datastructures</a:t>
            </a:r>
            <a:r>
              <a:rPr lang="en-GB" sz="1200" b="1" u="sng" dirty="0">
                <a:solidFill>
                  <a:srgbClr val="7030A0"/>
                </a:solidFill>
                <a:ea typeface="Calibri"/>
                <a:cs typeface="Segoe UI"/>
              </a:rPr>
              <a:t> in design of solutions to simple programs </a:t>
            </a:r>
          </a:p>
          <a:p>
            <a:pPr algn="ctr">
              <a:lnSpc>
                <a:spcPts val="1275"/>
              </a:lnSpc>
            </a:pPr>
            <a:r>
              <a:rPr lang="en-GB" sz="1200" dirty="0">
                <a:cs typeface="Segoe UI"/>
              </a:rPr>
              <a:t>3.2 Programming</a:t>
            </a:r>
          </a:p>
          <a:p>
            <a:pPr algn="ctr">
              <a:lnSpc>
                <a:spcPts val="1275"/>
              </a:lnSpc>
            </a:pPr>
            <a:r>
              <a:rPr lang="en-GB" sz="1200" dirty="0">
                <a:cs typeface="Segoe UI"/>
              </a:rPr>
              <a:t>3.2. 6 &amp; 3.2.7 Input/Output / Data structures</a:t>
            </a:r>
            <a:endParaRPr lang="en-GB" sz="1200" dirty="0">
              <a:ea typeface="Calibri"/>
              <a:cs typeface="Segoe UI"/>
            </a:endParaRPr>
          </a:p>
        </p:txBody>
      </p:sp>
      <p:sp>
        <p:nvSpPr>
          <p:cNvPr id="13" name="TextBox 12">
            <a:extLst>
              <a:ext uri="{FF2B5EF4-FFF2-40B4-BE49-F238E27FC236}">
                <a16:creationId xmlns:a16="http://schemas.microsoft.com/office/drawing/2014/main" id="{6C9045AD-007B-BE0C-7E19-0B98B09F86C6}"/>
              </a:ext>
            </a:extLst>
          </p:cNvPr>
          <p:cNvSpPr txBox="1"/>
          <p:nvPr/>
        </p:nvSpPr>
        <p:spPr>
          <a:xfrm>
            <a:off x="-73559" y="1242322"/>
            <a:ext cx="2016530" cy="10926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dirty="0">
                <a:solidFill>
                  <a:srgbClr val="00B0F0"/>
                </a:solidFill>
                <a:cs typeface="Segoe UI"/>
              </a:rPr>
              <a:t>Know and use arithmetic operations </a:t>
            </a:r>
            <a:endParaRPr lang="en-GB" sz="1200" b="1" u="sng" dirty="0">
              <a:solidFill>
                <a:srgbClr val="00B0F0"/>
              </a:solidFill>
              <a:ea typeface="Calibri"/>
              <a:cs typeface="Segoe UI"/>
            </a:endParaRPr>
          </a:p>
          <a:p>
            <a:pPr algn="ctr">
              <a:lnSpc>
                <a:spcPts val="1275"/>
              </a:lnSpc>
            </a:pPr>
            <a:r>
              <a:rPr lang="en-GB" sz="1200" dirty="0">
                <a:ea typeface="Calibri"/>
                <a:cs typeface="Calibri"/>
              </a:rPr>
              <a:t>3.2 Programming</a:t>
            </a:r>
            <a:endParaRPr lang="en-GB" dirty="0"/>
          </a:p>
          <a:p>
            <a:pPr algn="ctr">
              <a:lnSpc>
                <a:spcPts val="1275"/>
              </a:lnSpc>
            </a:pPr>
            <a:r>
              <a:rPr lang="en-GB" sz="1200" dirty="0">
                <a:cs typeface="Segoe UI"/>
              </a:rPr>
              <a:t>3.2.3 Arithmetic operations in a programming language</a:t>
            </a:r>
          </a:p>
          <a:p>
            <a:pPr algn="ctr">
              <a:lnSpc>
                <a:spcPts val="1275"/>
              </a:lnSpc>
            </a:pPr>
            <a:r>
              <a:rPr lang="en-GB" sz="1200" dirty="0">
                <a:cs typeface="Segoe UI"/>
              </a:rPr>
              <a:t>+,-,/,* , DIV and MOD</a:t>
            </a:r>
            <a:endParaRPr lang="en-GB" sz="1200">
              <a:ea typeface="Calibri"/>
              <a:cs typeface="Segoe UI"/>
            </a:endParaRPr>
          </a:p>
        </p:txBody>
      </p:sp>
      <p:sp>
        <p:nvSpPr>
          <p:cNvPr id="14" name="TextBox 13">
            <a:extLst>
              <a:ext uri="{FF2B5EF4-FFF2-40B4-BE49-F238E27FC236}">
                <a16:creationId xmlns:a16="http://schemas.microsoft.com/office/drawing/2014/main" id="{006C31E3-75A6-C1BE-3041-9EB7708004ED}"/>
              </a:ext>
            </a:extLst>
          </p:cNvPr>
          <p:cNvSpPr txBox="1"/>
          <p:nvPr/>
        </p:nvSpPr>
        <p:spPr>
          <a:xfrm>
            <a:off x="5390593" y="3201679"/>
            <a:ext cx="1325175" cy="15927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275"/>
              </a:lnSpc>
            </a:pPr>
            <a:r>
              <a:rPr lang="en-GB" sz="1200" b="1" u="sng" dirty="0">
                <a:solidFill>
                  <a:srgbClr val="7030A0"/>
                </a:solidFill>
                <a:cs typeface="Segoe UI"/>
              </a:rPr>
              <a:t>Understand and be able to use length, position, substring, concatenation etc</a:t>
            </a:r>
            <a:endParaRPr lang="en-GB" sz="1200" b="1" u="sng" dirty="0">
              <a:solidFill>
                <a:srgbClr val="7030A0"/>
              </a:solidFill>
              <a:ea typeface="Calibri"/>
              <a:cs typeface="Segoe UI"/>
            </a:endParaRPr>
          </a:p>
          <a:p>
            <a:pPr algn="ctr">
              <a:lnSpc>
                <a:spcPts val="1275"/>
              </a:lnSpc>
            </a:pPr>
            <a:r>
              <a:rPr lang="en-GB" sz="1200" dirty="0">
                <a:cs typeface="Segoe UI"/>
              </a:rPr>
              <a:t>3.2 Programming</a:t>
            </a:r>
            <a:endParaRPr lang="en-GB" sz="1200" dirty="0">
              <a:ea typeface="Calibri"/>
              <a:cs typeface="Segoe UI"/>
            </a:endParaRPr>
          </a:p>
          <a:p>
            <a:pPr algn="ctr">
              <a:lnSpc>
                <a:spcPts val="1275"/>
              </a:lnSpc>
            </a:pPr>
            <a:r>
              <a:rPr lang="en-GB" sz="1200" dirty="0">
                <a:ea typeface="Calibri"/>
                <a:cs typeface="Segoe UI"/>
              </a:rPr>
              <a:t>3.2.8 String handling operations</a:t>
            </a:r>
          </a:p>
        </p:txBody>
      </p:sp>
      <p:sp>
        <p:nvSpPr>
          <p:cNvPr id="15" name="TextBox 14">
            <a:extLst>
              <a:ext uri="{FF2B5EF4-FFF2-40B4-BE49-F238E27FC236}">
                <a16:creationId xmlns:a16="http://schemas.microsoft.com/office/drawing/2014/main" id="{34D6493C-15A2-0FFB-9AC4-2CBD620DAB40}"/>
              </a:ext>
            </a:extLst>
          </p:cNvPr>
          <p:cNvSpPr txBox="1"/>
          <p:nvPr/>
        </p:nvSpPr>
        <p:spPr>
          <a:xfrm>
            <a:off x="3434191" y="232080"/>
            <a:ext cx="1726427" cy="112344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ts val="1015"/>
              </a:lnSpc>
            </a:pPr>
            <a:r>
              <a:rPr lang="en-GB" sz="1200" b="1" u="sng" dirty="0">
                <a:solidFill>
                  <a:srgbClr val="00B0F0"/>
                </a:solidFill>
                <a:cs typeface="Segoe UI"/>
              </a:rPr>
              <a:t>Understand how to present digital information using a website </a:t>
            </a:r>
          </a:p>
          <a:p>
            <a:pPr algn="ctr">
              <a:lnSpc>
                <a:spcPts val="1015"/>
              </a:lnSpc>
            </a:pPr>
            <a:r>
              <a:rPr lang="en-GB" sz="1100" dirty="0">
                <a:ea typeface="Calibri"/>
                <a:cs typeface="Segoe UI"/>
              </a:rPr>
              <a:t>3.2 Programming</a:t>
            </a:r>
          </a:p>
          <a:p>
            <a:pPr algn="ctr">
              <a:lnSpc>
                <a:spcPts val="1015"/>
              </a:lnSpc>
            </a:pPr>
            <a:r>
              <a:rPr lang="en-GB" sz="1100" dirty="0">
                <a:ea typeface="Calibri"/>
                <a:cs typeface="Segoe UI"/>
              </a:rPr>
              <a:t>3.2.5 Boolean operations AND,NOT, OR</a:t>
            </a:r>
          </a:p>
          <a:p>
            <a:pPr algn="ctr">
              <a:lnSpc>
                <a:spcPts val="1015"/>
              </a:lnSpc>
            </a:pPr>
            <a:endParaRPr lang="en-GB" sz="1100" dirty="0">
              <a:ea typeface="Calibri"/>
              <a:cs typeface="Segoe UI"/>
            </a:endParaRPr>
          </a:p>
        </p:txBody>
      </p:sp>
      <p:sp>
        <p:nvSpPr>
          <p:cNvPr id="41" name="Rectangle: Rounded Corners 40">
            <a:extLst>
              <a:ext uri="{FF2B5EF4-FFF2-40B4-BE49-F238E27FC236}">
                <a16:creationId xmlns:a16="http://schemas.microsoft.com/office/drawing/2014/main" id="{7357BA36-EAE3-4E4D-B7A3-420B37810AAD}"/>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7091762"/>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889A4753-FA5D-4C4A-AB17-67E5AD60D7C9}"/>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A3E287F2-E4D8-4580-A05F-8C417ABA7B92}"/>
              </a:ext>
            </a:extLst>
          </p:cNvPr>
          <p:cNvSpPr>
            <a:spLocks noGrp="1"/>
          </p:cNvSpPr>
          <p:nvPr>
            <p:ph type="title"/>
          </p:nvPr>
        </p:nvSpPr>
        <p:spPr>
          <a:ln>
            <a:solidFill>
              <a:schemeClr val="tx1"/>
            </a:solidFill>
          </a:ln>
        </p:spPr>
        <p:txBody>
          <a:bodyPr>
            <a:normAutofit/>
          </a:bodyPr>
          <a:lstStyle/>
          <a:p>
            <a:r>
              <a:rPr lang="en-GB"/>
              <a:t>How is your progress measured in class in Computer Science in Autumn Term?</a:t>
            </a:r>
          </a:p>
        </p:txBody>
      </p:sp>
      <p:graphicFrame>
        <p:nvGraphicFramePr>
          <p:cNvPr id="4" name="Content Placeholder 3">
            <a:extLst>
              <a:ext uri="{FF2B5EF4-FFF2-40B4-BE49-F238E27FC236}">
                <a16:creationId xmlns:a16="http://schemas.microsoft.com/office/drawing/2014/main" id="{3D2BE8B1-0E22-4552-9777-D7C5B0EB2E78}"/>
              </a:ext>
            </a:extLst>
          </p:cNvPr>
          <p:cNvGraphicFramePr>
            <a:graphicFrameLocks noGrp="1"/>
          </p:cNvGraphicFramePr>
          <p:nvPr>
            <p:ph idx="1"/>
            <p:extLst>
              <p:ext uri="{D42A27DB-BD31-4B8C-83A1-F6EECF244321}">
                <p14:modId xmlns:p14="http://schemas.microsoft.com/office/powerpoint/2010/main" val="459524155"/>
              </p:ext>
            </p:extLst>
          </p:nvPr>
        </p:nvGraphicFramePr>
        <p:xfrm>
          <a:off x="471488" y="2433638"/>
          <a:ext cx="5915026" cy="1529080"/>
        </p:xfrm>
        <a:graphic>
          <a:graphicData uri="http://schemas.openxmlformats.org/drawingml/2006/table">
            <a:tbl>
              <a:tblPr firstRow="1" bandRow="1">
                <a:tableStyleId>{5C22544A-7EE6-4342-B048-85BDC9FD1C3A}</a:tableStyleId>
              </a:tblPr>
              <a:tblGrid>
                <a:gridCol w="2239815">
                  <a:extLst>
                    <a:ext uri="{9D8B030D-6E8A-4147-A177-3AD203B41FA5}">
                      <a16:colId xmlns:a16="http://schemas.microsoft.com/office/drawing/2014/main" val="932209114"/>
                    </a:ext>
                  </a:extLst>
                </a:gridCol>
                <a:gridCol w="3675211">
                  <a:extLst>
                    <a:ext uri="{9D8B030D-6E8A-4147-A177-3AD203B41FA5}">
                      <a16:colId xmlns:a16="http://schemas.microsoft.com/office/drawing/2014/main" val="3547968821"/>
                    </a:ext>
                  </a:extLst>
                </a:gridCol>
              </a:tblGrid>
              <a:tr h="370840">
                <a:tc gridSpan="2">
                  <a:txBody>
                    <a:bodyPr/>
                    <a:lstStyle/>
                    <a:p>
                      <a:r>
                        <a:rPr lang="en-GB" sz="1200" dirty="0">
                          <a:solidFill>
                            <a:schemeClr val="tx1"/>
                          </a:solidFill>
                        </a:rPr>
                        <a:t>Autumn: Becoming a Computer scientist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GB" sz="1200"/>
                    </a:p>
                  </a:txBody>
                  <a:tcPr/>
                </a:tc>
                <a:extLst>
                  <a:ext uri="{0D108BD9-81ED-4DB2-BD59-A6C34878D82A}">
                    <a16:rowId xmlns:a16="http://schemas.microsoft.com/office/drawing/2014/main" val="4062431929"/>
                  </a:ext>
                </a:extLst>
              </a:tr>
              <a:tr h="1042601">
                <a:tc>
                  <a:txBody>
                    <a:bodyPr/>
                    <a:lstStyle/>
                    <a:p>
                      <a:r>
                        <a:rPr lang="en-GB" sz="1200" dirty="0">
                          <a:solidFill>
                            <a:schemeClr val="tx1"/>
                          </a:solidFill>
                        </a:rPr>
                        <a:t>Multiple Choice Quiz</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lnSpc>
                          <a:spcPts val="1200"/>
                        </a:lnSpc>
                        <a:buNone/>
                      </a:pPr>
                      <a:r>
                        <a:rPr lang="en-GB" sz="1200" b="0" i="0" dirty="0">
                          <a:solidFill>
                            <a:srgbClr val="000000"/>
                          </a:solidFill>
                          <a:effectLst/>
                          <a:latin typeface="+mn-lt"/>
                        </a:rPr>
                        <a:t>Knowledge recall on topic (15 marks):</a:t>
                      </a:r>
                    </a:p>
                    <a:p>
                      <a:pPr marL="0" lvl="0" indent="0" algn="l">
                        <a:buNone/>
                      </a:pPr>
                      <a:r>
                        <a:rPr lang="en-GB" sz="1200" b="0" i="0" u="none" strike="noStrike" noProof="0" dirty="0">
                          <a:solidFill>
                            <a:srgbClr val="000000"/>
                          </a:solidFill>
                          <a:effectLst/>
                          <a:latin typeface="+mn-lt"/>
                        </a:rPr>
                        <a:t>End of Unit Quiz </a:t>
                      </a:r>
                      <a:endParaRPr lang="en-US" sz="1200" b="0" i="0" u="none" strike="noStrike" noProof="0" dirty="0">
                        <a:solidFill>
                          <a:srgbClr val="000000"/>
                        </a:solidFill>
                        <a:effectLst/>
                        <a:latin typeface="+mn-lt"/>
                      </a:endParaRPr>
                    </a:p>
                    <a:p>
                      <a:pPr marL="0" lvl="0" indent="0">
                        <a:buNone/>
                      </a:pPr>
                      <a:r>
                        <a:rPr lang="en-GB" sz="1200" b="0" i="0" u="none" strike="noStrike" noProof="0" dirty="0">
                          <a:solidFill>
                            <a:srgbClr val="000000"/>
                          </a:solidFill>
                          <a:effectLst/>
                          <a:latin typeface="+mn-lt"/>
                        </a:rPr>
                        <a:t>Various retrieval questions (MCQs) and Extended questions</a:t>
                      </a:r>
                      <a:endParaRPr lang="en-US" sz="1200" b="0" i="0" u="none" strike="noStrike" noProof="0" dirty="0">
                        <a:solidFill>
                          <a:srgbClr val="000000"/>
                        </a:solidFill>
                        <a:effectLst/>
                        <a:latin typeface="+mn-lt"/>
                      </a:endParaRPr>
                    </a:p>
                    <a:p>
                      <a:pPr marL="0" lvl="0" indent="0">
                        <a:buNone/>
                      </a:pPr>
                      <a:r>
                        <a:rPr lang="en-GB" sz="1200" b="0" i="0" u="none" strike="noStrike" noProof="0" dirty="0">
                          <a:solidFill>
                            <a:srgbClr val="000000"/>
                          </a:solidFill>
                          <a:effectLst/>
                          <a:latin typeface="+mn-lt"/>
                        </a:rPr>
                        <a:t>Tracked using RED/AMBER/GREEN Tracker</a:t>
                      </a:r>
                      <a:endParaRPr lang="en-GB" sz="1200" b="0" u="none" dirty="0">
                        <a:solidFill>
                          <a:schemeClr val="tx1"/>
                        </a:solidFill>
                      </a:endParaRPr>
                    </a:p>
                    <a:p>
                      <a:pPr marL="171450" lvl="0" indent="-171450" algn="l">
                        <a:buFont typeface="Arial" panose="020B0604020202020204" pitchFamily="34" charset="0"/>
                        <a:buChar char="•"/>
                      </a:pPr>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729166"/>
                  </a:ext>
                </a:extLst>
              </a:tr>
            </a:tbl>
          </a:graphicData>
        </a:graphic>
      </p:graphicFrame>
      <p:graphicFrame>
        <p:nvGraphicFramePr>
          <p:cNvPr id="5" name="Table 4">
            <a:extLst>
              <a:ext uri="{FF2B5EF4-FFF2-40B4-BE49-F238E27FC236}">
                <a16:creationId xmlns:a16="http://schemas.microsoft.com/office/drawing/2014/main" id="{EC7F5072-DDC4-4386-9F1B-81BB529F17A4}"/>
              </a:ext>
            </a:extLst>
          </p:cNvPr>
          <p:cNvGraphicFramePr>
            <a:graphicFrameLocks noGrp="1"/>
          </p:cNvGraphicFramePr>
          <p:nvPr>
            <p:extLst>
              <p:ext uri="{D42A27DB-BD31-4B8C-83A1-F6EECF244321}">
                <p14:modId xmlns:p14="http://schemas.microsoft.com/office/powerpoint/2010/main" val="227993915"/>
              </p:ext>
            </p:extLst>
          </p:nvPr>
        </p:nvGraphicFramePr>
        <p:xfrm>
          <a:off x="471488" y="4723045"/>
          <a:ext cx="5915024" cy="4069404"/>
        </p:xfrm>
        <a:graphic>
          <a:graphicData uri="http://schemas.openxmlformats.org/drawingml/2006/table">
            <a:tbl>
              <a:tblPr firstRow="1" bandRow="1">
                <a:tableStyleId>{5C22544A-7EE6-4342-B048-85BDC9FD1C3A}</a:tableStyleId>
              </a:tblPr>
              <a:tblGrid>
                <a:gridCol w="1955653">
                  <a:extLst>
                    <a:ext uri="{9D8B030D-6E8A-4147-A177-3AD203B41FA5}">
                      <a16:colId xmlns:a16="http://schemas.microsoft.com/office/drawing/2014/main" val="4109547493"/>
                    </a:ext>
                  </a:extLst>
                </a:gridCol>
                <a:gridCol w="1987696">
                  <a:extLst>
                    <a:ext uri="{9D8B030D-6E8A-4147-A177-3AD203B41FA5}">
                      <a16:colId xmlns:a16="http://schemas.microsoft.com/office/drawing/2014/main" val="1554126141"/>
                    </a:ext>
                  </a:extLst>
                </a:gridCol>
                <a:gridCol w="1971675">
                  <a:extLst>
                    <a:ext uri="{9D8B030D-6E8A-4147-A177-3AD203B41FA5}">
                      <a16:colId xmlns:a16="http://schemas.microsoft.com/office/drawing/2014/main" val="549572572"/>
                    </a:ext>
                  </a:extLst>
                </a:gridCol>
              </a:tblGrid>
              <a:tr h="478753">
                <a:tc>
                  <a:txBody>
                    <a:bodyPr/>
                    <a:lstStyle/>
                    <a:p>
                      <a:r>
                        <a:rPr lang="en-GB" sz="1200" dirty="0">
                          <a:solidFill>
                            <a:schemeClr val="tx1"/>
                          </a:solidFill>
                        </a:rPr>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644454"/>
                  </a:ext>
                </a:extLst>
              </a:tr>
              <a:tr h="3590651">
                <a:tc>
                  <a:txBody>
                    <a:bodyPr/>
                    <a:lstStyle/>
                    <a:p>
                      <a:pPr lvl="0" algn="l">
                        <a:lnSpc>
                          <a:spcPct val="100000"/>
                        </a:lnSpc>
                        <a:spcBef>
                          <a:spcPts val="0"/>
                        </a:spcBef>
                        <a:spcAft>
                          <a:spcPts val="0"/>
                        </a:spcAft>
                        <a:buNone/>
                      </a:pPr>
                      <a:endParaRPr lang="en-GB" sz="1200" b="0" i="0" u="none" strike="noStrike" noProof="0" dirty="0">
                        <a:solidFill>
                          <a:schemeClr val="tx1"/>
                        </a:solidFill>
                        <a:latin typeface="Calibri"/>
                      </a:endParaRPr>
                    </a:p>
                    <a:p>
                      <a:pPr lvl="0" algn="l">
                        <a:lnSpc>
                          <a:spcPct val="100000"/>
                        </a:lnSpc>
                        <a:spcBef>
                          <a:spcPts val="0"/>
                        </a:spcBef>
                        <a:spcAft>
                          <a:spcPts val="0"/>
                        </a:spcAft>
                        <a:buNone/>
                      </a:pPr>
                      <a:r>
                        <a:rPr lang="en-GB" sz="1200" b="0" i="0" u="none" strike="noStrike" noProof="0" dirty="0">
                          <a:solidFill>
                            <a:schemeClr val="tx1"/>
                          </a:solidFill>
                          <a:latin typeface="Calibri"/>
                        </a:rPr>
                        <a:t>I can define and identify  an algorithm</a:t>
                      </a:r>
                    </a:p>
                    <a:p>
                      <a:pPr lvl="0" algn="l">
                        <a:lnSpc>
                          <a:spcPct val="100000"/>
                        </a:lnSpc>
                        <a:spcBef>
                          <a:spcPts val="0"/>
                        </a:spcBef>
                        <a:spcAft>
                          <a:spcPts val="0"/>
                        </a:spcAft>
                        <a:buNone/>
                      </a:pPr>
                      <a:endParaRPr lang="en-GB" sz="1200" b="0" i="0" u="none" strike="noStrike" noProof="0" dirty="0">
                        <a:solidFill>
                          <a:schemeClr val="tx1"/>
                        </a:solidFill>
                        <a:latin typeface="Calibri"/>
                      </a:endParaRPr>
                    </a:p>
                    <a:p>
                      <a:pPr lvl="0" algn="l">
                        <a:lnSpc>
                          <a:spcPct val="100000"/>
                        </a:lnSpc>
                        <a:spcBef>
                          <a:spcPts val="0"/>
                        </a:spcBef>
                        <a:spcAft>
                          <a:spcPts val="0"/>
                        </a:spcAft>
                        <a:buNone/>
                      </a:pPr>
                      <a:r>
                        <a:rPr lang="en-GB" sz="1200" b="0" i="0" u="none" strike="noStrike" noProof="0" dirty="0">
                          <a:solidFill>
                            <a:schemeClr val="tx1"/>
                          </a:solidFill>
                          <a:latin typeface="Calibri"/>
                        </a:rPr>
                        <a:t>I can explain the term decomposition</a:t>
                      </a:r>
                    </a:p>
                    <a:p>
                      <a:pPr lvl="0" algn="l">
                        <a:lnSpc>
                          <a:spcPct val="100000"/>
                        </a:lnSpc>
                        <a:spcBef>
                          <a:spcPts val="0"/>
                        </a:spcBef>
                        <a:spcAft>
                          <a:spcPts val="0"/>
                        </a:spcAft>
                        <a:buNone/>
                      </a:pPr>
                      <a:endParaRPr lang="en-GB" sz="1200" b="0" i="0" u="none" strike="noStrike" noProof="0" dirty="0">
                        <a:solidFill>
                          <a:schemeClr val="tx1"/>
                        </a:solidFill>
                        <a:latin typeface="Calibri"/>
                      </a:endParaRPr>
                    </a:p>
                    <a:p>
                      <a:pPr lvl="0" algn="l">
                        <a:lnSpc>
                          <a:spcPct val="100000"/>
                        </a:lnSpc>
                        <a:spcBef>
                          <a:spcPts val="0"/>
                        </a:spcBef>
                        <a:spcAft>
                          <a:spcPts val="0"/>
                        </a:spcAft>
                        <a:buNone/>
                      </a:pPr>
                      <a:r>
                        <a:rPr lang="en-GB" sz="1200" b="0" i="0" u="none" strike="noStrike" noProof="0" dirty="0">
                          <a:solidFill>
                            <a:schemeClr val="tx1"/>
                          </a:solidFill>
                          <a:latin typeface="Calibri"/>
                        </a:rPr>
                        <a:t>I can identify a flowchart and pseudocode in an algorithm.</a:t>
                      </a:r>
                    </a:p>
                    <a:p>
                      <a:pPr lvl="0" algn="l">
                        <a:lnSpc>
                          <a:spcPct val="100000"/>
                        </a:lnSpc>
                        <a:spcBef>
                          <a:spcPts val="0"/>
                        </a:spcBef>
                        <a:spcAft>
                          <a:spcPts val="0"/>
                        </a:spcAft>
                        <a:buNone/>
                      </a:pPr>
                      <a:endParaRPr lang="en-GB" sz="1200" b="0" i="0" u="none" strike="noStrike" noProof="0" dirty="0">
                        <a:solidFill>
                          <a:schemeClr val="tx1"/>
                        </a:solidFill>
                        <a:latin typeface="Calibri"/>
                      </a:endParaRPr>
                    </a:p>
                    <a:p>
                      <a:pPr lvl="0" algn="l">
                        <a:lnSpc>
                          <a:spcPct val="100000"/>
                        </a:lnSpc>
                        <a:spcBef>
                          <a:spcPts val="0"/>
                        </a:spcBef>
                        <a:spcAft>
                          <a:spcPts val="0"/>
                        </a:spcAft>
                        <a:buNone/>
                      </a:pPr>
                      <a:endParaRPr lang="en-GB" sz="1200" b="0" i="0" u="none" strike="noStrike" noProof="0" dirty="0">
                        <a:solidFill>
                          <a:schemeClr val="tx1"/>
                        </a:solidFill>
                        <a:latin typeface="Calibri"/>
                      </a:endParaRPr>
                    </a:p>
                    <a:p>
                      <a:pPr lvl="0" algn="l">
                        <a:lnSpc>
                          <a:spcPct val="100000"/>
                        </a:lnSpc>
                        <a:spcBef>
                          <a:spcPts val="0"/>
                        </a:spcBef>
                        <a:spcAft>
                          <a:spcPts val="0"/>
                        </a:spcAft>
                        <a:buNone/>
                      </a:pPr>
                      <a:r>
                        <a:rPr lang="en-GB" sz="1200" b="0" i="0" u="none" strike="noStrike" noProof="0" dirty="0">
                          <a:solidFill>
                            <a:schemeClr val="tx1"/>
                          </a:solidFill>
                          <a:latin typeface="Calibri"/>
                        </a:rPr>
                        <a:t>I can explain how  a linear search and burble sort works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plan a simple algorithm that works</a:t>
                      </a: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explain decomposition and pattern recognition</a:t>
                      </a: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use a flowchart and pseudocode to plan a simple algorithm</a:t>
                      </a:r>
                    </a:p>
                    <a:p>
                      <a:pPr lvl="0">
                        <a:buNone/>
                      </a:pPr>
                      <a:endParaRPr lang="en-GB" sz="1200" b="0" i="0" u="none" strike="noStrike" noProof="0" dirty="0">
                        <a:solidFill>
                          <a:schemeClr val="tx1"/>
                        </a:solidFill>
                        <a:latin typeface="Calibri"/>
                      </a:endParaRP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explain how a binary search and merge sort works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plan and refine complex algorithms to make them work better.</a:t>
                      </a:r>
                    </a:p>
                    <a:p>
                      <a:pPr lvl="0">
                        <a:buNone/>
                      </a:pPr>
                      <a:r>
                        <a:rPr lang="en-GB" sz="1200" b="0" i="0" u="none" strike="noStrike" noProof="0" dirty="0">
                          <a:solidFill>
                            <a:schemeClr val="tx1"/>
                          </a:solidFill>
                          <a:latin typeface="Calibri"/>
                        </a:rPr>
                        <a:t>I can explain decomposition, pattern recognition and abstraction</a:t>
                      </a: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use a flowchart and pseudocode to plan several algorithms</a:t>
                      </a:r>
                    </a:p>
                    <a:p>
                      <a:pPr lvl="0">
                        <a:buNone/>
                      </a:pPr>
                      <a:endParaRPr lang="en-GB" sz="1200" b="0" i="0" u="none" strike="noStrike" noProof="0" dirty="0">
                        <a:solidFill>
                          <a:schemeClr val="tx1"/>
                        </a:solidFill>
                        <a:latin typeface="Calibri"/>
                      </a:endParaRPr>
                    </a:p>
                    <a:p>
                      <a:pPr lvl="0">
                        <a:buNone/>
                      </a:pPr>
                      <a:r>
                        <a:rPr lang="en-GB" sz="1200" b="0" i="0" u="none" strike="noStrike" noProof="0" dirty="0">
                          <a:solidFill>
                            <a:schemeClr val="tx1"/>
                          </a:solidFill>
                          <a:latin typeface="Calibri"/>
                        </a:rPr>
                        <a:t>I can explain  the advantages and disadvantages of both algorithms.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1A90A914-FCF4-4186-9111-D6F2BB95A7B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812700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1206C-C224-46E4-A63A-F8B84B25868E}"/>
              </a:ext>
            </a:extLst>
          </p:cNvPr>
          <p:cNvSpPr>
            <a:spLocks noGrp="1"/>
          </p:cNvSpPr>
          <p:nvPr>
            <p:ph type="title"/>
          </p:nvPr>
        </p:nvSpPr>
        <p:spPr>
          <a:ln>
            <a:solidFill>
              <a:schemeClr val="tx1"/>
            </a:solidFill>
          </a:ln>
        </p:spPr>
        <p:txBody>
          <a:bodyPr/>
          <a:lstStyle/>
          <a:p>
            <a:r>
              <a:rPr lang="en-GB" b="1"/>
              <a:t>Curriculum Intent</a:t>
            </a:r>
          </a:p>
        </p:txBody>
      </p:sp>
      <p:sp>
        <p:nvSpPr>
          <p:cNvPr id="3" name="Content Placeholder 2">
            <a:extLst>
              <a:ext uri="{FF2B5EF4-FFF2-40B4-BE49-F238E27FC236}">
                <a16:creationId xmlns:a16="http://schemas.microsoft.com/office/drawing/2014/main" id="{E1B3348C-E518-4D4C-A7CA-4887D60937B4}"/>
              </a:ext>
            </a:extLst>
          </p:cNvPr>
          <p:cNvSpPr>
            <a:spLocks noGrp="1"/>
          </p:cNvSpPr>
          <p:nvPr>
            <p:ph idx="1"/>
          </p:nvPr>
        </p:nvSpPr>
        <p:spPr>
          <a:ln>
            <a:solidFill>
              <a:schemeClr val="tx1"/>
            </a:solidFill>
          </a:ln>
        </p:spPr>
        <p:txBody>
          <a:bodyPr>
            <a:normAutofit/>
          </a:bodyPr>
          <a:lstStyle/>
          <a:p>
            <a:pPr marL="0" indent="0" algn="just">
              <a:buNone/>
            </a:pPr>
            <a:r>
              <a:rPr lang="en-GB" sz="2000"/>
              <a:t>We </a:t>
            </a:r>
            <a:r>
              <a:rPr lang="en-GB" sz="2000" b="1">
                <a:solidFill>
                  <a:srgbClr val="FF0000"/>
                </a:solidFill>
              </a:rPr>
              <a:t>serve</a:t>
            </a:r>
            <a:r>
              <a:rPr lang="en-GB" sz="2000"/>
              <a:t> our students with an adaptive curriculum that meets the needs of all. Our different subjects have carefully identified plans outlining, what they teach and why. This is shared with all students, staff and parents to empower our community in their learning journey and includes careful consideration of sequencing of knowledge and skills. Cardinal Pole is committed to providing </a:t>
            </a:r>
            <a:r>
              <a:rPr lang="en-GB" sz="2000" b="1">
                <a:solidFill>
                  <a:srgbClr val="FF0000"/>
                </a:solidFill>
              </a:rPr>
              <a:t>opportunities</a:t>
            </a:r>
            <a:r>
              <a:rPr lang="en-GB" sz="2000"/>
              <a:t> for staff and students to become life-long lovers of learning through personalised feedback, opportunities for reflection and progression. We are a community of </a:t>
            </a:r>
            <a:r>
              <a:rPr lang="en-GB" sz="2000" b="1">
                <a:solidFill>
                  <a:srgbClr val="FF0000"/>
                </a:solidFill>
              </a:rPr>
              <a:t>aspirant</a:t>
            </a:r>
            <a:r>
              <a:rPr lang="en-GB" sz="2000"/>
              <a:t> learners where teachers are experts and students are critical scholars. This is achieved through absolute clarity of expectations and constant re-evaluation of needs through a shared language. We </a:t>
            </a:r>
            <a:r>
              <a:rPr lang="en-GB" sz="2000" b="1">
                <a:solidFill>
                  <a:srgbClr val="FF0000"/>
                </a:solidFill>
              </a:rPr>
              <a:t>reward</a:t>
            </a:r>
            <a:r>
              <a:rPr lang="en-GB" sz="2000"/>
              <a:t> our community of learners by celebrating the successes, progress and achievements of all.</a:t>
            </a:r>
          </a:p>
        </p:txBody>
      </p:sp>
      <p:sp>
        <p:nvSpPr>
          <p:cNvPr id="4" name="Rectangle: Rounded Corners 3">
            <a:extLst>
              <a:ext uri="{FF2B5EF4-FFF2-40B4-BE49-F238E27FC236}">
                <a16:creationId xmlns:a16="http://schemas.microsoft.com/office/drawing/2014/main" id="{E1861223-2718-43FD-A9A5-FD935DFBC123}"/>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5" descr="A picture containing logo&#10;&#10;Description automatically generated">
            <a:extLst>
              <a:ext uri="{FF2B5EF4-FFF2-40B4-BE49-F238E27FC236}">
                <a16:creationId xmlns:a16="http://schemas.microsoft.com/office/drawing/2014/main" id="{484AAB36-E3C7-493A-A31C-CC6CFEE0A477}"/>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2588334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21A87-1105-417A-A005-BFA3D15E3E16}"/>
              </a:ext>
            </a:extLst>
          </p:cNvPr>
          <p:cNvSpPr>
            <a:spLocks noGrp="1"/>
          </p:cNvSpPr>
          <p:nvPr>
            <p:ph type="title"/>
          </p:nvPr>
        </p:nvSpPr>
        <p:spPr>
          <a:xfrm>
            <a:off x="471488" y="486836"/>
            <a:ext cx="5915025" cy="1048887"/>
          </a:xfrm>
          <a:ln>
            <a:solidFill>
              <a:schemeClr val="tx1"/>
            </a:solidFill>
          </a:ln>
        </p:spPr>
        <p:txBody>
          <a:bodyPr/>
          <a:lstStyle/>
          <a:p>
            <a:r>
              <a:rPr lang="en-GB" dirty="0"/>
              <a:t>How does a computer work? </a:t>
            </a:r>
            <a:r>
              <a:rPr lang="en-GB" sz="2400" i="1" dirty="0"/>
              <a:t>Autumn Term  Golden Nuggets and Work Hard</a:t>
            </a:r>
            <a:endParaRPr lang="en-GB" i="1" dirty="0"/>
          </a:p>
        </p:txBody>
      </p:sp>
      <p:graphicFrame>
        <p:nvGraphicFramePr>
          <p:cNvPr id="4" name="Content Placeholder 3">
            <a:extLst>
              <a:ext uri="{FF2B5EF4-FFF2-40B4-BE49-F238E27FC236}">
                <a16:creationId xmlns:a16="http://schemas.microsoft.com/office/drawing/2014/main" id="{EB3B03C3-3BBC-4A1B-877C-70BE28835194}"/>
              </a:ext>
            </a:extLst>
          </p:cNvPr>
          <p:cNvGraphicFramePr>
            <a:graphicFrameLocks noGrp="1"/>
          </p:cNvGraphicFramePr>
          <p:nvPr>
            <p:ph idx="1"/>
            <p:extLst>
              <p:ext uri="{D42A27DB-BD31-4B8C-83A1-F6EECF244321}">
                <p14:modId xmlns:p14="http://schemas.microsoft.com/office/powerpoint/2010/main" val="1995151252"/>
              </p:ext>
            </p:extLst>
          </p:nvPr>
        </p:nvGraphicFramePr>
        <p:xfrm>
          <a:off x="471489" y="1730253"/>
          <a:ext cx="5915024" cy="6735111"/>
        </p:xfrm>
        <a:graphic>
          <a:graphicData uri="http://schemas.openxmlformats.org/drawingml/2006/table">
            <a:tbl>
              <a:tblPr firstRow="1" bandRow="1">
                <a:tableStyleId>{5C22544A-7EE6-4342-B048-85BDC9FD1C3A}</a:tableStyleId>
              </a:tblPr>
              <a:tblGrid>
                <a:gridCol w="541768">
                  <a:extLst>
                    <a:ext uri="{9D8B030D-6E8A-4147-A177-3AD203B41FA5}">
                      <a16:colId xmlns:a16="http://schemas.microsoft.com/office/drawing/2014/main" val="518191240"/>
                    </a:ext>
                  </a:extLst>
                </a:gridCol>
                <a:gridCol w="2574895">
                  <a:extLst>
                    <a:ext uri="{9D8B030D-6E8A-4147-A177-3AD203B41FA5}">
                      <a16:colId xmlns:a16="http://schemas.microsoft.com/office/drawing/2014/main" val="1227018231"/>
                    </a:ext>
                  </a:extLst>
                </a:gridCol>
                <a:gridCol w="2798361">
                  <a:extLst>
                    <a:ext uri="{9D8B030D-6E8A-4147-A177-3AD203B41FA5}">
                      <a16:colId xmlns:a16="http://schemas.microsoft.com/office/drawing/2014/main" val="2891100115"/>
                    </a:ext>
                  </a:extLst>
                </a:gridCol>
              </a:tblGrid>
              <a:tr h="626602">
                <a:tc>
                  <a:txBody>
                    <a:bodyPr/>
                    <a:lstStyle/>
                    <a:p>
                      <a:pPr algn="ctr"/>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GB" sz="1100" dirty="0">
                          <a:solidFill>
                            <a:schemeClr val="tx1"/>
                          </a:solidFill>
                        </a:rPr>
                        <a:t>Golden Nugget(What?)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GB" sz="1100" dirty="0">
                          <a:solidFill>
                            <a:schemeClr val="tx1"/>
                          </a:solidFill>
                        </a:rPr>
                        <a:t>Work Hard(How?)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91062025"/>
                  </a:ext>
                </a:extLst>
              </a:tr>
              <a:tr h="962383">
                <a:tc>
                  <a:txBody>
                    <a:bodyPr/>
                    <a:lstStyle/>
                    <a:p>
                      <a:r>
                        <a:rPr lang="en-GB" sz="1100"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000" b="0" i="0" u="none" strike="noStrike" noProof="0" dirty="0">
                          <a:solidFill>
                            <a:schemeClr val="tx1"/>
                          </a:solidFill>
                          <a:effectLst/>
                          <a:latin typeface="Calibri"/>
                        </a:rPr>
                        <a:t>Understand the term algorithm and be aware that an algorithm is not the same as a computer 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b="0" i="0" u="none" strike="noStrike" noProof="0" dirty="0">
                          <a:solidFill>
                            <a:schemeClr val="tx1"/>
                          </a:solidFill>
                        </a:rPr>
                        <a:t>Define and plan a simple algorithm using simple English language and  flowcharts.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7403369"/>
                  </a:ext>
                </a:extLst>
              </a:tr>
              <a:tr h="928321">
                <a:tc>
                  <a:txBody>
                    <a:bodyPr/>
                    <a:lstStyle/>
                    <a:p>
                      <a:r>
                        <a:rPr lang="en-GB" sz="1100"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GB" sz="1000" b="0" i="0" dirty="0">
                          <a:solidFill>
                            <a:schemeClr val="tx1"/>
                          </a:solidFill>
                          <a:effectLst/>
                          <a:latin typeface="Calibri"/>
                        </a:rPr>
                        <a:t>Understand and explain the term decomposition and abstraction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Define  the term decomposition and break down a complex scenarios into smaller sub-problems so that each accomplishes an identifiable task.   Remove unnecessary information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7274203"/>
                  </a:ext>
                </a:extLst>
              </a:tr>
              <a:tr h="524703">
                <a:tc>
                  <a:txBody>
                    <a:bodyPr/>
                    <a:lstStyle/>
                    <a:p>
                      <a:r>
                        <a:rPr lang="en-GB" sz="1100"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GB" sz="1000" b="0" i="0" dirty="0">
                          <a:solidFill>
                            <a:schemeClr val="tx1"/>
                          </a:solidFill>
                          <a:effectLst/>
                          <a:latin typeface="Calibri"/>
                        </a:rPr>
                        <a:t>Understand how to use  pseudocode and  flowchart to represent an algorithm.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Solve a number of problems using both pseudocode and flowchart.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4904642"/>
                  </a:ext>
                </a:extLst>
              </a:tr>
              <a:tr h="524703">
                <a:tc>
                  <a:txBody>
                    <a:bodyPr/>
                    <a:lstStyle/>
                    <a:p>
                      <a:r>
                        <a:rPr lang="en-GB" sz="1100"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GB" sz="1000" b="0" i="0" dirty="0">
                          <a:solidFill>
                            <a:schemeClr val="tx1"/>
                          </a:solidFill>
                          <a:effectLst/>
                          <a:latin typeface="Calibri"/>
                        </a:rPr>
                        <a:t>Understand simple algorithms in terms of their input, processing and output.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Identify where inputs, processing and outputs are taking place within several algorithms.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6820331"/>
                  </a:ext>
                </a:extLst>
              </a:tr>
              <a:tr h="787054">
                <a:tc>
                  <a:txBody>
                    <a:bodyPr/>
                    <a:lstStyle/>
                    <a:p>
                      <a:r>
                        <a:rPr lang="en-GB" sz="1100" dirty="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000" b="0" i="0" u="none" strike="noStrike" noProof="0" dirty="0">
                          <a:solidFill>
                            <a:schemeClr val="tx1"/>
                          </a:solidFill>
                          <a:latin typeface="Calibri"/>
                        </a:rPr>
                        <a:t>Determine the purpose of simple algorithms using PRIMM 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100" b="0" i="0" u="none" strike="noStrike" noProof="0" dirty="0">
                          <a:solidFill>
                            <a:schemeClr val="tx1"/>
                          </a:solidFill>
                          <a:latin typeface="Calibri"/>
                        </a:rPr>
                        <a:t>Copy and type several programs. Use trace table to inspect algorithms and state their purpose.</a:t>
                      </a:r>
                      <a:endParaRPr lang="en-GB" sz="1100" b="0" i="0" u="none" strike="noStrike" noProof="0" dirty="0" err="1">
                        <a:solidFill>
                          <a:schemeClr val="tx1"/>
                        </a:solidFill>
                        <a:latin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5092060"/>
                  </a:ext>
                </a:extLst>
              </a:tr>
              <a:tr h="928321">
                <a:tc>
                  <a:txBody>
                    <a:bodyPr/>
                    <a:lstStyle/>
                    <a:p>
                      <a:r>
                        <a:rPr lang="en-GB" sz="1100"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GB" sz="1000" b="0" i="0" dirty="0">
                          <a:solidFill>
                            <a:schemeClr val="tx1"/>
                          </a:solidFill>
                          <a:effectLst/>
                          <a:latin typeface="Calibri"/>
                        </a:rPr>
                        <a:t>Understand that algorithms can be written in several ways to solve the same problem. Know that this is called Efficiency of algorithms.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solidFill>
                            <a:schemeClr val="tx1"/>
                          </a:solidFill>
                        </a:rPr>
                        <a:t>Check the time efficiency of different algorithms such as for loop and while loop. Does increasing the input increase the running time or not?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266877"/>
                  </a:ext>
                </a:extLst>
              </a:tr>
              <a:tr h="726512">
                <a:tc>
                  <a:txBody>
                    <a:bodyPr/>
                    <a:lstStyle/>
                    <a:p>
                      <a:r>
                        <a:rPr lang="en-GB" sz="1100"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r>
                        <a:rPr lang="en-GB" sz="1000" b="0" i="0" dirty="0">
                          <a:solidFill>
                            <a:schemeClr val="tx1"/>
                          </a:solidFill>
                          <a:effectLst/>
                          <a:latin typeface="Calibri"/>
                        </a:rPr>
                        <a:t>Understand and explain how linear and binary search algorithms works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lnSpc>
                          <a:spcPct val="100000"/>
                        </a:lnSpc>
                        <a:spcBef>
                          <a:spcPts val="0"/>
                        </a:spcBef>
                        <a:spcAft>
                          <a:spcPts val="0"/>
                        </a:spcAft>
                        <a:buNone/>
                      </a:pPr>
                      <a:r>
                        <a:rPr lang="en-GB" sz="1000" b="0" i="0" u="none" strike="noStrike" noProof="0" dirty="0">
                          <a:solidFill>
                            <a:schemeClr val="tx1"/>
                          </a:solidFill>
                          <a:latin typeface="Calibri"/>
                        </a:rPr>
                        <a:t>Show the steps of both algorithm by stepping through (for linear search) and </a:t>
                      </a:r>
                      <a:r>
                        <a:rPr lang="en-GB" sz="1000" b="0" i="0" u="none" strike="noStrike" noProof="0" dirty="0" err="1">
                          <a:solidFill>
                            <a:schemeClr val="tx1"/>
                          </a:solidFill>
                          <a:latin typeface="Calibri"/>
                        </a:rPr>
                        <a:t>spliting</a:t>
                      </a:r>
                      <a:r>
                        <a:rPr lang="en-GB" sz="1000" b="0" i="0" u="none" strike="noStrike" noProof="0" dirty="0">
                          <a:solidFill>
                            <a:schemeClr val="tx1"/>
                          </a:solidFill>
                          <a:latin typeface="Calibri"/>
                        </a:rPr>
                        <a:t> ordered list( for binary search)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0582945"/>
                  </a:ext>
                </a:extLst>
              </a:tr>
              <a:tr h="726512">
                <a:tc>
                  <a:txBody>
                    <a:bodyPr/>
                    <a:lstStyle/>
                    <a:p>
                      <a:r>
                        <a:rPr lang="en-GB" sz="1100"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r>
                        <a:rPr lang="en-GB" sz="1000" b="0" i="0" dirty="0">
                          <a:solidFill>
                            <a:schemeClr val="tx1"/>
                          </a:solidFill>
                          <a:effectLst/>
                          <a:latin typeface="Calibri"/>
                        </a:rPr>
                        <a:t>Understand and explain how bubble and merge sort algorithms work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000" b="0" i="0" u="none" strike="noStrike" noProof="0" dirty="0">
                          <a:solidFill>
                            <a:schemeClr val="tx1"/>
                          </a:solidFill>
                          <a:latin typeface="Calibri"/>
                        </a:rPr>
                        <a:t>Show the steps of both algorithm by comparing pairs (for bubble sort ) and split and merge ( for merge sort)</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923228"/>
                  </a:ext>
                </a:extLst>
              </a:tr>
            </a:tbl>
          </a:graphicData>
        </a:graphic>
      </p:graphicFrame>
      <p:sp>
        <p:nvSpPr>
          <p:cNvPr id="5" name="Rectangle: Rounded Corners 4">
            <a:extLst>
              <a:ext uri="{FF2B5EF4-FFF2-40B4-BE49-F238E27FC236}">
                <a16:creationId xmlns:a16="http://schemas.microsoft.com/office/drawing/2014/main" id="{88C27ACE-11E8-4282-AE24-08F1206E387A}"/>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4779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54E6AA-F6F7-AED2-56F9-FB079354C08A}"/>
            </a:ext>
          </a:extLst>
        </p:cNvPr>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A3447FB2-3F7D-F918-7B46-5E4FFBE1AF93}"/>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9EE362-D4FB-CD1F-9AA4-D0A03FF1A998}"/>
              </a:ext>
            </a:extLst>
          </p:cNvPr>
          <p:cNvSpPr>
            <a:spLocks noGrp="1"/>
          </p:cNvSpPr>
          <p:nvPr>
            <p:ph type="title"/>
          </p:nvPr>
        </p:nvSpPr>
        <p:spPr>
          <a:ln>
            <a:solidFill>
              <a:schemeClr val="tx1"/>
            </a:solidFill>
          </a:ln>
        </p:spPr>
        <p:txBody>
          <a:bodyPr>
            <a:normAutofit/>
          </a:bodyPr>
          <a:lstStyle/>
          <a:p>
            <a:r>
              <a:rPr lang="en-GB"/>
              <a:t>How is your progress measured in class in Computer Science in Spring Term?</a:t>
            </a:r>
          </a:p>
        </p:txBody>
      </p:sp>
      <p:graphicFrame>
        <p:nvGraphicFramePr>
          <p:cNvPr id="4" name="Content Placeholder 3">
            <a:extLst>
              <a:ext uri="{FF2B5EF4-FFF2-40B4-BE49-F238E27FC236}">
                <a16:creationId xmlns:a16="http://schemas.microsoft.com/office/drawing/2014/main" id="{E1815FDC-349B-38DE-3B00-B2137E0101A2}"/>
              </a:ext>
            </a:extLst>
          </p:cNvPr>
          <p:cNvGraphicFramePr>
            <a:graphicFrameLocks noGrp="1"/>
          </p:cNvGraphicFramePr>
          <p:nvPr>
            <p:ph idx="1"/>
            <p:extLst>
              <p:ext uri="{D42A27DB-BD31-4B8C-83A1-F6EECF244321}">
                <p14:modId xmlns:p14="http://schemas.microsoft.com/office/powerpoint/2010/main" val="2331089751"/>
              </p:ext>
            </p:extLst>
          </p:nvPr>
        </p:nvGraphicFramePr>
        <p:xfrm>
          <a:off x="474688" y="2435901"/>
          <a:ext cx="5915025" cy="1711960"/>
        </p:xfrm>
        <a:graphic>
          <a:graphicData uri="http://schemas.openxmlformats.org/drawingml/2006/table">
            <a:tbl>
              <a:tblPr firstRow="1" bandRow="1">
                <a:tableStyleId>{5C22544A-7EE6-4342-B048-85BDC9FD1C3A}</a:tableStyleId>
              </a:tblPr>
              <a:tblGrid>
                <a:gridCol w="2239815">
                  <a:extLst>
                    <a:ext uri="{9D8B030D-6E8A-4147-A177-3AD203B41FA5}">
                      <a16:colId xmlns:a16="http://schemas.microsoft.com/office/drawing/2014/main" val="932209114"/>
                    </a:ext>
                  </a:extLst>
                </a:gridCol>
                <a:gridCol w="3675210">
                  <a:extLst>
                    <a:ext uri="{9D8B030D-6E8A-4147-A177-3AD203B41FA5}">
                      <a16:colId xmlns:a16="http://schemas.microsoft.com/office/drawing/2014/main" val="3547968821"/>
                    </a:ext>
                  </a:extLst>
                </a:gridCol>
              </a:tblGrid>
              <a:tr h="370840">
                <a:tc gridSpan="2">
                  <a:txBody>
                    <a:bodyPr/>
                    <a:lstStyle/>
                    <a:p>
                      <a:r>
                        <a:rPr lang="en-GB" sz="1200" dirty="0">
                          <a:solidFill>
                            <a:schemeClr val="tx1"/>
                          </a:solidFill>
                        </a:rPr>
                        <a:t>Autumn: Becoming a Computer scientist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GB" sz="1200"/>
                    </a:p>
                  </a:txBody>
                  <a:tcPr/>
                </a:tc>
                <a:extLst>
                  <a:ext uri="{0D108BD9-81ED-4DB2-BD59-A6C34878D82A}">
                    <a16:rowId xmlns:a16="http://schemas.microsoft.com/office/drawing/2014/main" val="4062431929"/>
                  </a:ext>
                </a:extLst>
              </a:tr>
              <a:tr h="1042601">
                <a:tc>
                  <a:txBody>
                    <a:bodyPr/>
                    <a:lstStyle/>
                    <a:p>
                      <a:r>
                        <a:rPr lang="en-GB" sz="1200" dirty="0">
                          <a:solidFill>
                            <a:schemeClr val="tx1"/>
                          </a:solidFill>
                        </a:rPr>
                        <a:t>Multiple Choice Quiz</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lnSpc>
                          <a:spcPts val="1200"/>
                        </a:lnSpc>
                        <a:buNone/>
                      </a:pPr>
                      <a:r>
                        <a:rPr lang="en-GB" sz="1200" b="0" i="0" dirty="0">
                          <a:solidFill>
                            <a:srgbClr val="000000"/>
                          </a:solidFill>
                          <a:effectLst/>
                          <a:latin typeface="+mn-lt"/>
                        </a:rPr>
                        <a:t>Knowledge recall on topic (15 marks):</a:t>
                      </a:r>
                    </a:p>
                    <a:p>
                      <a:pPr lvl="0">
                        <a:buNone/>
                      </a:pPr>
                      <a:r>
                        <a:rPr lang="en-GB" sz="1200" b="0" i="0" u="none" strike="noStrike" noProof="0" dirty="0">
                          <a:solidFill>
                            <a:srgbClr val="000000"/>
                          </a:solidFill>
                          <a:effectLst/>
                          <a:latin typeface="+mn-lt"/>
                        </a:rPr>
                        <a:t>End of Unit Quiz </a:t>
                      </a:r>
                      <a:endParaRPr lang="en-US" sz="1200" b="0" i="0" u="none" strike="noStrike" noProof="0" dirty="0">
                        <a:solidFill>
                          <a:srgbClr val="000000"/>
                        </a:solidFill>
                        <a:effectLst/>
                        <a:latin typeface="+mn-lt"/>
                      </a:endParaRPr>
                    </a:p>
                    <a:p>
                      <a:pPr lvl="0">
                        <a:buNone/>
                      </a:pPr>
                      <a:r>
                        <a:rPr lang="en-GB" sz="1200" b="0" i="0" u="none" strike="noStrike" noProof="0" dirty="0">
                          <a:solidFill>
                            <a:srgbClr val="000000"/>
                          </a:solidFill>
                          <a:effectLst/>
                          <a:latin typeface="+mn-lt"/>
                        </a:rPr>
                        <a:t>Various retrieval questions (MCQs) and Extended questions</a:t>
                      </a:r>
                      <a:endParaRPr lang="en-US" sz="1200" b="0" i="0" u="none" strike="noStrike" noProof="0" dirty="0">
                        <a:solidFill>
                          <a:srgbClr val="000000"/>
                        </a:solidFill>
                        <a:effectLst/>
                        <a:latin typeface="+mn-lt"/>
                      </a:endParaRPr>
                    </a:p>
                    <a:p>
                      <a:pPr lvl="0">
                        <a:buNone/>
                      </a:pPr>
                      <a:r>
                        <a:rPr lang="en-GB" sz="1200" b="0" i="0" u="none" strike="noStrike" noProof="0" dirty="0">
                          <a:solidFill>
                            <a:srgbClr val="000000"/>
                          </a:solidFill>
                          <a:effectLst/>
                          <a:latin typeface="+mn-lt"/>
                        </a:rPr>
                        <a:t>Tracked using RED/AMBER/GREEN Tracker</a:t>
                      </a:r>
                      <a:endParaRPr lang="en-US" sz="1200" b="0" i="0" u="none" strike="noStrike" noProof="0" dirty="0">
                        <a:solidFill>
                          <a:srgbClr val="000000"/>
                        </a:solidFill>
                        <a:effectLst/>
                        <a:latin typeface="+mn-lt"/>
                      </a:endParaRPr>
                    </a:p>
                    <a:p>
                      <a:pPr marL="171450" lvl="0" indent="-171450" algn="l">
                        <a:buFont typeface="Arial" panose="020B0604020202020204" pitchFamily="34" charset="0"/>
                        <a:buChar char="•"/>
                      </a:pPr>
                      <a:endParaRPr lang="en-GB" sz="1200" b="0" u="none" dirty="0">
                        <a:solidFill>
                          <a:schemeClr val="tx1"/>
                        </a:solidFill>
                      </a:endParaRPr>
                    </a:p>
                    <a:p>
                      <a:pPr marL="171450" lvl="0" indent="-171450" algn="l">
                        <a:buFont typeface="Arial" panose="020B0604020202020204" pitchFamily="34" charset="0"/>
                        <a:buChar char="•"/>
                      </a:pPr>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729166"/>
                  </a:ext>
                </a:extLst>
              </a:tr>
            </a:tbl>
          </a:graphicData>
        </a:graphic>
      </p:graphicFrame>
      <p:graphicFrame>
        <p:nvGraphicFramePr>
          <p:cNvPr id="5" name="Table 4">
            <a:extLst>
              <a:ext uri="{FF2B5EF4-FFF2-40B4-BE49-F238E27FC236}">
                <a16:creationId xmlns:a16="http://schemas.microsoft.com/office/drawing/2014/main" id="{04E31536-0C37-B251-ED1C-41629A40DB4E}"/>
              </a:ext>
            </a:extLst>
          </p:cNvPr>
          <p:cNvGraphicFramePr>
            <a:graphicFrameLocks noGrp="1"/>
          </p:cNvGraphicFramePr>
          <p:nvPr>
            <p:extLst>
              <p:ext uri="{D42A27DB-BD31-4B8C-83A1-F6EECF244321}">
                <p14:modId xmlns:p14="http://schemas.microsoft.com/office/powerpoint/2010/main" val="1038446359"/>
              </p:ext>
            </p:extLst>
          </p:nvPr>
        </p:nvGraphicFramePr>
        <p:xfrm>
          <a:off x="471488" y="4377268"/>
          <a:ext cx="5915025" cy="4227793"/>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4109547493"/>
                    </a:ext>
                  </a:extLst>
                </a:gridCol>
                <a:gridCol w="1971675">
                  <a:extLst>
                    <a:ext uri="{9D8B030D-6E8A-4147-A177-3AD203B41FA5}">
                      <a16:colId xmlns:a16="http://schemas.microsoft.com/office/drawing/2014/main" val="1554126141"/>
                    </a:ext>
                  </a:extLst>
                </a:gridCol>
                <a:gridCol w="1971675">
                  <a:extLst>
                    <a:ext uri="{9D8B030D-6E8A-4147-A177-3AD203B41FA5}">
                      <a16:colId xmlns:a16="http://schemas.microsoft.com/office/drawing/2014/main" val="549572572"/>
                    </a:ext>
                  </a:extLst>
                </a:gridCol>
              </a:tblGrid>
              <a:tr h="478753">
                <a:tc>
                  <a:txBody>
                    <a:bodyPr/>
                    <a:lstStyle/>
                    <a:p>
                      <a:pPr algn="ctr"/>
                      <a:r>
                        <a:rPr lang="en-GB" sz="1200" dirty="0">
                          <a:solidFill>
                            <a:schemeClr val="tx1"/>
                          </a:solidFill>
                        </a:rPr>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200" dirty="0">
                          <a:solidFill>
                            <a:schemeClr val="tx1"/>
                          </a:solidFill>
                        </a:rPr>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67644454"/>
                  </a:ext>
                </a:extLst>
              </a:tr>
              <a:tr h="3590651">
                <a:tc>
                  <a:txBody>
                    <a:bodyPr/>
                    <a:lstStyle/>
                    <a:p>
                      <a:pPr lvl="0" algn="l">
                        <a:lnSpc>
                          <a:spcPct val="100000"/>
                        </a:lnSpc>
                        <a:spcBef>
                          <a:spcPts val="0"/>
                        </a:spcBef>
                        <a:spcAft>
                          <a:spcPts val="0"/>
                        </a:spcAft>
                        <a:buNone/>
                      </a:pPr>
                      <a:r>
                        <a:rPr lang="en-GB" sz="1200" b="0" i="0" u="none" strike="noStrike" noProof="0" dirty="0">
                          <a:solidFill>
                            <a:srgbClr val="000000"/>
                          </a:solidFill>
                          <a:latin typeface="Calibri"/>
                        </a:rPr>
                        <a:t>I can identify 5 datatypes used in python</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define variables and constant in a simple program</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use a for loop in a simple program</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identify nested selection and iteration </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identify  arithmetic, logical and string functions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dirty="0">
                          <a:solidFill>
                            <a:srgbClr val="000000"/>
                          </a:solidFill>
                          <a:latin typeface="Calibri"/>
                        </a:rPr>
                        <a:t>I can use 5 datatypes used in python in simple programs</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variables and constants in more than 1 program</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a for loop and while loop in more than 1 program</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nested selection in a program</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arithmetic operations in several programs</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dirty="0">
                          <a:solidFill>
                            <a:srgbClr val="000000"/>
                          </a:solidFill>
                          <a:latin typeface="Calibri"/>
                        </a:rPr>
                        <a:t>I can use 5 datatypes used in python in a variety of  programs</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variables and constants in a number of programs</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combine  for loop and while loop in a number of programs</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nested selection and nested iteration in a program</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logical and string functions in several programs.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EC734829-2AF4-F7BC-0497-F2CCB18F0FC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957734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49635-F7E2-09D5-81FD-1D79291DA2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062A69-1087-DE07-0F1A-6975454E017E}"/>
              </a:ext>
            </a:extLst>
          </p:cNvPr>
          <p:cNvSpPr>
            <a:spLocks noGrp="1"/>
          </p:cNvSpPr>
          <p:nvPr>
            <p:ph type="title"/>
          </p:nvPr>
        </p:nvSpPr>
        <p:spPr>
          <a:xfrm>
            <a:off x="246185" y="486836"/>
            <a:ext cx="6342183" cy="1306795"/>
          </a:xfrm>
          <a:ln>
            <a:solidFill>
              <a:schemeClr val="tx1"/>
            </a:solidFill>
          </a:ln>
        </p:spPr>
        <p:txBody>
          <a:bodyPr/>
          <a:lstStyle/>
          <a:p>
            <a:r>
              <a:rPr lang="en-GB" dirty="0"/>
              <a:t>How does a computer work?</a:t>
            </a:r>
            <a:br>
              <a:rPr lang="en-GB" dirty="0"/>
            </a:br>
            <a:r>
              <a:rPr lang="en-GB" sz="2400" i="1" dirty="0"/>
              <a:t>Spring Term Golden Nuggets and Work Hard</a:t>
            </a:r>
            <a:endParaRPr lang="en-GB" i="1" dirty="0"/>
          </a:p>
        </p:txBody>
      </p:sp>
      <p:graphicFrame>
        <p:nvGraphicFramePr>
          <p:cNvPr id="4" name="Content Placeholder 3">
            <a:extLst>
              <a:ext uri="{FF2B5EF4-FFF2-40B4-BE49-F238E27FC236}">
                <a16:creationId xmlns:a16="http://schemas.microsoft.com/office/drawing/2014/main" id="{36456D6C-1233-7AD4-5ACC-A7CDEF1608B4}"/>
              </a:ext>
            </a:extLst>
          </p:cNvPr>
          <p:cNvGraphicFramePr>
            <a:graphicFrameLocks noGrp="1"/>
          </p:cNvGraphicFramePr>
          <p:nvPr>
            <p:ph idx="1"/>
            <p:extLst>
              <p:ext uri="{D42A27DB-BD31-4B8C-83A1-F6EECF244321}">
                <p14:modId xmlns:p14="http://schemas.microsoft.com/office/powerpoint/2010/main" val="1862693079"/>
              </p:ext>
            </p:extLst>
          </p:nvPr>
        </p:nvGraphicFramePr>
        <p:xfrm>
          <a:off x="246185" y="1929546"/>
          <a:ext cx="6342183" cy="6546239"/>
        </p:xfrm>
        <a:graphic>
          <a:graphicData uri="http://schemas.openxmlformats.org/drawingml/2006/table">
            <a:tbl>
              <a:tblPr firstRow="1" bandRow="1">
                <a:tableStyleId>{5C22544A-7EE6-4342-B048-85BDC9FD1C3A}</a:tableStyleId>
              </a:tblPr>
              <a:tblGrid>
                <a:gridCol w="580892">
                  <a:extLst>
                    <a:ext uri="{9D8B030D-6E8A-4147-A177-3AD203B41FA5}">
                      <a16:colId xmlns:a16="http://schemas.microsoft.com/office/drawing/2014/main" val="518191240"/>
                    </a:ext>
                  </a:extLst>
                </a:gridCol>
                <a:gridCol w="2551358">
                  <a:extLst>
                    <a:ext uri="{9D8B030D-6E8A-4147-A177-3AD203B41FA5}">
                      <a16:colId xmlns:a16="http://schemas.microsoft.com/office/drawing/2014/main" val="1227018231"/>
                    </a:ext>
                  </a:extLst>
                </a:gridCol>
                <a:gridCol w="3209933">
                  <a:extLst>
                    <a:ext uri="{9D8B030D-6E8A-4147-A177-3AD203B41FA5}">
                      <a16:colId xmlns:a16="http://schemas.microsoft.com/office/drawing/2014/main" val="2891100115"/>
                    </a:ext>
                  </a:extLst>
                </a:gridCol>
              </a:tblGrid>
              <a:tr h="653527">
                <a:tc>
                  <a:txBody>
                    <a:bodyPr/>
                    <a:lstStyle/>
                    <a:p>
                      <a:pPr algn="ctr"/>
                      <a:r>
                        <a:rPr lang="en-GB" sz="1100" dirty="0">
                          <a:solidFill>
                            <a:schemeClr val="tx1"/>
                          </a:solidFill>
                        </a:rPr>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Golden Nugget(What?)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rPr>
                        <a:t>Work Hard(How?)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91062025"/>
                  </a:ext>
                </a:extLst>
              </a:tr>
              <a:tr h="617091">
                <a:tc>
                  <a:txBody>
                    <a:bodyPr/>
                    <a:lstStyle/>
                    <a:p>
                      <a:r>
                        <a:rPr lang="en-GB" sz="1100" dirty="0">
                          <a:solidFill>
                            <a:schemeClr val="tx1"/>
                          </a:solidFill>
                        </a:rPr>
                        <a:t>1</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000" b="0" i="0" u="none" strike="noStrike" noProof="0" dirty="0">
                          <a:solidFill>
                            <a:schemeClr val="tx1"/>
                          </a:solidFill>
                          <a:effectLst/>
                          <a:latin typeface="Calibri"/>
                        </a:rPr>
                        <a:t>Understand the concept of a data 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000" b="0" i="0" u="none" strike="noStrike" noProof="0" dirty="0">
                          <a:solidFill>
                            <a:schemeClr val="tx1"/>
                          </a:solidFill>
                          <a:latin typeface="Calibri"/>
                        </a:rPr>
                        <a:t>Identify and match different data types correctly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7403369"/>
                  </a:ext>
                </a:extLst>
              </a:tr>
              <a:tr h="547250">
                <a:tc>
                  <a:txBody>
                    <a:bodyPr/>
                    <a:lstStyle/>
                    <a:p>
                      <a:r>
                        <a:rPr lang="en-GB" sz="1100" dirty="0">
                          <a:solidFill>
                            <a:schemeClr val="tx1"/>
                          </a:solidFill>
                        </a:rPr>
                        <a:t>2</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000" b="0" i="0" dirty="0">
                          <a:solidFill>
                            <a:schemeClr val="tx1"/>
                          </a:solidFill>
                          <a:effectLst/>
                          <a:latin typeface="Calibri"/>
                        </a:rPr>
                        <a:t>Know how to use integer, real, Boolean, character and string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dirty="0">
                          <a:solidFill>
                            <a:schemeClr val="tx1"/>
                          </a:solidFill>
                        </a:rPr>
                        <a:t>Use correct data types in simple programs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7274203"/>
                  </a:ext>
                </a:extLst>
              </a:tr>
              <a:tr h="968211">
                <a:tc>
                  <a:txBody>
                    <a:bodyPr/>
                    <a:lstStyle/>
                    <a:p>
                      <a:r>
                        <a:rPr lang="en-GB" sz="1100" dirty="0">
                          <a:solidFill>
                            <a:schemeClr val="tx1"/>
                          </a:solidFill>
                        </a:rPr>
                        <a:t>3</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000" b="0" i="0" dirty="0">
                          <a:solidFill>
                            <a:schemeClr val="tx1"/>
                          </a:solidFill>
                          <a:effectLst/>
                          <a:latin typeface="Calibri"/>
                        </a:rPr>
                        <a:t>Understand and know how to use and combine variable and constant declaration, assignment, iteration and selection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dirty="0">
                          <a:solidFill>
                            <a:schemeClr val="tx1"/>
                          </a:solidFill>
                        </a:rPr>
                        <a:t>Write programs that include statement types combining </a:t>
                      </a:r>
                      <a:r>
                        <a:rPr lang="en-GB" sz="1000" b="0" i="0" u="none" strike="noStrike" noProof="0" dirty="0">
                          <a:solidFill>
                            <a:schemeClr val="tx1"/>
                          </a:solidFill>
                          <a:latin typeface="Calibri"/>
                        </a:rPr>
                        <a:t>variable and constant declaration, assignment, iteration and selection.</a:t>
                      </a:r>
                    </a:p>
                    <a:p>
                      <a:pPr lvl="0">
                        <a:buNone/>
                      </a:pPr>
                      <a:endParaRPr lang="en-GB" sz="10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4904642"/>
                  </a:ext>
                </a:extLst>
              </a:tr>
              <a:tr h="757730">
                <a:tc>
                  <a:txBody>
                    <a:bodyPr/>
                    <a:lstStyle/>
                    <a:p>
                      <a:r>
                        <a:rPr lang="en-GB" sz="1100" dirty="0">
                          <a:solidFill>
                            <a:schemeClr val="tx1"/>
                          </a:solidFill>
                        </a:rPr>
                        <a:t>4</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000" b="0" i="0" dirty="0">
                          <a:solidFill>
                            <a:schemeClr val="tx1"/>
                          </a:solidFill>
                          <a:effectLst/>
                          <a:latin typeface="Calibri"/>
                        </a:rPr>
                        <a:t>Understand a loop and why it is needed in programs. Understand a definite or count controlled loop.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dirty="0">
                          <a:solidFill>
                            <a:schemeClr val="tx1"/>
                          </a:solidFill>
                        </a:rPr>
                        <a:t>Interpret statements using count - controlled loop such as for loop.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820331"/>
                  </a:ext>
                </a:extLst>
              </a:tr>
              <a:tr h="547250">
                <a:tc>
                  <a:txBody>
                    <a:bodyPr/>
                    <a:lstStyle/>
                    <a:p>
                      <a:r>
                        <a:rPr lang="en-GB" sz="1100" dirty="0">
                          <a:solidFill>
                            <a:schemeClr val="tx1"/>
                          </a:solidFill>
                        </a:rPr>
                        <a:t>5</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000" b="0" i="0" u="none" strike="noStrike" noProof="0" dirty="0">
                          <a:solidFill>
                            <a:schemeClr val="tx1"/>
                          </a:solidFill>
                          <a:latin typeface="Calibri"/>
                        </a:rPr>
                        <a:t> Understand an indefinite or condition controlled loop.</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000" b="0" i="0" u="none" strike="noStrike" noProof="0" dirty="0">
                          <a:solidFill>
                            <a:schemeClr val="tx1"/>
                          </a:solidFill>
                          <a:latin typeface="Calibri"/>
                        </a:rPr>
                        <a:t>Interpret statements using condition - controlled loop such as while loop.</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092060"/>
                  </a:ext>
                </a:extLst>
              </a:tr>
              <a:tr h="757730">
                <a:tc>
                  <a:txBody>
                    <a:bodyPr/>
                    <a:lstStyle/>
                    <a:p>
                      <a:r>
                        <a:rPr lang="en-GB" sz="1100" dirty="0">
                          <a:solidFill>
                            <a:schemeClr val="tx1"/>
                          </a:solidFill>
                        </a:rPr>
                        <a:t>6</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000" b="0" i="0" dirty="0">
                          <a:solidFill>
                            <a:schemeClr val="tx1"/>
                          </a:solidFill>
                          <a:effectLst/>
                          <a:latin typeface="Calibri"/>
                        </a:rPr>
                        <a:t>Understand nested  selection and nested iteration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000" b="0" i="0" u="none" strike="noStrike" noProof="0" dirty="0">
                          <a:solidFill>
                            <a:schemeClr val="tx1"/>
                          </a:solidFill>
                          <a:latin typeface="Calibri"/>
                        </a:rPr>
                        <a:t>Interpret statements using nested selection statements and nested iteration</a:t>
                      </a:r>
                    </a:p>
                    <a:p>
                      <a:pPr lvl="0">
                        <a:buNone/>
                      </a:pPr>
                      <a:endParaRPr lang="en-GB" sz="1000" b="0" i="0" u="none" strike="noStrike" noProof="0" dirty="0">
                        <a:solidFill>
                          <a:schemeClr val="tx1"/>
                        </a:solidFill>
                        <a:latin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266877"/>
                  </a:ext>
                </a:extLst>
              </a:tr>
              <a:tr h="547250">
                <a:tc>
                  <a:txBody>
                    <a:bodyPr/>
                    <a:lstStyle/>
                    <a:p>
                      <a:r>
                        <a:rPr lang="en-GB" sz="1100" dirty="0">
                          <a:solidFill>
                            <a:schemeClr val="tx1"/>
                          </a:solidFill>
                        </a:rPr>
                        <a:t>7</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000" b="0" i="0" dirty="0">
                          <a:solidFill>
                            <a:schemeClr val="tx1"/>
                          </a:solidFill>
                          <a:effectLst/>
                          <a:latin typeface="Calibri"/>
                        </a:rPr>
                        <a:t>Know different arithmetic and relational operations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GB" sz="1000" b="0" i="0" u="none" strike="noStrike" noProof="0" dirty="0">
                          <a:solidFill>
                            <a:schemeClr val="tx1"/>
                          </a:solidFill>
                          <a:latin typeface="Calibri"/>
                        </a:rPr>
                        <a:t>Use arithmetic and relational operations in programs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0582945"/>
                  </a:ext>
                </a:extLst>
              </a:tr>
              <a:tr h="392470">
                <a:tc>
                  <a:txBody>
                    <a:bodyPr/>
                    <a:lstStyle/>
                    <a:p>
                      <a:r>
                        <a:rPr lang="en-GB" sz="1100" dirty="0">
                          <a:solidFill>
                            <a:schemeClr val="tx1"/>
                          </a:solidFill>
                        </a:rPr>
                        <a:t>8</a:t>
                      </a:r>
                      <a:endParaRPr 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000" b="0" i="0" dirty="0">
                          <a:solidFill>
                            <a:schemeClr val="tx1"/>
                          </a:solidFill>
                          <a:effectLst/>
                          <a:latin typeface="Calibri"/>
                        </a:rPr>
                        <a:t>Use Boolean operations in python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GB" sz="1000" dirty="0">
                          <a:solidFill>
                            <a:schemeClr val="tx1"/>
                          </a:solidFill>
                        </a:rPr>
                        <a:t>Use Boolean operations in programs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923228"/>
                  </a:ext>
                </a:extLst>
              </a:tr>
              <a:tr h="757730">
                <a:tc>
                  <a:txBody>
                    <a:bodyPr/>
                    <a:lstStyle/>
                    <a:p>
                      <a:r>
                        <a:rPr lang="en-GB" sz="1000" b="0" i="0" kern="1200" dirty="0">
                          <a:solidFill>
                            <a:schemeClr val="tx1"/>
                          </a:solidFill>
                          <a:effectLst/>
                          <a:latin typeface="Calibri"/>
                          <a:ea typeface="+mn-ea"/>
                          <a:cs typeface="+mn-cs"/>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b="0" i="0" kern="1200" dirty="0">
                          <a:solidFill>
                            <a:schemeClr val="tx1"/>
                          </a:solidFill>
                          <a:effectLst/>
                          <a:latin typeface="Calibri"/>
                          <a:ea typeface="+mn-ea"/>
                          <a:cs typeface="+mn-cs"/>
                        </a:rPr>
                        <a:t>Understand and use string handling operations: length, position, substring, concatenation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dirty="0">
                          <a:solidFill>
                            <a:schemeClr val="tx1"/>
                          </a:solidFill>
                        </a:rPr>
                        <a:t>Use string functions to extract and slice strings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2041440"/>
                  </a:ext>
                </a:extLst>
              </a:tr>
            </a:tbl>
          </a:graphicData>
        </a:graphic>
      </p:graphicFrame>
      <p:sp>
        <p:nvSpPr>
          <p:cNvPr id="5" name="Rectangle: Rounded Corners 4">
            <a:extLst>
              <a:ext uri="{FF2B5EF4-FFF2-40B4-BE49-F238E27FC236}">
                <a16:creationId xmlns:a16="http://schemas.microsoft.com/office/drawing/2014/main" id="{579E3011-C686-426C-8812-976116F019BB}"/>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34882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ED05A-0990-C6B7-AB0D-B2A706B63236}"/>
            </a:ext>
          </a:extLst>
        </p:cNvPr>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EF00D5A8-F131-7178-E714-482379B034EB}"/>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202E6252-4500-2BBB-A9C1-43D2E45F9CC2}"/>
              </a:ext>
            </a:extLst>
          </p:cNvPr>
          <p:cNvSpPr>
            <a:spLocks noGrp="1"/>
          </p:cNvSpPr>
          <p:nvPr>
            <p:ph type="title"/>
          </p:nvPr>
        </p:nvSpPr>
        <p:spPr>
          <a:ln>
            <a:solidFill>
              <a:schemeClr val="tx1"/>
            </a:solidFill>
          </a:ln>
        </p:spPr>
        <p:txBody>
          <a:bodyPr>
            <a:normAutofit/>
          </a:bodyPr>
          <a:lstStyle/>
          <a:p>
            <a:r>
              <a:rPr lang="en-GB"/>
              <a:t>How is your progress measured in class in Computer Science in Summer Term?</a:t>
            </a:r>
          </a:p>
        </p:txBody>
      </p:sp>
      <p:graphicFrame>
        <p:nvGraphicFramePr>
          <p:cNvPr id="4" name="Content Placeholder 3">
            <a:extLst>
              <a:ext uri="{FF2B5EF4-FFF2-40B4-BE49-F238E27FC236}">
                <a16:creationId xmlns:a16="http://schemas.microsoft.com/office/drawing/2014/main" id="{3546F28D-8168-93EB-0A9D-8F91B6BAC607}"/>
              </a:ext>
            </a:extLst>
          </p:cNvPr>
          <p:cNvGraphicFramePr>
            <a:graphicFrameLocks noGrp="1"/>
          </p:cNvGraphicFramePr>
          <p:nvPr>
            <p:ph idx="1"/>
            <p:extLst>
              <p:ext uri="{D42A27DB-BD31-4B8C-83A1-F6EECF244321}">
                <p14:modId xmlns:p14="http://schemas.microsoft.com/office/powerpoint/2010/main" val="1969720512"/>
              </p:ext>
            </p:extLst>
          </p:nvPr>
        </p:nvGraphicFramePr>
        <p:xfrm>
          <a:off x="471488" y="2433638"/>
          <a:ext cx="5915026" cy="1559560"/>
        </p:xfrm>
        <a:graphic>
          <a:graphicData uri="http://schemas.openxmlformats.org/drawingml/2006/table">
            <a:tbl>
              <a:tblPr firstRow="1" bandRow="1">
                <a:tableStyleId>{5C22544A-7EE6-4342-B048-85BDC9FD1C3A}</a:tableStyleId>
              </a:tblPr>
              <a:tblGrid>
                <a:gridCol w="2239815">
                  <a:extLst>
                    <a:ext uri="{9D8B030D-6E8A-4147-A177-3AD203B41FA5}">
                      <a16:colId xmlns:a16="http://schemas.microsoft.com/office/drawing/2014/main" val="932209114"/>
                    </a:ext>
                  </a:extLst>
                </a:gridCol>
                <a:gridCol w="3675211">
                  <a:extLst>
                    <a:ext uri="{9D8B030D-6E8A-4147-A177-3AD203B41FA5}">
                      <a16:colId xmlns:a16="http://schemas.microsoft.com/office/drawing/2014/main" val="3547968821"/>
                    </a:ext>
                  </a:extLst>
                </a:gridCol>
              </a:tblGrid>
              <a:tr h="370840">
                <a:tc gridSpan="2">
                  <a:txBody>
                    <a:bodyPr/>
                    <a:lstStyle/>
                    <a:p>
                      <a:r>
                        <a:rPr lang="en-GB" sz="1200" dirty="0">
                          <a:solidFill>
                            <a:schemeClr val="bg1"/>
                          </a:solidFill>
                        </a:rPr>
                        <a:t>Autumn: Becoming a Computer scientist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hMerge="1">
                  <a:txBody>
                    <a:bodyPr/>
                    <a:lstStyle/>
                    <a:p>
                      <a:endParaRPr lang="en-GB" sz="1200"/>
                    </a:p>
                  </a:txBody>
                  <a:tcPr/>
                </a:tc>
                <a:extLst>
                  <a:ext uri="{0D108BD9-81ED-4DB2-BD59-A6C34878D82A}">
                    <a16:rowId xmlns:a16="http://schemas.microsoft.com/office/drawing/2014/main" val="4062431929"/>
                  </a:ext>
                </a:extLst>
              </a:tr>
              <a:tr h="1042601">
                <a:tc>
                  <a:txBody>
                    <a:bodyPr/>
                    <a:lstStyle/>
                    <a:p>
                      <a:r>
                        <a:rPr lang="en-GB" sz="1200" dirty="0">
                          <a:solidFill>
                            <a:schemeClr val="tx1"/>
                          </a:solidFill>
                        </a:rPr>
                        <a:t>Multiple Choice Quiz</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200" dirty="0">
                          <a:solidFill>
                            <a:schemeClr val="tx1"/>
                          </a:solidFill>
                        </a:rPr>
                        <a:t>Knowledge recall on topic (15 marks):</a:t>
                      </a:r>
                    </a:p>
                    <a:p>
                      <a:pPr lvl="0">
                        <a:buNone/>
                      </a:pPr>
                      <a:r>
                        <a:rPr lang="en-GB" sz="1200" b="0" i="0" u="none" strike="noStrike" noProof="0" dirty="0">
                          <a:solidFill>
                            <a:schemeClr val="tx1"/>
                          </a:solidFill>
                          <a:latin typeface="+mn-lt"/>
                        </a:rPr>
                        <a:t>End of Unit Quiz </a:t>
                      </a:r>
                      <a:endParaRPr lang="en-US" sz="1200" b="0" i="0" u="none" strike="noStrike" noProof="0" dirty="0">
                        <a:solidFill>
                          <a:schemeClr val="tx1"/>
                        </a:solidFill>
                        <a:latin typeface="+mn-lt"/>
                      </a:endParaRPr>
                    </a:p>
                    <a:p>
                      <a:pPr lvl="0">
                        <a:buNone/>
                      </a:pPr>
                      <a:r>
                        <a:rPr lang="en-GB" sz="1200" b="0" i="0" u="none" strike="noStrike" noProof="0" dirty="0">
                          <a:solidFill>
                            <a:schemeClr val="tx1"/>
                          </a:solidFill>
                          <a:latin typeface="+mn-lt"/>
                        </a:rPr>
                        <a:t>Various retrieval questions (MCQs) and Extended questions</a:t>
                      </a:r>
                      <a:endParaRPr lang="en-US" sz="1200" b="0" i="0" u="none" strike="noStrike" noProof="0" dirty="0">
                        <a:solidFill>
                          <a:schemeClr val="tx1"/>
                        </a:solidFill>
                        <a:latin typeface="+mn-lt"/>
                      </a:endParaRPr>
                    </a:p>
                    <a:p>
                      <a:pPr lvl="0">
                        <a:buNone/>
                      </a:pPr>
                      <a:r>
                        <a:rPr lang="en-GB" sz="1200" b="0" i="0" u="none" strike="noStrike" noProof="0" dirty="0">
                          <a:solidFill>
                            <a:schemeClr val="tx1"/>
                          </a:solidFill>
                          <a:latin typeface="+mn-lt"/>
                        </a:rPr>
                        <a:t>Tracked using RED/AMBER/GREEN Tracker</a:t>
                      </a:r>
                      <a:endParaRPr lang="en-GB" sz="1200" b="0" u="none" dirty="0">
                        <a:solidFill>
                          <a:schemeClr val="tx1"/>
                        </a:solidFill>
                      </a:endParaRPr>
                    </a:p>
                    <a:p>
                      <a:pPr marL="171450" lvl="0" indent="-171450" algn="l">
                        <a:buFont typeface="Arial" panose="020B0604020202020204" pitchFamily="34" charset="0"/>
                        <a:buChar char="•"/>
                      </a:pPr>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729166"/>
                  </a:ext>
                </a:extLst>
              </a:tr>
            </a:tbl>
          </a:graphicData>
        </a:graphic>
      </p:graphicFrame>
      <p:graphicFrame>
        <p:nvGraphicFramePr>
          <p:cNvPr id="5" name="Table 4">
            <a:extLst>
              <a:ext uri="{FF2B5EF4-FFF2-40B4-BE49-F238E27FC236}">
                <a16:creationId xmlns:a16="http://schemas.microsoft.com/office/drawing/2014/main" id="{FF940A1A-4634-9438-C06F-47AF578D6A51}"/>
              </a:ext>
            </a:extLst>
          </p:cNvPr>
          <p:cNvGraphicFramePr>
            <a:graphicFrameLocks noGrp="1"/>
          </p:cNvGraphicFramePr>
          <p:nvPr>
            <p:extLst>
              <p:ext uri="{D42A27DB-BD31-4B8C-83A1-F6EECF244321}">
                <p14:modId xmlns:p14="http://schemas.microsoft.com/office/powerpoint/2010/main" val="2202750412"/>
              </p:ext>
            </p:extLst>
          </p:nvPr>
        </p:nvGraphicFramePr>
        <p:xfrm>
          <a:off x="471488" y="4172583"/>
          <a:ext cx="5915025" cy="4069404"/>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4109547493"/>
                    </a:ext>
                  </a:extLst>
                </a:gridCol>
                <a:gridCol w="1971675">
                  <a:extLst>
                    <a:ext uri="{9D8B030D-6E8A-4147-A177-3AD203B41FA5}">
                      <a16:colId xmlns:a16="http://schemas.microsoft.com/office/drawing/2014/main" val="1554126141"/>
                    </a:ext>
                  </a:extLst>
                </a:gridCol>
                <a:gridCol w="1971675">
                  <a:extLst>
                    <a:ext uri="{9D8B030D-6E8A-4147-A177-3AD203B41FA5}">
                      <a16:colId xmlns:a16="http://schemas.microsoft.com/office/drawing/2014/main" val="549572572"/>
                    </a:ext>
                  </a:extLst>
                </a:gridCol>
              </a:tblGrid>
              <a:tr h="478753">
                <a:tc>
                  <a:txBody>
                    <a:bodyPr/>
                    <a:lstStyle/>
                    <a:p>
                      <a:pPr algn="ctr"/>
                      <a:r>
                        <a:rPr lang="en-GB" sz="1200" dirty="0"/>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200" dirty="0"/>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200" dirty="0"/>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867644454"/>
                  </a:ext>
                </a:extLst>
              </a:tr>
              <a:tr h="3590651">
                <a:tc>
                  <a:txBody>
                    <a:bodyPr/>
                    <a:lstStyle/>
                    <a:p>
                      <a:pPr lvl="0" algn="l">
                        <a:lnSpc>
                          <a:spcPct val="100000"/>
                        </a:lnSpc>
                        <a:spcBef>
                          <a:spcPts val="0"/>
                        </a:spcBef>
                        <a:spcAft>
                          <a:spcPts val="0"/>
                        </a:spcAft>
                        <a:buNone/>
                      </a:pPr>
                      <a:r>
                        <a:rPr lang="en-GB" sz="1200" b="0" i="0" u="none" strike="noStrike" noProof="0" dirty="0">
                          <a:solidFill>
                            <a:srgbClr val="000000"/>
                          </a:solidFill>
                          <a:latin typeface="Calibri"/>
                        </a:rPr>
                        <a:t>I can use simple random function to generate numbers</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define a subroutine</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show the difference between 1D and 2D array</a:t>
                      </a: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apply some   programming skills that I have learnt to my project.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dirty="0">
                          <a:solidFill>
                            <a:srgbClr val="000000"/>
                          </a:solidFill>
                          <a:latin typeface="Calibri"/>
                        </a:rPr>
                        <a:t>I can use random function in a program</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a subroutine in a simple program</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get, print and delete data from 1D array </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apply reasonable programming skills that I have learnt to my project.</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b="0" i="0" u="none" strike="noStrike" noProof="0" dirty="0">
                          <a:solidFill>
                            <a:srgbClr val="000000"/>
                          </a:solidFill>
                          <a:latin typeface="Calibri"/>
                        </a:rPr>
                        <a:t>I can combine random function with other program statements</a:t>
                      </a: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use a subroutine with other statements</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lgn="l">
                        <a:lnSpc>
                          <a:spcPct val="100000"/>
                        </a:lnSpc>
                        <a:spcBef>
                          <a:spcPts val="0"/>
                        </a:spcBef>
                        <a:spcAft>
                          <a:spcPts val="0"/>
                        </a:spcAft>
                        <a:buNone/>
                      </a:pPr>
                      <a:r>
                        <a:rPr lang="en-GB" sz="1200" b="0" i="0" u="none" strike="noStrike" noProof="0" dirty="0">
                          <a:solidFill>
                            <a:srgbClr val="000000"/>
                          </a:solidFill>
                          <a:latin typeface="Calibri"/>
                        </a:rPr>
                        <a:t>I can define, get, print and delete data from  a 2D array</a:t>
                      </a:r>
                    </a:p>
                    <a:p>
                      <a:pPr lvl="0">
                        <a:buNone/>
                      </a:pPr>
                      <a:endParaRPr lang="en-GB" sz="1200" b="0" i="0" u="none" strike="noStrike" noProof="0" dirty="0">
                        <a:solidFill>
                          <a:srgbClr val="000000"/>
                        </a:solidFill>
                        <a:latin typeface="Calibri"/>
                      </a:endParaRPr>
                    </a:p>
                    <a:p>
                      <a:pPr lvl="0">
                        <a:buNone/>
                      </a:pPr>
                      <a:endParaRPr lang="en-GB" sz="1200" b="0" i="0" u="none" strike="noStrike" noProof="0" dirty="0">
                        <a:solidFill>
                          <a:srgbClr val="000000"/>
                        </a:solidFill>
                        <a:latin typeface="Calibri"/>
                      </a:endParaRPr>
                    </a:p>
                    <a:p>
                      <a:pPr lvl="0">
                        <a:buNone/>
                      </a:pPr>
                      <a:r>
                        <a:rPr lang="en-GB" sz="1200" b="0" i="0" u="none" strike="noStrike" noProof="0" dirty="0">
                          <a:solidFill>
                            <a:srgbClr val="000000"/>
                          </a:solidFill>
                          <a:latin typeface="Calibri"/>
                        </a:rPr>
                        <a:t>I can apply variety of programming skills that I have learnt to my project.</a:t>
                      </a:r>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5EB6923F-4A02-438A-A59E-B2034C1F53A4}"/>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2513518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7044D-40D4-C8DC-46F3-A323E1064C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DB8052-C7FA-1AB2-91CD-0AAE5E1463CD}"/>
              </a:ext>
            </a:extLst>
          </p:cNvPr>
          <p:cNvSpPr>
            <a:spLocks noGrp="1"/>
          </p:cNvSpPr>
          <p:nvPr>
            <p:ph type="title"/>
          </p:nvPr>
        </p:nvSpPr>
        <p:spPr>
          <a:ln>
            <a:solidFill>
              <a:schemeClr val="tx1"/>
            </a:solidFill>
          </a:ln>
        </p:spPr>
        <p:txBody>
          <a:bodyPr/>
          <a:lstStyle/>
          <a:p>
            <a:r>
              <a:rPr lang="en-GB" dirty="0"/>
              <a:t>How does a computer work? </a:t>
            </a:r>
            <a:r>
              <a:rPr lang="en-GB" sz="2400" i="1" dirty="0"/>
              <a:t>Summer Term Golden Nuggets and Work Hard</a:t>
            </a:r>
            <a:endParaRPr lang="en-GB" i="1" dirty="0"/>
          </a:p>
        </p:txBody>
      </p:sp>
      <p:graphicFrame>
        <p:nvGraphicFramePr>
          <p:cNvPr id="4" name="Content Placeholder 3">
            <a:extLst>
              <a:ext uri="{FF2B5EF4-FFF2-40B4-BE49-F238E27FC236}">
                <a16:creationId xmlns:a16="http://schemas.microsoft.com/office/drawing/2014/main" id="{5B9D77B3-689E-8F3C-ED4C-5FFCA7691573}"/>
              </a:ext>
            </a:extLst>
          </p:cNvPr>
          <p:cNvGraphicFramePr>
            <a:graphicFrameLocks noGrp="1"/>
          </p:cNvGraphicFramePr>
          <p:nvPr>
            <p:ph idx="1"/>
            <p:extLst>
              <p:ext uri="{D42A27DB-BD31-4B8C-83A1-F6EECF244321}">
                <p14:modId xmlns:p14="http://schemas.microsoft.com/office/powerpoint/2010/main" val="2230988516"/>
              </p:ext>
            </p:extLst>
          </p:nvPr>
        </p:nvGraphicFramePr>
        <p:xfrm>
          <a:off x="471488" y="2433637"/>
          <a:ext cx="5915024" cy="6065591"/>
        </p:xfrm>
        <a:graphic>
          <a:graphicData uri="http://schemas.openxmlformats.org/drawingml/2006/table">
            <a:tbl>
              <a:tblPr firstRow="1" bandRow="1">
                <a:tableStyleId>{5C22544A-7EE6-4342-B048-85BDC9FD1C3A}</a:tableStyleId>
              </a:tblPr>
              <a:tblGrid>
                <a:gridCol w="541768">
                  <a:extLst>
                    <a:ext uri="{9D8B030D-6E8A-4147-A177-3AD203B41FA5}">
                      <a16:colId xmlns:a16="http://schemas.microsoft.com/office/drawing/2014/main" val="518191240"/>
                    </a:ext>
                  </a:extLst>
                </a:gridCol>
                <a:gridCol w="2574895">
                  <a:extLst>
                    <a:ext uri="{9D8B030D-6E8A-4147-A177-3AD203B41FA5}">
                      <a16:colId xmlns:a16="http://schemas.microsoft.com/office/drawing/2014/main" val="1227018231"/>
                    </a:ext>
                  </a:extLst>
                </a:gridCol>
                <a:gridCol w="2798361">
                  <a:extLst>
                    <a:ext uri="{9D8B030D-6E8A-4147-A177-3AD203B41FA5}">
                      <a16:colId xmlns:a16="http://schemas.microsoft.com/office/drawing/2014/main" val="2891100115"/>
                    </a:ext>
                  </a:extLst>
                </a:gridCol>
              </a:tblGrid>
              <a:tr h="697944">
                <a:tc>
                  <a:txBody>
                    <a:bodyPr/>
                    <a:lstStyle/>
                    <a:p>
                      <a:pPr algn="ctr"/>
                      <a:endParaRPr lang="en-GB"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200" dirty="0"/>
                        <a:t>Golden Nugget(What?)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1200" dirty="0"/>
                        <a:t>Work Hard(How?)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091062025"/>
                  </a:ext>
                </a:extLst>
              </a:tr>
              <a:tr h="729567">
                <a:tc>
                  <a:txBody>
                    <a:bodyPr/>
                    <a:lstStyle/>
                    <a:p>
                      <a:pPr algn="l"/>
                      <a:r>
                        <a:rPr lang="en-GB" sz="1200" dirty="0"/>
                        <a:t>1</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u="none" strike="noStrike" noProof="0" dirty="0">
                          <a:solidFill>
                            <a:srgbClr val="000000"/>
                          </a:solidFill>
                          <a:effectLst/>
                          <a:latin typeface="Calibri"/>
                        </a:rPr>
                        <a:t>Know about random number generation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u="none" strike="noStrike" noProof="0" dirty="0">
                          <a:solidFill>
                            <a:srgbClr val="000000"/>
                          </a:solidFill>
                          <a:latin typeface="Calibri"/>
                        </a:rPr>
                        <a:t>Use random numbers within your computer programs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7403369"/>
                  </a:ext>
                </a:extLst>
              </a:tr>
              <a:tr h="584443">
                <a:tc>
                  <a:txBody>
                    <a:bodyPr/>
                    <a:lstStyle/>
                    <a:p>
                      <a:pPr algn="l"/>
                      <a:r>
                        <a:rPr lang="en-GB" sz="1200" dirty="0"/>
                        <a:t>2</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200" b="0" i="0" dirty="0">
                          <a:effectLst/>
                          <a:latin typeface="Calibri"/>
                        </a:rPr>
                        <a:t>Understand subroutines, their advantages and disadvantages.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200" dirty="0"/>
                        <a:t>Define subroutines and  use simple examples.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7274203"/>
                  </a:ext>
                </a:extLst>
              </a:tr>
              <a:tr h="584443">
                <a:tc>
                  <a:txBody>
                    <a:bodyPr/>
                    <a:lstStyle/>
                    <a:p>
                      <a:pPr algn="l"/>
                      <a:r>
                        <a:rPr lang="en-GB" sz="1200" dirty="0"/>
                        <a:t>3</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dirty="0">
                          <a:effectLst/>
                          <a:latin typeface="Calibri"/>
                        </a:rPr>
                        <a:t>Understand 1D and 2D arrays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200" dirty="0"/>
                        <a:t>Use 1D and 2D arrays in the design of solutions to simple problems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4904642"/>
                  </a:ext>
                </a:extLst>
              </a:tr>
              <a:tr h="546979">
                <a:tc>
                  <a:txBody>
                    <a:bodyPr/>
                    <a:lstStyle/>
                    <a:p>
                      <a:pPr algn="l"/>
                      <a:r>
                        <a:rPr lang="en-GB" sz="1200" dirty="0"/>
                        <a:t>4</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200" b="0" i="0" dirty="0">
                          <a:effectLst/>
                          <a:latin typeface="Calibri"/>
                        </a:rPr>
                        <a:t>Understand how to define Records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200" dirty="0"/>
                        <a:t>Show simple record definition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820331"/>
                  </a:ext>
                </a:extLst>
              </a:tr>
              <a:tr h="629400">
                <a:tc>
                  <a:txBody>
                    <a:bodyPr/>
                    <a:lstStyle/>
                    <a:p>
                      <a:pPr algn="l"/>
                      <a:r>
                        <a:rPr lang="en-GB" sz="1200" dirty="0"/>
                        <a:t>5</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u="none" strike="noStrike" noProof="0" dirty="0">
                          <a:solidFill>
                            <a:srgbClr val="000000"/>
                          </a:solidFill>
                          <a:latin typeface="Calibri"/>
                        </a:rPr>
                        <a:t>Understand  </a:t>
                      </a:r>
                      <a:r>
                        <a:rPr lang="en-GB" sz="1200" b="1" i="0" u="none" strike="noStrike" noProof="0" dirty="0">
                          <a:solidFill>
                            <a:srgbClr val="000000"/>
                          </a:solidFill>
                          <a:latin typeface="Calibri"/>
                        </a:rPr>
                        <a:t>Structured</a:t>
                      </a:r>
                      <a:r>
                        <a:rPr lang="en-GB" sz="1200" b="0" i="0" u="none" strike="noStrike" noProof="0" dirty="0">
                          <a:solidFill>
                            <a:srgbClr val="000000"/>
                          </a:solidFill>
                          <a:latin typeface="Calibri"/>
                        </a:rPr>
                        <a:t> programming in a project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u="none" strike="noStrike" noProof="0" dirty="0">
                          <a:solidFill>
                            <a:srgbClr val="000000"/>
                          </a:solidFill>
                          <a:latin typeface="Calibri"/>
                        </a:rPr>
                        <a:t>Apply all programming skills to develop a structured program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092060"/>
                  </a:ext>
                </a:extLst>
              </a:tr>
              <a:tr h="629400">
                <a:tc>
                  <a:txBody>
                    <a:bodyPr/>
                    <a:lstStyle/>
                    <a:p>
                      <a:pPr algn="l"/>
                      <a:r>
                        <a:rPr lang="en-GB" sz="1200" dirty="0"/>
                        <a:t>6</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u="none" strike="noStrike" noProof="0" dirty="0">
                          <a:solidFill>
                            <a:srgbClr val="000000"/>
                          </a:solidFill>
                          <a:effectLst/>
                          <a:latin typeface="Calibri"/>
                        </a:rPr>
                        <a:t>Understand  </a:t>
                      </a:r>
                      <a:r>
                        <a:rPr lang="en-GB" sz="1200" b="1" i="0" u="none" strike="noStrike" noProof="0" dirty="0">
                          <a:solidFill>
                            <a:srgbClr val="000000"/>
                          </a:solidFill>
                          <a:effectLst/>
                          <a:latin typeface="Calibri"/>
                        </a:rPr>
                        <a:t>Robust </a:t>
                      </a:r>
                      <a:r>
                        <a:rPr lang="en-GB" sz="1200" b="0" i="0" u="none" strike="noStrike" noProof="0" dirty="0">
                          <a:solidFill>
                            <a:srgbClr val="000000"/>
                          </a:solidFill>
                          <a:effectLst/>
                          <a:latin typeface="Calibri"/>
                        </a:rPr>
                        <a:t> programming in a project</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u="none" strike="noStrike" noProof="0" dirty="0">
                          <a:solidFill>
                            <a:srgbClr val="000000"/>
                          </a:solidFill>
                          <a:latin typeface="Calibri"/>
                        </a:rPr>
                        <a:t>Apply all programming skills to develop a Robust program</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266877"/>
                  </a:ext>
                </a:extLst>
              </a:tr>
              <a:tr h="629400">
                <a:tc>
                  <a:txBody>
                    <a:bodyPr/>
                    <a:lstStyle/>
                    <a:p>
                      <a:pPr algn="l"/>
                      <a:r>
                        <a:rPr lang="en-GB" sz="1200" dirty="0"/>
                        <a:t>7</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b="0" i="0" u="none" strike="noStrike" noProof="0" dirty="0">
                          <a:solidFill>
                            <a:srgbClr val="000000"/>
                          </a:solidFill>
                          <a:effectLst/>
                          <a:latin typeface="Calibri"/>
                        </a:rPr>
                        <a:t>Understand </a:t>
                      </a:r>
                      <a:r>
                        <a:rPr lang="en-GB" sz="1200" b="1" i="0" u="none" strike="noStrike" noProof="0" dirty="0">
                          <a:solidFill>
                            <a:srgbClr val="000000"/>
                          </a:solidFill>
                          <a:effectLst/>
                          <a:latin typeface="Calibri"/>
                        </a:rPr>
                        <a:t>Secure</a:t>
                      </a:r>
                      <a:r>
                        <a:rPr lang="en-GB" sz="1200" b="0" i="0" u="none" strike="noStrike" noProof="0" dirty="0">
                          <a:solidFill>
                            <a:srgbClr val="000000"/>
                          </a:solidFill>
                          <a:effectLst/>
                          <a:latin typeface="Calibri"/>
                        </a:rPr>
                        <a:t>  programming in a project</a:t>
                      </a:r>
                      <a:endParaRPr lang="en-US" sz="1200" dirty="0" err="1"/>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GB" sz="1200" b="0" i="0" u="none" strike="noStrike" noProof="0" dirty="0">
                          <a:solidFill>
                            <a:srgbClr val="000000"/>
                          </a:solidFill>
                          <a:latin typeface="Calibri"/>
                        </a:rPr>
                        <a:t>Apply all programming skills to develop a secure program</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0582945"/>
                  </a:ext>
                </a:extLst>
              </a:tr>
              <a:tr h="1034015">
                <a:tc>
                  <a:txBody>
                    <a:bodyPr/>
                    <a:lstStyle/>
                    <a:p>
                      <a:pPr algn="l"/>
                      <a:r>
                        <a:rPr lang="en-GB" sz="1200" dirty="0"/>
                        <a:t>8</a:t>
                      </a:r>
                      <a:endParaRPr 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200" b="0" i="0" dirty="0">
                          <a:effectLst/>
                          <a:latin typeface="Calibri"/>
                        </a:rPr>
                        <a:t>Understand program testing, error correction, test table.  Types of errors – syntax and logical. Types of test data- normal, boundary and erroneous data.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200" dirty="0"/>
                        <a:t>Test the program and data to ensure the entire program works.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923228"/>
                  </a:ext>
                </a:extLst>
              </a:tr>
            </a:tbl>
          </a:graphicData>
        </a:graphic>
      </p:graphicFrame>
      <p:sp>
        <p:nvSpPr>
          <p:cNvPr id="5" name="Rectangle: Rounded Corners 4">
            <a:extLst>
              <a:ext uri="{FF2B5EF4-FFF2-40B4-BE49-F238E27FC236}">
                <a16:creationId xmlns:a16="http://schemas.microsoft.com/office/drawing/2014/main" id="{A265FB19-34F0-438F-811B-2F19B23F96C0}"/>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2248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2280D-78AF-4C63-B56D-BF1A50774496}"/>
              </a:ext>
            </a:extLst>
          </p:cNvPr>
          <p:cNvSpPr>
            <a:spLocks noGrp="1"/>
          </p:cNvSpPr>
          <p:nvPr>
            <p:ph type="title"/>
          </p:nvPr>
        </p:nvSpPr>
        <p:spPr>
          <a:ln>
            <a:solidFill>
              <a:schemeClr val="tx1"/>
            </a:solidFill>
          </a:ln>
        </p:spPr>
        <p:txBody>
          <a:bodyPr>
            <a:noAutofit/>
          </a:bodyPr>
          <a:lstStyle/>
          <a:p>
            <a:r>
              <a:rPr lang="en-GB" sz="2800" b="1"/>
              <a:t>How do all Computer Science lessons start?</a:t>
            </a:r>
            <a:br>
              <a:rPr lang="en-GB" sz="2800" b="1"/>
            </a:br>
            <a:r>
              <a:rPr lang="en-GB" sz="2800" b="1"/>
              <a:t>(Ready to Learn)</a:t>
            </a:r>
            <a:endParaRPr lang="en-GB" sz="2800"/>
          </a:p>
        </p:txBody>
      </p:sp>
      <p:sp>
        <p:nvSpPr>
          <p:cNvPr id="4" name="Rectangle: Rounded Corners 3">
            <a:extLst>
              <a:ext uri="{FF2B5EF4-FFF2-40B4-BE49-F238E27FC236}">
                <a16:creationId xmlns:a16="http://schemas.microsoft.com/office/drawing/2014/main" id="{157E14C3-D9A0-435E-BA9A-FD823CC6ED77}"/>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5" descr="A picture containing logo&#10;&#10;Description automatically generated">
            <a:extLst>
              <a:ext uri="{FF2B5EF4-FFF2-40B4-BE49-F238E27FC236}">
                <a16:creationId xmlns:a16="http://schemas.microsoft.com/office/drawing/2014/main" id="{1F06DC6D-066F-4C58-9391-22CD45D71C0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
        <p:nvSpPr>
          <p:cNvPr id="7" name="Content Placeholder 6">
            <a:extLst>
              <a:ext uri="{FF2B5EF4-FFF2-40B4-BE49-F238E27FC236}">
                <a16:creationId xmlns:a16="http://schemas.microsoft.com/office/drawing/2014/main" id="{92F86612-8483-41AD-9C56-78FA6AF1C67F}"/>
              </a:ext>
            </a:extLst>
          </p:cNvPr>
          <p:cNvSpPr>
            <a:spLocks noGrp="1"/>
          </p:cNvSpPr>
          <p:nvPr>
            <p:ph idx="1"/>
          </p:nvPr>
        </p:nvSpPr>
        <p:spPr>
          <a:xfrm>
            <a:off x="471488" y="2434167"/>
            <a:ext cx="5915025" cy="1011560"/>
          </a:xfrm>
          <a:ln>
            <a:solidFill>
              <a:schemeClr val="tx1"/>
            </a:solidFill>
          </a:ln>
        </p:spPr>
        <p:txBody>
          <a:bodyPr>
            <a:normAutofit fontScale="55000" lnSpcReduction="20000"/>
          </a:bodyPr>
          <a:lstStyle/>
          <a:p>
            <a:pPr marL="0" indent="0" algn="just">
              <a:buNone/>
            </a:pPr>
            <a:r>
              <a:rPr lang="en-GB"/>
              <a:t>All lessons at Cardinal Pole start with a ‘Ready to Learn’ activity. The purpose of this is to support retrieval and prepares students for the lesson with recalling relevant knowledge. This activity is printed for students and handed out at the door. Students are expected to sit at their desk immediately and complete the task before sticking it in their books while the teacher welcomes the class and takes the register.</a:t>
            </a:r>
          </a:p>
          <a:p>
            <a:pPr marL="0" indent="0" algn="just">
              <a:buNone/>
            </a:pPr>
            <a:r>
              <a:rPr lang="en-GB"/>
              <a:t>Ready to Learn activities in Computer Science look like this:</a:t>
            </a:r>
          </a:p>
        </p:txBody>
      </p:sp>
      <p:grpSp>
        <p:nvGrpSpPr>
          <p:cNvPr id="13" name="Group 12">
            <a:extLst>
              <a:ext uri="{FF2B5EF4-FFF2-40B4-BE49-F238E27FC236}">
                <a16:creationId xmlns:a16="http://schemas.microsoft.com/office/drawing/2014/main" id="{A97F1823-97AF-E1CE-0B32-FF42F3C99A7E}"/>
              </a:ext>
            </a:extLst>
          </p:cNvPr>
          <p:cNvGrpSpPr/>
          <p:nvPr/>
        </p:nvGrpSpPr>
        <p:grpSpPr>
          <a:xfrm>
            <a:off x="290286" y="3793290"/>
            <a:ext cx="6277429" cy="4423518"/>
            <a:chOff x="290286" y="3793290"/>
            <a:chExt cx="6277429" cy="4423518"/>
          </a:xfrm>
        </p:grpSpPr>
        <p:pic>
          <p:nvPicPr>
            <p:cNvPr id="9" name="Picture 8" descr="A screenshot of a computer&#10;&#10;AI-generated content may be incorrect.">
              <a:extLst>
                <a:ext uri="{FF2B5EF4-FFF2-40B4-BE49-F238E27FC236}">
                  <a16:creationId xmlns:a16="http://schemas.microsoft.com/office/drawing/2014/main" id="{C35B461F-E3EB-4778-AF51-D8FD552E2351}"/>
                </a:ext>
              </a:extLst>
            </p:cNvPr>
            <p:cNvPicPr>
              <a:picLocks noChangeAspect="1"/>
            </p:cNvPicPr>
            <p:nvPr/>
          </p:nvPicPr>
          <p:blipFill>
            <a:blip r:embed="rId3"/>
            <a:stretch>
              <a:fillRect/>
            </a:stretch>
          </p:blipFill>
          <p:spPr>
            <a:xfrm>
              <a:off x="290286" y="4277573"/>
              <a:ext cx="6277429" cy="3939235"/>
            </a:xfrm>
            <a:prstGeom prst="rect">
              <a:avLst/>
            </a:prstGeom>
            <a:ln w="57150">
              <a:solidFill>
                <a:srgbClr val="C00000"/>
              </a:solidFill>
            </a:ln>
          </p:spPr>
        </p:pic>
        <p:sp>
          <p:nvSpPr>
            <p:cNvPr id="10" name="TextBox 9">
              <a:extLst>
                <a:ext uri="{FF2B5EF4-FFF2-40B4-BE49-F238E27FC236}">
                  <a16:creationId xmlns:a16="http://schemas.microsoft.com/office/drawing/2014/main" id="{B703FC7A-BAB7-F0DD-5467-ED937E897ED4}"/>
                </a:ext>
              </a:extLst>
            </p:cNvPr>
            <p:cNvSpPr txBox="1"/>
            <p:nvPr/>
          </p:nvSpPr>
          <p:spPr>
            <a:xfrm>
              <a:off x="294970" y="3793290"/>
              <a:ext cx="6262467" cy="369332"/>
            </a:xfrm>
            <a:prstGeom prst="rect">
              <a:avLst/>
            </a:prstGeom>
            <a:solidFill>
              <a:srgbClr val="C00000"/>
            </a:solidFill>
            <a:ln w="57150">
              <a:solidFill>
                <a:srgbClr val="C00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a:solidFill>
                    <a:schemeClr val="bg1"/>
                  </a:solidFill>
                  <a:ea typeface="Calibri"/>
                  <a:cs typeface="Calibri"/>
                </a:rPr>
                <a:t>     DO NOW TASK                      YR8                       DATE: </a:t>
              </a:r>
            </a:p>
          </p:txBody>
        </p:sp>
      </p:grpSp>
      <p:sp>
        <p:nvSpPr>
          <p:cNvPr id="3" name="TextBox 2">
            <a:extLst>
              <a:ext uri="{FF2B5EF4-FFF2-40B4-BE49-F238E27FC236}">
                <a16:creationId xmlns:a16="http://schemas.microsoft.com/office/drawing/2014/main" id="{5947F131-2B69-B78C-36DD-84D072A6C551}"/>
              </a:ext>
            </a:extLst>
          </p:cNvPr>
          <p:cNvSpPr txBox="1"/>
          <p:nvPr/>
        </p:nvSpPr>
        <p:spPr>
          <a:xfrm>
            <a:off x="477248" y="5996397"/>
            <a:ext cx="2329622"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solidFill>
                  <a:srgbClr val="FF0000"/>
                </a:solidFill>
                <a:ea typeface="Calibri"/>
                <a:cs typeface="Calibri"/>
              </a:rPr>
              <a:t>FACTUAL QUESTIONS</a:t>
            </a:r>
            <a:endParaRPr lang="en-US" sz="1200" b="1">
              <a:solidFill>
                <a:srgbClr val="FF0000"/>
              </a:solidFill>
              <a:ea typeface="Calibri" panose="020F0502020204030204"/>
              <a:cs typeface="Calibri" panose="020F0502020204030204"/>
            </a:endParaRPr>
          </a:p>
        </p:txBody>
      </p:sp>
      <p:sp>
        <p:nvSpPr>
          <p:cNvPr id="6" name="TextBox 2">
            <a:extLst>
              <a:ext uri="{FF2B5EF4-FFF2-40B4-BE49-F238E27FC236}">
                <a16:creationId xmlns:a16="http://schemas.microsoft.com/office/drawing/2014/main" id="{339545F2-B853-8CC1-1BF8-3393C2E82393}"/>
              </a:ext>
            </a:extLst>
          </p:cNvPr>
          <p:cNvSpPr txBox="1"/>
          <p:nvPr/>
        </p:nvSpPr>
        <p:spPr>
          <a:xfrm>
            <a:off x="477248" y="5996397"/>
            <a:ext cx="2329622"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solidFill>
                  <a:srgbClr val="FF0000"/>
                </a:solidFill>
                <a:ea typeface="Calibri"/>
                <a:cs typeface="Calibri"/>
              </a:rPr>
              <a:t>FACTUAL QUESTIONS</a:t>
            </a:r>
            <a:endParaRPr lang="en-US" sz="1200" b="1">
              <a:solidFill>
                <a:srgbClr val="FF0000"/>
              </a:solidFill>
              <a:ea typeface="Calibri" panose="020F0502020204030204"/>
              <a:cs typeface="Calibri" panose="020F0502020204030204"/>
            </a:endParaRPr>
          </a:p>
        </p:txBody>
      </p:sp>
      <p:sp>
        <p:nvSpPr>
          <p:cNvPr id="8" name="TextBox 2">
            <a:extLst>
              <a:ext uri="{FF2B5EF4-FFF2-40B4-BE49-F238E27FC236}">
                <a16:creationId xmlns:a16="http://schemas.microsoft.com/office/drawing/2014/main" id="{8D09F04F-B36D-696D-E3A2-B4845FBA4EFE}"/>
              </a:ext>
            </a:extLst>
          </p:cNvPr>
          <p:cNvSpPr txBox="1"/>
          <p:nvPr/>
        </p:nvSpPr>
        <p:spPr>
          <a:xfrm>
            <a:off x="477248" y="5996397"/>
            <a:ext cx="2329622"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solidFill>
                  <a:srgbClr val="FF0000"/>
                </a:solidFill>
                <a:ea typeface="Calibri"/>
                <a:cs typeface="Calibri"/>
              </a:rPr>
              <a:t>FACTUAL QUESTIONS</a:t>
            </a:r>
            <a:endParaRPr lang="en-US" sz="1200" b="1">
              <a:solidFill>
                <a:srgbClr val="FF0000"/>
              </a:solidFill>
              <a:ea typeface="Calibri" panose="020F0502020204030204"/>
              <a:cs typeface="Calibri" panose="020F0502020204030204"/>
            </a:endParaRPr>
          </a:p>
        </p:txBody>
      </p:sp>
      <p:sp>
        <p:nvSpPr>
          <p:cNvPr id="11" name="TextBox 10">
            <a:extLst>
              <a:ext uri="{FF2B5EF4-FFF2-40B4-BE49-F238E27FC236}">
                <a16:creationId xmlns:a16="http://schemas.microsoft.com/office/drawing/2014/main" id="{E00C0173-786D-7C41-992C-4526AD1A8000}"/>
              </a:ext>
            </a:extLst>
          </p:cNvPr>
          <p:cNvSpPr txBox="1"/>
          <p:nvPr/>
        </p:nvSpPr>
        <p:spPr>
          <a:xfrm>
            <a:off x="4379464" y="5996397"/>
            <a:ext cx="2329622"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solidFill>
                  <a:srgbClr val="FF0000"/>
                </a:solidFill>
                <a:ea typeface="Calibri"/>
                <a:cs typeface="Calibri"/>
              </a:rPr>
              <a:t>CONVERGENT QUESTIONS</a:t>
            </a:r>
          </a:p>
        </p:txBody>
      </p:sp>
      <p:sp>
        <p:nvSpPr>
          <p:cNvPr id="12" name="TextBox 11">
            <a:extLst>
              <a:ext uri="{FF2B5EF4-FFF2-40B4-BE49-F238E27FC236}">
                <a16:creationId xmlns:a16="http://schemas.microsoft.com/office/drawing/2014/main" id="{3B229572-2DD5-292C-EAC0-A792C2ACF754}"/>
              </a:ext>
            </a:extLst>
          </p:cNvPr>
          <p:cNvSpPr txBox="1"/>
          <p:nvPr/>
        </p:nvSpPr>
        <p:spPr>
          <a:xfrm>
            <a:off x="477248" y="7932945"/>
            <a:ext cx="2329622"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solidFill>
                  <a:srgbClr val="FF0000"/>
                </a:solidFill>
                <a:ea typeface="Calibri"/>
                <a:cs typeface="Calibri"/>
              </a:rPr>
              <a:t>DIVERGENT QUESTIONS</a:t>
            </a:r>
          </a:p>
        </p:txBody>
      </p:sp>
      <p:sp>
        <p:nvSpPr>
          <p:cNvPr id="14" name="TextBox 12">
            <a:extLst>
              <a:ext uri="{FF2B5EF4-FFF2-40B4-BE49-F238E27FC236}">
                <a16:creationId xmlns:a16="http://schemas.microsoft.com/office/drawing/2014/main" id="{6707AC83-CD3E-865B-D98E-AE74FC7D8F7D}"/>
              </a:ext>
            </a:extLst>
          </p:cNvPr>
          <p:cNvSpPr txBox="1"/>
          <p:nvPr/>
        </p:nvSpPr>
        <p:spPr>
          <a:xfrm>
            <a:off x="4233859" y="7932944"/>
            <a:ext cx="2329622" cy="2769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solidFill>
                  <a:srgbClr val="FF0000"/>
                </a:solidFill>
                <a:ea typeface="Calibri"/>
                <a:cs typeface="Calibri"/>
              </a:rPr>
              <a:t>EVALUATIVE  QUESTIONS</a:t>
            </a:r>
          </a:p>
        </p:txBody>
      </p:sp>
    </p:spTree>
    <p:extLst>
      <p:ext uri="{BB962C8B-B14F-4D97-AF65-F5344CB8AC3E}">
        <p14:creationId xmlns:p14="http://schemas.microsoft.com/office/powerpoint/2010/main" val="145212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6AD920ED-5C76-4BDB-9865-3A72610244B4}"/>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Road Map PNG Transparent Images Free Download | Vector Files | Pngtree">
            <a:extLst>
              <a:ext uri="{FF2B5EF4-FFF2-40B4-BE49-F238E27FC236}">
                <a16:creationId xmlns:a16="http://schemas.microsoft.com/office/drawing/2014/main" id="{0D3DBC6A-048C-49AD-B5C8-391EF6C424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39" t="5947" r="1"/>
          <a:stretch/>
        </p:blipFill>
        <p:spPr bwMode="auto">
          <a:xfrm rot="18816226" flipH="1">
            <a:off x="-25002" y="703504"/>
            <a:ext cx="7183554" cy="7677804"/>
          </a:xfrm>
          <a:prstGeom prst="rect">
            <a:avLst/>
          </a:prstGeom>
          <a:noFill/>
          <a:extLst>
            <a:ext uri="{909E8E84-426E-40DD-AFC4-6F175D3DCCD1}">
              <a14:hiddenFill xmlns:a14="http://schemas.microsoft.com/office/drawing/2010/main">
                <a:solidFill>
                  <a:srgbClr val="FFFFFF"/>
                </a:solidFill>
              </a14:hiddenFill>
            </a:ext>
          </a:extLst>
        </p:spPr>
      </p:pic>
      <p:sp>
        <p:nvSpPr>
          <p:cNvPr id="5" name="Oval 4">
            <a:extLst>
              <a:ext uri="{FF2B5EF4-FFF2-40B4-BE49-F238E27FC236}">
                <a16:creationId xmlns:a16="http://schemas.microsoft.com/office/drawing/2014/main" id="{E59CDF31-F7C7-403C-88C7-F3FB93071D4A}"/>
              </a:ext>
            </a:extLst>
          </p:cNvPr>
          <p:cNvSpPr/>
          <p:nvPr/>
        </p:nvSpPr>
        <p:spPr>
          <a:xfrm>
            <a:off x="2958999" y="8419282"/>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53" name="Straight Arrow Connector 52">
            <a:extLst>
              <a:ext uri="{FF2B5EF4-FFF2-40B4-BE49-F238E27FC236}">
                <a16:creationId xmlns:a16="http://schemas.microsoft.com/office/drawing/2014/main" id="{4DAFD0F7-7806-43A4-B3F7-A33E78A8CBEE}"/>
              </a:ext>
            </a:extLst>
          </p:cNvPr>
          <p:cNvCxnSpPr>
            <a:cxnSpLocks/>
          </p:cNvCxnSpPr>
          <p:nvPr/>
        </p:nvCxnSpPr>
        <p:spPr>
          <a:xfrm flipH="1" flipV="1">
            <a:off x="3426106" y="8549692"/>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1904E734-17B7-4F66-90E1-9F78A6A05781}"/>
              </a:ext>
            </a:extLst>
          </p:cNvPr>
          <p:cNvCxnSpPr>
            <a:cxnSpLocks/>
          </p:cNvCxnSpPr>
          <p:nvPr/>
        </p:nvCxnSpPr>
        <p:spPr>
          <a:xfrm flipV="1">
            <a:off x="3405026" y="7224810"/>
            <a:ext cx="314370" cy="455714"/>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3BEA3D53-6ED0-4EF6-BF32-16497B2AD484}"/>
              </a:ext>
            </a:extLst>
          </p:cNvPr>
          <p:cNvCxnSpPr>
            <a:cxnSpLocks/>
          </p:cNvCxnSpPr>
          <p:nvPr/>
        </p:nvCxnSpPr>
        <p:spPr>
          <a:xfrm flipV="1">
            <a:off x="4700454" y="5629420"/>
            <a:ext cx="50547" cy="556941"/>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8C2D247A-30E0-4F4E-98B7-573DC5874A5E}"/>
              </a:ext>
            </a:extLst>
          </p:cNvPr>
          <p:cNvCxnSpPr>
            <a:cxnSpLocks/>
          </p:cNvCxnSpPr>
          <p:nvPr/>
        </p:nvCxnSpPr>
        <p:spPr>
          <a:xfrm flipH="1">
            <a:off x="3431575" y="4892986"/>
            <a:ext cx="389248" cy="36218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027A10C-EE49-4D0D-B06A-7C2C58D3564E}"/>
              </a:ext>
            </a:extLst>
          </p:cNvPr>
          <p:cNvCxnSpPr>
            <a:cxnSpLocks/>
          </p:cNvCxnSpPr>
          <p:nvPr/>
        </p:nvCxnSpPr>
        <p:spPr>
          <a:xfrm flipH="1" flipV="1">
            <a:off x="1935231" y="5116121"/>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02E5C72-64E1-4031-95B2-0C50280B9CB3}"/>
              </a:ext>
            </a:extLst>
          </p:cNvPr>
          <p:cNvCxnSpPr>
            <a:cxnSpLocks/>
          </p:cNvCxnSpPr>
          <p:nvPr/>
        </p:nvCxnSpPr>
        <p:spPr>
          <a:xfrm flipV="1">
            <a:off x="1650491" y="3743506"/>
            <a:ext cx="161623" cy="481493"/>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964B9888-A3DD-413E-BCAC-A523D8C78578}"/>
              </a:ext>
            </a:extLst>
          </p:cNvPr>
          <p:cNvCxnSpPr>
            <a:cxnSpLocks/>
          </p:cNvCxnSpPr>
          <p:nvPr/>
        </p:nvCxnSpPr>
        <p:spPr>
          <a:xfrm>
            <a:off x="2619884" y="3260343"/>
            <a:ext cx="483585" cy="117813"/>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a:extLst>
              <a:ext uri="{FF2B5EF4-FFF2-40B4-BE49-F238E27FC236}">
                <a16:creationId xmlns:a16="http://schemas.microsoft.com/office/drawing/2014/main" id="{1313F499-2EC4-46C0-B00F-A8A8731EF980}"/>
              </a:ext>
            </a:extLst>
          </p:cNvPr>
          <p:cNvCxnSpPr>
            <a:cxnSpLocks/>
          </p:cNvCxnSpPr>
          <p:nvPr/>
        </p:nvCxnSpPr>
        <p:spPr>
          <a:xfrm flipV="1">
            <a:off x="4617882" y="3166812"/>
            <a:ext cx="268391" cy="424585"/>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65E22664-2C98-449E-8796-8F1E12AD5A97}"/>
              </a:ext>
            </a:extLst>
          </p:cNvPr>
          <p:cNvCxnSpPr>
            <a:cxnSpLocks/>
          </p:cNvCxnSpPr>
          <p:nvPr/>
        </p:nvCxnSpPr>
        <p:spPr>
          <a:xfrm flipH="1" flipV="1">
            <a:off x="4504989" y="1861361"/>
            <a:ext cx="284744" cy="37236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BDBFC18-D7BB-46C7-B100-9CEEF1864AE8}"/>
              </a:ext>
            </a:extLst>
          </p:cNvPr>
          <p:cNvCxnSpPr>
            <a:cxnSpLocks/>
          </p:cNvCxnSpPr>
          <p:nvPr/>
        </p:nvCxnSpPr>
        <p:spPr>
          <a:xfrm flipH="1" flipV="1">
            <a:off x="2491158" y="1994896"/>
            <a:ext cx="411341" cy="23329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5592407-1638-494A-A846-B2D4D9E469DF}"/>
              </a:ext>
            </a:extLst>
          </p:cNvPr>
          <p:cNvCxnSpPr>
            <a:cxnSpLocks/>
          </p:cNvCxnSpPr>
          <p:nvPr/>
        </p:nvCxnSpPr>
        <p:spPr>
          <a:xfrm flipV="1">
            <a:off x="2380799" y="599754"/>
            <a:ext cx="322402" cy="396229"/>
          </a:xfrm>
          <a:prstGeom prst="straightConnector1">
            <a:avLst/>
          </a:prstGeom>
          <a:ln w="762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CBCFDE0-6A0A-4064-9145-0850308F1C99}"/>
              </a:ext>
            </a:extLst>
          </p:cNvPr>
          <p:cNvSpPr txBox="1"/>
          <p:nvPr/>
        </p:nvSpPr>
        <p:spPr>
          <a:xfrm>
            <a:off x="3848277" y="165521"/>
            <a:ext cx="2922067" cy="1077218"/>
          </a:xfrm>
          <a:prstGeom prst="rect">
            <a:avLst/>
          </a:prstGeom>
          <a:noFill/>
          <a:ln>
            <a:noFill/>
          </a:ln>
        </p:spPr>
        <p:txBody>
          <a:bodyPr wrap="square" rtlCol="0">
            <a:spAutoFit/>
          </a:bodyPr>
          <a:lstStyle/>
          <a:p>
            <a:pPr algn="ctr"/>
            <a:r>
              <a:rPr lang="en-GB" sz="3200" b="1">
                <a:latin typeface="Arial" panose="020B0604020202020204" pitchFamily="34" charset="0"/>
                <a:cs typeface="Arial" panose="020B0604020202020204" pitchFamily="34" charset="0"/>
              </a:rPr>
              <a:t>Y7 Computer Science</a:t>
            </a:r>
          </a:p>
        </p:txBody>
      </p:sp>
      <p:pic>
        <p:nvPicPr>
          <p:cNvPr id="61" name="Picture 5" descr="A picture containing logo&#10;&#10;Description automatically generated">
            <a:extLst>
              <a:ext uri="{FF2B5EF4-FFF2-40B4-BE49-F238E27FC236}">
                <a16:creationId xmlns:a16="http://schemas.microsoft.com/office/drawing/2014/main" id="{C3884961-4A4E-4FE7-A31D-EBA71FAA4611}"/>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5335624" y="8667789"/>
            <a:ext cx="1361478" cy="347764"/>
          </a:xfrm>
          <a:prstGeom prst="rect">
            <a:avLst/>
          </a:prstGeom>
        </p:spPr>
      </p:pic>
      <p:sp>
        <p:nvSpPr>
          <p:cNvPr id="64" name="Oval 63">
            <a:extLst>
              <a:ext uri="{FF2B5EF4-FFF2-40B4-BE49-F238E27FC236}">
                <a16:creationId xmlns:a16="http://schemas.microsoft.com/office/drawing/2014/main" id="{04233C9F-78B3-48A4-91C6-AE7310C5A54E}"/>
              </a:ext>
            </a:extLst>
          </p:cNvPr>
          <p:cNvSpPr/>
          <p:nvPr/>
        </p:nvSpPr>
        <p:spPr>
          <a:xfrm>
            <a:off x="3635493" y="7799232"/>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7" name="Oval 66">
            <a:extLst>
              <a:ext uri="{FF2B5EF4-FFF2-40B4-BE49-F238E27FC236}">
                <a16:creationId xmlns:a16="http://schemas.microsoft.com/office/drawing/2014/main" id="{844C5E13-AA72-4A79-8E06-9E1298AEC31E}"/>
              </a:ext>
            </a:extLst>
          </p:cNvPr>
          <p:cNvSpPr/>
          <p:nvPr/>
        </p:nvSpPr>
        <p:spPr>
          <a:xfrm>
            <a:off x="4526471" y="6630490"/>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69" name="Oval 68">
            <a:extLst>
              <a:ext uri="{FF2B5EF4-FFF2-40B4-BE49-F238E27FC236}">
                <a16:creationId xmlns:a16="http://schemas.microsoft.com/office/drawing/2014/main" id="{1D68D2A4-4D55-4838-A68C-BF8E514782DD}"/>
              </a:ext>
            </a:extLst>
          </p:cNvPr>
          <p:cNvSpPr/>
          <p:nvPr/>
        </p:nvSpPr>
        <p:spPr>
          <a:xfrm>
            <a:off x="3109553" y="7112029"/>
            <a:ext cx="284744" cy="284744"/>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1" name="Oval 80">
            <a:extLst>
              <a:ext uri="{FF2B5EF4-FFF2-40B4-BE49-F238E27FC236}">
                <a16:creationId xmlns:a16="http://schemas.microsoft.com/office/drawing/2014/main" id="{0A4794C9-DAB7-4DDB-9C4E-356CD57B9533}"/>
              </a:ext>
            </a:extLst>
          </p:cNvPr>
          <p:cNvSpPr/>
          <p:nvPr/>
        </p:nvSpPr>
        <p:spPr>
          <a:xfrm>
            <a:off x="3146071" y="5723134"/>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Oval 81">
            <a:extLst>
              <a:ext uri="{FF2B5EF4-FFF2-40B4-BE49-F238E27FC236}">
                <a16:creationId xmlns:a16="http://schemas.microsoft.com/office/drawing/2014/main" id="{B84DAE68-2FE7-4DE1-8019-60E7466516D5}"/>
              </a:ext>
            </a:extLst>
          </p:cNvPr>
          <p:cNvSpPr/>
          <p:nvPr/>
        </p:nvSpPr>
        <p:spPr>
          <a:xfrm>
            <a:off x="1695778" y="5419333"/>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a:extLst>
              <a:ext uri="{FF2B5EF4-FFF2-40B4-BE49-F238E27FC236}">
                <a16:creationId xmlns:a16="http://schemas.microsoft.com/office/drawing/2014/main" id="{96E5F13D-C623-46C5-A830-3A103EEDA0E9}"/>
              </a:ext>
            </a:extLst>
          </p:cNvPr>
          <p:cNvSpPr/>
          <p:nvPr/>
        </p:nvSpPr>
        <p:spPr>
          <a:xfrm>
            <a:off x="1209523" y="4118363"/>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Oval 88">
            <a:extLst>
              <a:ext uri="{FF2B5EF4-FFF2-40B4-BE49-F238E27FC236}">
                <a16:creationId xmlns:a16="http://schemas.microsoft.com/office/drawing/2014/main" id="{57B0C3C6-166A-4F58-8C0C-D0E709FD8255}"/>
              </a:ext>
            </a:extLst>
          </p:cNvPr>
          <p:cNvSpPr/>
          <p:nvPr/>
        </p:nvSpPr>
        <p:spPr>
          <a:xfrm>
            <a:off x="4933548" y="1848976"/>
            <a:ext cx="284744" cy="284744"/>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a:extLst>
              <a:ext uri="{FF2B5EF4-FFF2-40B4-BE49-F238E27FC236}">
                <a16:creationId xmlns:a16="http://schemas.microsoft.com/office/drawing/2014/main" id="{74BF2B91-126C-4DB5-9736-2A47975E18CE}"/>
              </a:ext>
            </a:extLst>
          </p:cNvPr>
          <p:cNvSpPr txBox="1"/>
          <p:nvPr/>
        </p:nvSpPr>
        <p:spPr>
          <a:xfrm>
            <a:off x="3816375" y="8005708"/>
            <a:ext cx="2578938" cy="646331"/>
          </a:xfrm>
          <a:prstGeom prst="rect">
            <a:avLst/>
          </a:prstGeom>
          <a:noFill/>
        </p:spPr>
        <p:txBody>
          <a:bodyPr wrap="square" rtlCol="0">
            <a:spAutoFit/>
          </a:bodyPr>
          <a:lstStyle/>
          <a:p>
            <a:pPr algn="ctr"/>
            <a:r>
              <a:rPr lang="en-GB" sz="1200" b="1" u="sng">
                <a:solidFill>
                  <a:srgbClr val="FFC000"/>
                </a:solidFill>
              </a:rPr>
              <a:t>How does a computer work?</a:t>
            </a:r>
          </a:p>
          <a:p>
            <a:pPr algn="ctr"/>
            <a:r>
              <a:rPr lang="en-GB" sz="1200"/>
              <a:t>Inputs and outputs; storage; file management</a:t>
            </a:r>
          </a:p>
        </p:txBody>
      </p:sp>
      <p:sp>
        <p:nvSpPr>
          <p:cNvPr id="84" name="TextBox 83">
            <a:extLst>
              <a:ext uri="{FF2B5EF4-FFF2-40B4-BE49-F238E27FC236}">
                <a16:creationId xmlns:a16="http://schemas.microsoft.com/office/drawing/2014/main" id="{B0BAA445-E7BE-4B0F-9626-988F401A444D}"/>
              </a:ext>
            </a:extLst>
          </p:cNvPr>
          <p:cNvSpPr txBox="1"/>
          <p:nvPr/>
        </p:nvSpPr>
        <p:spPr>
          <a:xfrm>
            <a:off x="208085" y="8293246"/>
            <a:ext cx="2731793" cy="461665"/>
          </a:xfrm>
          <a:prstGeom prst="rect">
            <a:avLst/>
          </a:prstGeom>
          <a:noFill/>
        </p:spPr>
        <p:txBody>
          <a:bodyPr wrap="square" rtlCol="0">
            <a:spAutoFit/>
          </a:bodyPr>
          <a:lstStyle/>
          <a:p>
            <a:pPr algn="ctr"/>
            <a:r>
              <a:rPr lang="en-GB" sz="1200" b="1" u="sng">
                <a:solidFill>
                  <a:srgbClr val="FFC000"/>
                </a:solidFill>
              </a:rPr>
              <a:t>Where does computing come from?</a:t>
            </a:r>
          </a:p>
          <a:p>
            <a:pPr algn="ctr"/>
            <a:r>
              <a:rPr lang="en-GB" sz="1200"/>
              <a:t>The history of the computer</a:t>
            </a:r>
          </a:p>
        </p:txBody>
      </p:sp>
      <p:sp>
        <p:nvSpPr>
          <p:cNvPr id="85" name="TextBox 84">
            <a:extLst>
              <a:ext uri="{FF2B5EF4-FFF2-40B4-BE49-F238E27FC236}">
                <a16:creationId xmlns:a16="http://schemas.microsoft.com/office/drawing/2014/main" id="{A4D4F316-630D-4AA1-99BC-D9DCE63F597C}"/>
              </a:ext>
            </a:extLst>
          </p:cNvPr>
          <p:cNvSpPr txBox="1"/>
          <p:nvPr/>
        </p:nvSpPr>
        <p:spPr>
          <a:xfrm>
            <a:off x="5181183" y="6185646"/>
            <a:ext cx="1519858" cy="1384995"/>
          </a:xfrm>
          <a:prstGeom prst="rect">
            <a:avLst/>
          </a:prstGeom>
          <a:noFill/>
        </p:spPr>
        <p:txBody>
          <a:bodyPr wrap="square" rtlCol="0">
            <a:spAutoFit/>
          </a:bodyPr>
          <a:lstStyle/>
          <a:p>
            <a:pPr algn="ctr"/>
            <a:r>
              <a:rPr lang="en-GB" sz="1200" b="1" u="sng">
                <a:solidFill>
                  <a:srgbClr val="FFC000"/>
                </a:solidFill>
              </a:rPr>
              <a:t>How might computers be used in the future?</a:t>
            </a:r>
          </a:p>
          <a:p>
            <a:pPr algn="ctr"/>
            <a:r>
              <a:rPr lang="en-GB" sz="1200"/>
              <a:t>Is AI the future? Debating the pros and cons of artificial intelligence</a:t>
            </a:r>
          </a:p>
        </p:txBody>
      </p:sp>
      <p:sp>
        <p:nvSpPr>
          <p:cNvPr id="116" name="TextBox 115">
            <a:extLst>
              <a:ext uri="{FF2B5EF4-FFF2-40B4-BE49-F238E27FC236}">
                <a16:creationId xmlns:a16="http://schemas.microsoft.com/office/drawing/2014/main" id="{4A80322D-EE0D-45F2-BAAA-A37DDC50BAB7}"/>
              </a:ext>
            </a:extLst>
          </p:cNvPr>
          <p:cNvSpPr txBox="1"/>
          <p:nvPr/>
        </p:nvSpPr>
        <p:spPr>
          <a:xfrm>
            <a:off x="206023" y="6181217"/>
            <a:ext cx="1567776" cy="1384995"/>
          </a:xfrm>
          <a:prstGeom prst="rect">
            <a:avLst/>
          </a:prstGeom>
          <a:noFill/>
        </p:spPr>
        <p:txBody>
          <a:bodyPr wrap="square" rtlCol="0">
            <a:spAutoFit/>
          </a:bodyPr>
          <a:lstStyle/>
          <a:p>
            <a:pPr algn="ctr"/>
            <a:r>
              <a:rPr lang="en-GB" sz="1200" b="1" u="sng">
                <a:solidFill>
                  <a:srgbClr val="00B0F0"/>
                </a:solidFill>
              </a:rPr>
              <a:t>Programming Scratch</a:t>
            </a:r>
          </a:p>
          <a:p>
            <a:pPr algn="ctr"/>
            <a:r>
              <a:rPr lang="en-GB" sz="1200"/>
              <a:t>Using variables to hold values; understanding components of programming structure</a:t>
            </a:r>
          </a:p>
        </p:txBody>
      </p:sp>
      <p:sp>
        <p:nvSpPr>
          <p:cNvPr id="117" name="TextBox 116">
            <a:extLst>
              <a:ext uri="{FF2B5EF4-FFF2-40B4-BE49-F238E27FC236}">
                <a16:creationId xmlns:a16="http://schemas.microsoft.com/office/drawing/2014/main" id="{2B130B39-6CED-4873-81F1-2BFBB6892BCC}"/>
              </a:ext>
            </a:extLst>
          </p:cNvPr>
          <p:cNvSpPr txBox="1"/>
          <p:nvPr/>
        </p:nvSpPr>
        <p:spPr>
          <a:xfrm>
            <a:off x="-5990" y="4548371"/>
            <a:ext cx="1506400" cy="1569660"/>
          </a:xfrm>
          <a:prstGeom prst="rect">
            <a:avLst/>
          </a:prstGeom>
          <a:noFill/>
        </p:spPr>
        <p:txBody>
          <a:bodyPr wrap="square" rtlCol="0">
            <a:spAutoFit/>
          </a:bodyPr>
          <a:lstStyle/>
          <a:p>
            <a:pPr algn="ctr"/>
            <a:r>
              <a:rPr lang="en-GB" sz="1200" b="1" u="sng">
                <a:solidFill>
                  <a:srgbClr val="00B0F0"/>
                </a:solidFill>
              </a:rPr>
              <a:t>How can Scratch be used to make a game?</a:t>
            </a:r>
          </a:p>
          <a:p>
            <a:pPr algn="ctr"/>
            <a:r>
              <a:rPr lang="en-GB" sz="1200"/>
              <a:t>Using coordinates in programming; randomisation; independent creation of a game</a:t>
            </a:r>
          </a:p>
        </p:txBody>
      </p:sp>
      <p:sp>
        <p:nvSpPr>
          <p:cNvPr id="118" name="TextBox 117">
            <a:extLst>
              <a:ext uri="{FF2B5EF4-FFF2-40B4-BE49-F238E27FC236}">
                <a16:creationId xmlns:a16="http://schemas.microsoft.com/office/drawing/2014/main" id="{86F3106E-EC37-4AF2-A3F3-3EC7CF096ECF}"/>
              </a:ext>
            </a:extLst>
          </p:cNvPr>
          <p:cNvSpPr txBox="1"/>
          <p:nvPr/>
        </p:nvSpPr>
        <p:spPr>
          <a:xfrm>
            <a:off x="208085" y="2546653"/>
            <a:ext cx="1223392" cy="1754326"/>
          </a:xfrm>
          <a:prstGeom prst="rect">
            <a:avLst/>
          </a:prstGeom>
          <a:noFill/>
        </p:spPr>
        <p:txBody>
          <a:bodyPr wrap="square" rtlCol="0">
            <a:spAutoFit/>
          </a:bodyPr>
          <a:lstStyle/>
          <a:p>
            <a:pPr algn="ctr"/>
            <a:r>
              <a:rPr lang="en-GB" sz="1200" b="1" u="sng">
                <a:solidFill>
                  <a:srgbClr val="00B0F0"/>
                </a:solidFill>
              </a:rPr>
              <a:t>How do you build a computer?</a:t>
            </a:r>
          </a:p>
          <a:p>
            <a:pPr algn="ctr"/>
            <a:r>
              <a:rPr lang="en-GB" sz="1200"/>
              <a:t>Inputs, processes and outputs; introduction of computer components </a:t>
            </a:r>
          </a:p>
        </p:txBody>
      </p:sp>
      <p:sp>
        <p:nvSpPr>
          <p:cNvPr id="120" name="TextBox 119">
            <a:extLst>
              <a:ext uri="{FF2B5EF4-FFF2-40B4-BE49-F238E27FC236}">
                <a16:creationId xmlns:a16="http://schemas.microsoft.com/office/drawing/2014/main" id="{4BE8B4F4-DF9D-429A-8B79-D78CA58227D3}"/>
              </a:ext>
            </a:extLst>
          </p:cNvPr>
          <p:cNvSpPr txBox="1"/>
          <p:nvPr/>
        </p:nvSpPr>
        <p:spPr>
          <a:xfrm>
            <a:off x="5298513" y="1172509"/>
            <a:ext cx="1519160" cy="1569660"/>
          </a:xfrm>
          <a:prstGeom prst="rect">
            <a:avLst/>
          </a:prstGeom>
          <a:noFill/>
        </p:spPr>
        <p:txBody>
          <a:bodyPr wrap="square" rtlCol="0">
            <a:spAutoFit/>
          </a:bodyPr>
          <a:lstStyle/>
          <a:p>
            <a:pPr algn="ctr"/>
            <a:r>
              <a:rPr lang="en-GB" sz="1200" b="1" u="sng">
                <a:solidFill>
                  <a:srgbClr val="7030A0"/>
                </a:solidFill>
              </a:rPr>
              <a:t>What are the different strategies of computational thinking?</a:t>
            </a:r>
          </a:p>
          <a:p>
            <a:pPr algn="ctr"/>
            <a:r>
              <a:rPr lang="en-GB" sz="1200"/>
              <a:t>Abstraction; pattern recognition; decomposition; algorithmic thinking</a:t>
            </a:r>
          </a:p>
        </p:txBody>
      </p:sp>
      <p:sp>
        <p:nvSpPr>
          <p:cNvPr id="39" name="TextBox 38">
            <a:extLst>
              <a:ext uri="{FF2B5EF4-FFF2-40B4-BE49-F238E27FC236}">
                <a16:creationId xmlns:a16="http://schemas.microsoft.com/office/drawing/2014/main" id="{2E7593C1-858E-4DED-A095-6E07DC1C96C3}"/>
              </a:ext>
            </a:extLst>
          </p:cNvPr>
          <p:cNvSpPr txBox="1"/>
          <p:nvPr/>
        </p:nvSpPr>
        <p:spPr>
          <a:xfrm>
            <a:off x="127504" y="7469606"/>
            <a:ext cx="2578938" cy="646331"/>
          </a:xfrm>
          <a:prstGeom prst="rect">
            <a:avLst/>
          </a:prstGeom>
          <a:noFill/>
        </p:spPr>
        <p:txBody>
          <a:bodyPr wrap="square" rtlCol="0">
            <a:spAutoFit/>
          </a:bodyPr>
          <a:lstStyle/>
          <a:p>
            <a:pPr algn="ctr"/>
            <a:r>
              <a:rPr lang="en-GB" sz="1200" b="1" u="sng">
                <a:solidFill>
                  <a:srgbClr val="FFC000"/>
                </a:solidFill>
              </a:rPr>
              <a:t>How are computers used today?</a:t>
            </a:r>
          </a:p>
          <a:p>
            <a:pPr algn="ctr"/>
            <a:r>
              <a:rPr lang="en-GB" sz="1200"/>
              <a:t>The role of computers in different sectors</a:t>
            </a:r>
          </a:p>
        </p:txBody>
      </p:sp>
      <p:sp>
        <p:nvSpPr>
          <p:cNvPr id="40" name="Oval 39">
            <a:extLst>
              <a:ext uri="{FF2B5EF4-FFF2-40B4-BE49-F238E27FC236}">
                <a16:creationId xmlns:a16="http://schemas.microsoft.com/office/drawing/2014/main" id="{EB105799-2647-4505-BF16-78A3BB23B956}"/>
              </a:ext>
            </a:extLst>
          </p:cNvPr>
          <p:cNvSpPr/>
          <p:nvPr/>
        </p:nvSpPr>
        <p:spPr>
          <a:xfrm>
            <a:off x="4853002" y="5010637"/>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extLst>
              <a:ext uri="{FF2B5EF4-FFF2-40B4-BE49-F238E27FC236}">
                <a16:creationId xmlns:a16="http://schemas.microsoft.com/office/drawing/2014/main" id="{A1E8E9BD-8366-4B46-9382-60723BA5729C}"/>
              </a:ext>
            </a:extLst>
          </p:cNvPr>
          <p:cNvSpPr txBox="1"/>
          <p:nvPr/>
        </p:nvSpPr>
        <p:spPr>
          <a:xfrm>
            <a:off x="5123814" y="4534181"/>
            <a:ext cx="1591453" cy="1384995"/>
          </a:xfrm>
          <a:prstGeom prst="rect">
            <a:avLst/>
          </a:prstGeom>
          <a:noFill/>
        </p:spPr>
        <p:txBody>
          <a:bodyPr wrap="square" rtlCol="0">
            <a:spAutoFit/>
          </a:bodyPr>
          <a:lstStyle/>
          <a:p>
            <a:pPr algn="ctr"/>
            <a:r>
              <a:rPr lang="en-GB" sz="1200" b="1" u="sng">
                <a:solidFill>
                  <a:srgbClr val="00B0F0"/>
                </a:solidFill>
              </a:rPr>
              <a:t>Introduction to Scratch</a:t>
            </a:r>
          </a:p>
          <a:p>
            <a:pPr algn="ctr"/>
            <a:r>
              <a:rPr lang="en-GB" sz="1200"/>
              <a:t>How to access Scratch; Sequencing instructions; Scratch interface; controlling the sprite</a:t>
            </a:r>
          </a:p>
        </p:txBody>
      </p:sp>
      <p:sp>
        <p:nvSpPr>
          <p:cNvPr id="42" name="Oval 41">
            <a:extLst>
              <a:ext uri="{FF2B5EF4-FFF2-40B4-BE49-F238E27FC236}">
                <a16:creationId xmlns:a16="http://schemas.microsoft.com/office/drawing/2014/main" id="{1C8BB86D-BE4F-4662-84FD-2C036640B653}"/>
              </a:ext>
            </a:extLst>
          </p:cNvPr>
          <p:cNvSpPr/>
          <p:nvPr/>
        </p:nvSpPr>
        <p:spPr>
          <a:xfrm>
            <a:off x="2219975" y="2828575"/>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a:extLst>
              <a:ext uri="{FF2B5EF4-FFF2-40B4-BE49-F238E27FC236}">
                <a16:creationId xmlns:a16="http://schemas.microsoft.com/office/drawing/2014/main" id="{117EABBB-DBC5-4C55-BCCB-1C35225DAB26}"/>
              </a:ext>
            </a:extLst>
          </p:cNvPr>
          <p:cNvSpPr txBox="1"/>
          <p:nvPr/>
        </p:nvSpPr>
        <p:spPr>
          <a:xfrm>
            <a:off x="127504" y="1633605"/>
            <a:ext cx="1969354" cy="830997"/>
          </a:xfrm>
          <a:prstGeom prst="rect">
            <a:avLst/>
          </a:prstGeom>
          <a:noFill/>
        </p:spPr>
        <p:txBody>
          <a:bodyPr wrap="square" rtlCol="0">
            <a:spAutoFit/>
          </a:bodyPr>
          <a:lstStyle/>
          <a:p>
            <a:pPr algn="ctr"/>
            <a:r>
              <a:rPr lang="en-GB" sz="1200" b="1" u="sng">
                <a:solidFill>
                  <a:srgbClr val="00B0F0"/>
                </a:solidFill>
              </a:rPr>
              <a:t>How do computers process data?</a:t>
            </a:r>
          </a:p>
          <a:p>
            <a:pPr algn="ctr"/>
            <a:r>
              <a:rPr lang="en-GB" sz="1200"/>
              <a:t>Define Binary; apply binary conversions</a:t>
            </a:r>
          </a:p>
        </p:txBody>
      </p:sp>
      <p:sp>
        <p:nvSpPr>
          <p:cNvPr id="44" name="TextBox 43">
            <a:extLst>
              <a:ext uri="{FF2B5EF4-FFF2-40B4-BE49-F238E27FC236}">
                <a16:creationId xmlns:a16="http://schemas.microsoft.com/office/drawing/2014/main" id="{7E4F4416-FA05-4839-BAF3-8E184D7A001A}"/>
              </a:ext>
            </a:extLst>
          </p:cNvPr>
          <p:cNvSpPr txBox="1"/>
          <p:nvPr/>
        </p:nvSpPr>
        <p:spPr>
          <a:xfrm>
            <a:off x="5342524" y="3104225"/>
            <a:ext cx="1517011" cy="1200329"/>
          </a:xfrm>
          <a:prstGeom prst="rect">
            <a:avLst/>
          </a:prstGeom>
          <a:noFill/>
        </p:spPr>
        <p:txBody>
          <a:bodyPr wrap="square" rtlCol="0">
            <a:spAutoFit/>
          </a:bodyPr>
          <a:lstStyle/>
          <a:p>
            <a:pPr algn="ctr"/>
            <a:r>
              <a:rPr lang="en-GB" sz="1200" b="1" u="sng">
                <a:solidFill>
                  <a:srgbClr val="00B0F0"/>
                </a:solidFill>
              </a:rPr>
              <a:t>How do storage devices use binary?</a:t>
            </a:r>
          </a:p>
          <a:p>
            <a:pPr algn="ctr"/>
            <a:r>
              <a:rPr lang="en-GB" sz="1200"/>
              <a:t>How can you apply your knowledge of binary to other storage devices?</a:t>
            </a:r>
          </a:p>
        </p:txBody>
      </p:sp>
      <p:sp>
        <p:nvSpPr>
          <p:cNvPr id="46" name="Oval 45">
            <a:extLst>
              <a:ext uri="{FF2B5EF4-FFF2-40B4-BE49-F238E27FC236}">
                <a16:creationId xmlns:a16="http://schemas.microsoft.com/office/drawing/2014/main" id="{A3C25AB4-9E3B-4F45-B655-A9C83857D553}"/>
              </a:ext>
            </a:extLst>
          </p:cNvPr>
          <p:cNvSpPr/>
          <p:nvPr/>
        </p:nvSpPr>
        <p:spPr>
          <a:xfrm>
            <a:off x="4839070" y="3438682"/>
            <a:ext cx="284744" cy="284744"/>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4017219A-CC24-40E1-BE79-644045241F44}"/>
              </a:ext>
            </a:extLst>
          </p:cNvPr>
          <p:cNvSpPr txBox="1"/>
          <p:nvPr/>
        </p:nvSpPr>
        <p:spPr>
          <a:xfrm>
            <a:off x="259063" y="249124"/>
            <a:ext cx="1859659" cy="1384995"/>
          </a:xfrm>
          <a:prstGeom prst="rect">
            <a:avLst/>
          </a:prstGeom>
          <a:noFill/>
        </p:spPr>
        <p:txBody>
          <a:bodyPr wrap="square" rtlCol="0">
            <a:spAutoFit/>
          </a:bodyPr>
          <a:lstStyle/>
          <a:p>
            <a:pPr algn="ctr"/>
            <a:r>
              <a:rPr lang="en-GB" sz="1200" b="1" u="sng">
                <a:solidFill>
                  <a:srgbClr val="7030A0"/>
                </a:solidFill>
              </a:rPr>
              <a:t>Application of computational thinking</a:t>
            </a:r>
          </a:p>
          <a:p>
            <a:pPr algn="ctr"/>
            <a:r>
              <a:rPr lang="en-GB" sz="1200"/>
              <a:t>Problem solving real life scenarios in Flowol; control systems using sensors</a:t>
            </a:r>
          </a:p>
          <a:p>
            <a:pPr algn="ctr"/>
            <a:endParaRPr lang="en-GB" sz="1200"/>
          </a:p>
        </p:txBody>
      </p:sp>
      <p:sp>
        <p:nvSpPr>
          <p:cNvPr id="48" name="Oval 47">
            <a:extLst>
              <a:ext uri="{FF2B5EF4-FFF2-40B4-BE49-F238E27FC236}">
                <a16:creationId xmlns:a16="http://schemas.microsoft.com/office/drawing/2014/main" id="{D28FD427-5590-4879-96D2-D26A94E6B9DA}"/>
              </a:ext>
            </a:extLst>
          </p:cNvPr>
          <p:cNvSpPr/>
          <p:nvPr/>
        </p:nvSpPr>
        <p:spPr>
          <a:xfrm>
            <a:off x="1954486" y="797868"/>
            <a:ext cx="284744" cy="284744"/>
          </a:xfrm>
          <a:prstGeom prst="ellipse">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C8188F9F-0D84-4DFC-973C-A3FBC83A1204}"/>
              </a:ext>
            </a:extLst>
          </p:cNvPr>
          <p:cNvSpPr txBox="1"/>
          <p:nvPr/>
        </p:nvSpPr>
        <p:spPr>
          <a:xfrm>
            <a:off x="1859708" y="6108896"/>
            <a:ext cx="1775785" cy="1200329"/>
          </a:xfrm>
          <a:prstGeom prst="rect">
            <a:avLst/>
          </a:prstGeom>
          <a:noFill/>
        </p:spPr>
        <p:txBody>
          <a:bodyPr wrap="square" lIns="91440" tIns="45720" rIns="91440" bIns="45720" rtlCol="0" anchor="t">
            <a:spAutoFit/>
          </a:bodyPr>
          <a:lstStyle/>
          <a:p>
            <a:pPr algn="ctr"/>
            <a:r>
              <a:rPr lang="en-GB" sz="1200" b="1" u="sng">
                <a:solidFill>
                  <a:srgbClr val="FFC000"/>
                </a:solidFill>
              </a:rPr>
              <a:t>How can  computers and users be protected from harm?</a:t>
            </a:r>
            <a:endParaRPr lang="en-GB" sz="1200" b="1" u="sng">
              <a:solidFill>
                <a:srgbClr val="FFC000"/>
              </a:solidFill>
              <a:ea typeface="Calibri"/>
              <a:cs typeface="Calibri"/>
            </a:endParaRPr>
          </a:p>
          <a:p>
            <a:pPr algn="ctr"/>
            <a:r>
              <a:rPr lang="en-GB" sz="1200"/>
              <a:t>Understand e-safety, cyberbullying and  grooming</a:t>
            </a:r>
            <a:r>
              <a:rPr lang="en-GB" sz="1200" b="1" u="sng"/>
              <a:t> </a:t>
            </a:r>
            <a:endParaRPr lang="en-GB" sz="1200" b="1" u="sng">
              <a:ea typeface="Calibri"/>
              <a:cs typeface="Calibri"/>
            </a:endParaRPr>
          </a:p>
        </p:txBody>
      </p:sp>
    </p:spTree>
    <p:extLst>
      <p:ext uri="{BB962C8B-B14F-4D97-AF65-F5344CB8AC3E}">
        <p14:creationId xmlns:p14="http://schemas.microsoft.com/office/powerpoint/2010/main" val="1806581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889A4753-FA5D-4C4A-AB17-67E5AD60D7C9}"/>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A3E287F2-E4D8-4580-A05F-8C417ABA7B92}"/>
              </a:ext>
            </a:extLst>
          </p:cNvPr>
          <p:cNvSpPr>
            <a:spLocks noGrp="1"/>
          </p:cNvSpPr>
          <p:nvPr>
            <p:ph type="title"/>
          </p:nvPr>
        </p:nvSpPr>
        <p:spPr>
          <a:ln>
            <a:solidFill>
              <a:schemeClr val="tx1"/>
            </a:solidFill>
          </a:ln>
        </p:spPr>
        <p:txBody>
          <a:bodyPr>
            <a:normAutofit/>
          </a:bodyPr>
          <a:lstStyle/>
          <a:p>
            <a:r>
              <a:rPr lang="en-GB"/>
              <a:t>How is your progress measured in class in Computer Science in Autumn Term?</a:t>
            </a:r>
          </a:p>
        </p:txBody>
      </p:sp>
      <p:graphicFrame>
        <p:nvGraphicFramePr>
          <p:cNvPr id="4" name="Content Placeholder 3">
            <a:extLst>
              <a:ext uri="{FF2B5EF4-FFF2-40B4-BE49-F238E27FC236}">
                <a16:creationId xmlns:a16="http://schemas.microsoft.com/office/drawing/2014/main" id="{3D2BE8B1-0E22-4552-9777-D7C5B0EB2E78}"/>
              </a:ext>
            </a:extLst>
          </p:cNvPr>
          <p:cNvGraphicFramePr>
            <a:graphicFrameLocks noGrp="1"/>
          </p:cNvGraphicFramePr>
          <p:nvPr>
            <p:ph idx="1"/>
            <p:extLst/>
          </p:nvPr>
        </p:nvGraphicFramePr>
        <p:xfrm>
          <a:off x="471488" y="2433638"/>
          <a:ext cx="5915026" cy="2230120"/>
        </p:xfrm>
        <a:graphic>
          <a:graphicData uri="http://schemas.openxmlformats.org/drawingml/2006/table">
            <a:tbl>
              <a:tblPr firstRow="1" bandRow="1">
                <a:tableStyleId>{5C22544A-7EE6-4342-B048-85BDC9FD1C3A}</a:tableStyleId>
              </a:tblPr>
              <a:tblGrid>
                <a:gridCol w="2435835">
                  <a:extLst>
                    <a:ext uri="{9D8B030D-6E8A-4147-A177-3AD203B41FA5}">
                      <a16:colId xmlns:a16="http://schemas.microsoft.com/office/drawing/2014/main" val="932209114"/>
                    </a:ext>
                  </a:extLst>
                </a:gridCol>
                <a:gridCol w="3479191">
                  <a:extLst>
                    <a:ext uri="{9D8B030D-6E8A-4147-A177-3AD203B41FA5}">
                      <a16:colId xmlns:a16="http://schemas.microsoft.com/office/drawing/2014/main" val="3547968821"/>
                    </a:ext>
                  </a:extLst>
                </a:gridCol>
              </a:tblGrid>
              <a:tr h="370840">
                <a:tc gridSpan="2">
                  <a:txBody>
                    <a:bodyPr/>
                    <a:lstStyle/>
                    <a:p>
                      <a:r>
                        <a:rPr lang="en-GB" sz="1200" dirty="0">
                          <a:solidFill>
                            <a:schemeClr val="tx1"/>
                          </a:solidFill>
                        </a:rPr>
                        <a:t>Autumn: Becoming a Computer scientist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GB" sz="1200"/>
                    </a:p>
                  </a:txBody>
                  <a:tcPr/>
                </a:tc>
                <a:extLst>
                  <a:ext uri="{0D108BD9-81ED-4DB2-BD59-A6C34878D82A}">
                    <a16:rowId xmlns:a16="http://schemas.microsoft.com/office/drawing/2014/main" val="4062431929"/>
                  </a:ext>
                </a:extLst>
              </a:tr>
              <a:tr h="370840">
                <a:tc>
                  <a:txBody>
                    <a:bodyPr/>
                    <a:lstStyle/>
                    <a:p>
                      <a:r>
                        <a:rPr lang="en-GB" sz="1100" dirty="0"/>
                        <a:t>Multiple Choice Quiz</a:t>
                      </a:r>
                    </a:p>
                    <a:p>
                      <a:pPr lvl="0">
                        <a:buNone/>
                      </a:pP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GB" sz="1100" dirty="0"/>
                        <a:t>Knowledge recall on topic (15 marks):</a:t>
                      </a:r>
                      <a:endParaRPr lang="en-US" sz="1100" dirty="0"/>
                    </a:p>
                    <a:p>
                      <a:pPr marL="171450" lvl="0" indent="-171450" algn="l">
                        <a:buFont typeface="Arial" panose="020B0604020202020204" pitchFamily="34" charset="0"/>
                        <a:buChar char="•"/>
                      </a:pPr>
                      <a:r>
                        <a:rPr lang="en-GB" sz="1100" b="0" u="none" dirty="0">
                          <a:solidFill>
                            <a:schemeClr val="tx1"/>
                          </a:solidFill>
                        </a:rPr>
                        <a:t>How are files stored for later use?</a:t>
                      </a:r>
                      <a:endParaRPr lang="en-GB" sz="1100" dirty="0"/>
                    </a:p>
                    <a:p>
                      <a:pPr marL="171450" lvl="0" indent="-171450" algn="l">
                        <a:buFont typeface="Arial" panose="020B0604020202020204" pitchFamily="34" charset="0"/>
                        <a:buChar char="•"/>
                      </a:pPr>
                      <a:r>
                        <a:rPr lang="en-GB" sz="1100" b="0" u="none" dirty="0">
                          <a:solidFill>
                            <a:schemeClr val="tx1"/>
                          </a:solidFill>
                        </a:rPr>
                        <a:t>Where does computing come from?</a:t>
                      </a:r>
                      <a:endParaRPr lang="en-GB" sz="1100" dirty="0"/>
                    </a:p>
                    <a:p>
                      <a:pPr marL="171450" lvl="0" indent="-171450" algn="l">
                        <a:buFont typeface="Arial" panose="020B0604020202020204" pitchFamily="34" charset="0"/>
                        <a:buChar char="•"/>
                      </a:pPr>
                      <a:r>
                        <a:rPr lang="en-GB" sz="1100" b="0" u="none" dirty="0">
                          <a:solidFill>
                            <a:schemeClr val="tx1"/>
                          </a:solidFill>
                        </a:rPr>
                        <a:t>How does a computer work?</a:t>
                      </a:r>
                      <a:endParaRPr lang="en-GB" sz="1100" dirty="0"/>
                    </a:p>
                    <a:p>
                      <a:pPr marL="171450" lvl="0" indent="-171450">
                        <a:buFont typeface="Arial" panose="020B0604020202020204" pitchFamily="34" charset="0"/>
                        <a:buChar char="•"/>
                      </a:pPr>
                      <a:r>
                        <a:rPr lang="en-GB" sz="1100" b="0" u="none" dirty="0">
                          <a:solidFill>
                            <a:schemeClr val="tx1"/>
                          </a:solidFill>
                        </a:rPr>
                        <a:t>How are computers used today?</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5729166"/>
                  </a:ext>
                </a:extLst>
              </a:tr>
              <a:tr h="280686">
                <a:tc>
                  <a:txBody>
                    <a:bodyPr/>
                    <a:lstStyle/>
                    <a:p>
                      <a:pPr lvl="0">
                        <a:buNone/>
                      </a:pPr>
                      <a:r>
                        <a:rPr lang="en-GB" sz="1100" b="0" i="0" u="none" strike="noStrike" noProof="0" dirty="0">
                          <a:solidFill>
                            <a:srgbClr val="000000"/>
                          </a:solidFill>
                          <a:latin typeface="Calibri"/>
                        </a:rPr>
                        <a:t>Bi-weekly Quiz </a:t>
                      </a:r>
                      <a:endParaRPr lang="en-US" sz="1100" b="0" i="0" u="none" strike="noStrike" noProof="0" dirty="0">
                        <a:solidFill>
                          <a:srgbClr val="000000"/>
                        </a:solidFill>
                        <a:latin typeface="Calibri"/>
                      </a:endParaRPr>
                    </a:p>
                    <a:p>
                      <a:pPr lvl="0">
                        <a:buNone/>
                      </a:pPr>
                      <a:r>
                        <a:rPr lang="en-GB" sz="1100" b="0" i="0" u="none" strike="noStrike" noProof="0" dirty="0">
                          <a:solidFill>
                            <a:srgbClr val="000000"/>
                          </a:solidFill>
                          <a:latin typeface="Calibri"/>
                        </a:rPr>
                        <a:t>1 Extended written response</a:t>
                      </a:r>
                      <a:endParaRPr lang="en-US" sz="1100" b="0" i="0" u="none" strike="noStrike" noProof="0" dirty="0">
                        <a:solidFill>
                          <a:srgbClr val="000000"/>
                        </a:solidFill>
                        <a:latin typeface="Calibri"/>
                      </a:endParaRPr>
                    </a:p>
                    <a:p>
                      <a:pPr lvl="0">
                        <a:buNone/>
                      </a:pPr>
                      <a:r>
                        <a:rPr lang="en-GB" sz="1100" b="0" i="0" u="none" strike="noStrike" noProof="0" dirty="0">
                          <a:solidFill>
                            <a:srgbClr val="000000"/>
                          </a:solidFill>
                          <a:latin typeface="Calibri"/>
                        </a:rPr>
                        <a:t>Various  retrieval questions (MCQs)</a:t>
                      </a:r>
                      <a:endParaRPr lang="en-US" sz="1100" b="0" i="0" u="none" strike="noStrike" noProof="0" dirty="0">
                        <a:solidFill>
                          <a:srgbClr val="000000"/>
                        </a:solidFill>
                        <a:latin typeface="Calibri"/>
                      </a:endParaRPr>
                    </a:p>
                    <a:p>
                      <a:pPr lvl="0">
                        <a:buNone/>
                      </a:pPr>
                      <a:r>
                        <a:rPr lang="en-GB" sz="1100" b="0" i="0" u="none" strike="noStrike" noProof="0" dirty="0">
                          <a:solidFill>
                            <a:srgbClr val="000000"/>
                          </a:solidFill>
                          <a:latin typeface="Calibri"/>
                        </a:rPr>
                        <a:t>Tracked using RED/AMBER/GREEN Tracker</a:t>
                      </a:r>
                      <a:endParaRPr lang="en-GB"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a:buFont typeface="Arial" panose="020B0604020202020204" pitchFamily="34" charset="0"/>
                        <a:buChar char="•"/>
                      </a:pPr>
                      <a:r>
                        <a:rPr lang="en-GB" sz="1100" b="0" u="none" dirty="0">
                          <a:solidFill>
                            <a:schemeClr val="tx1"/>
                          </a:solidFill>
                        </a:rPr>
                        <a:t>How might computers be used in the future?</a:t>
                      </a:r>
                      <a:endParaRPr lang="en-US" sz="1100" dirty="0"/>
                    </a:p>
                    <a:p>
                      <a:pPr marL="171450" lvl="0" indent="-171450" algn="l">
                        <a:buFont typeface="Arial" panose="020B0604020202020204" pitchFamily="34" charset="0"/>
                        <a:buChar char="•"/>
                      </a:pPr>
                      <a:r>
                        <a:rPr lang="en-GB" sz="1100" b="0" u="none" dirty="0">
                          <a:solidFill>
                            <a:schemeClr val="tx1"/>
                          </a:solidFill>
                        </a:rPr>
                        <a:t>How can  computers and users be protected from malware harm? Understand  other dangers - e-safety, cyberbullying and  grooming </a:t>
                      </a:r>
                      <a:endParaRPr lang="en-GB" sz="1100" dirty="0"/>
                    </a:p>
                    <a:p>
                      <a:pPr marL="171450" lvl="0" indent="-171450" algn="l">
                        <a:buFont typeface="Arial" panose="020B0604020202020204" pitchFamily="34" charset="0"/>
                        <a:buChar char="•"/>
                      </a:pPr>
                      <a:endParaRPr lang="en-GB" sz="11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469122"/>
                  </a:ext>
                </a:extLst>
              </a:tr>
            </a:tbl>
          </a:graphicData>
        </a:graphic>
      </p:graphicFrame>
      <p:graphicFrame>
        <p:nvGraphicFramePr>
          <p:cNvPr id="5" name="Table 4">
            <a:extLst>
              <a:ext uri="{FF2B5EF4-FFF2-40B4-BE49-F238E27FC236}">
                <a16:creationId xmlns:a16="http://schemas.microsoft.com/office/drawing/2014/main" id="{EC7F5072-DDC4-4386-9F1B-81BB529F17A4}"/>
              </a:ext>
            </a:extLst>
          </p:cNvPr>
          <p:cNvGraphicFramePr>
            <a:graphicFrameLocks noGrp="1"/>
          </p:cNvGraphicFramePr>
          <p:nvPr>
            <p:extLst/>
          </p:nvPr>
        </p:nvGraphicFramePr>
        <p:xfrm>
          <a:off x="472525" y="4725251"/>
          <a:ext cx="5915025" cy="3942665"/>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4109547493"/>
                    </a:ext>
                  </a:extLst>
                </a:gridCol>
                <a:gridCol w="1971675">
                  <a:extLst>
                    <a:ext uri="{9D8B030D-6E8A-4147-A177-3AD203B41FA5}">
                      <a16:colId xmlns:a16="http://schemas.microsoft.com/office/drawing/2014/main" val="1554126141"/>
                    </a:ext>
                  </a:extLst>
                </a:gridCol>
                <a:gridCol w="1971675">
                  <a:extLst>
                    <a:ext uri="{9D8B030D-6E8A-4147-A177-3AD203B41FA5}">
                      <a16:colId xmlns:a16="http://schemas.microsoft.com/office/drawing/2014/main" val="549572572"/>
                    </a:ext>
                  </a:extLst>
                </a:gridCol>
              </a:tblGrid>
              <a:tr h="308021">
                <a:tc>
                  <a:txBody>
                    <a:bodyPr/>
                    <a:lstStyle/>
                    <a:p>
                      <a:pPr algn="ctr"/>
                      <a:r>
                        <a:rPr lang="en-GB" sz="1200" dirty="0">
                          <a:solidFill>
                            <a:schemeClr val="tx1"/>
                          </a:solidFill>
                        </a:rPr>
                        <a:t>Emerging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Achieving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Excelling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644454"/>
                  </a:ext>
                </a:extLst>
              </a:tr>
              <a:tr h="3634644">
                <a:tc>
                  <a:txBody>
                    <a:bodyPr/>
                    <a:lstStyle/>
                    <a:p>
                      <a:pPr lvl="0">
                        <a:buNone/>
                      </a:pPr>
                      <a:r>
                        <a:rPr lang="en-GB" sz="1200" b="0" i="0" u="none" strike="noStrike" noProof="0" dirty="0">
                          <a:solidFill>
                            <a:schemeClr val="tx1"/>
                          </a:solidFill>
                          <a:latin typeface="Calibri"/>
                        </a:rPr>
                        <a:t>I can follow simple instructions to complete a basic task like creating folders and saving files</a:t>
                      </a:r>
                    </a:p>
                    <a:p>
                      <a:pPr lvl="0">
                        <a:buNone/>
                      </a:pPr>
                      <a:endParaRPr lang="en-GB" sz="1200" dirty="0">
                        <a:solidFill>
                          <a:schemeClr val="tx1"/>
                        </a:solidFill>
                      </a:endParaRPr>
                    </a:p>
                    <a:p>
                      <a:pPr lvl="0">
                        <a:buNone/>
                      </a:pPr>
                      <a:endParaRPr lang="en-GB" sz="1200" dirty="0">
                        <a:solidFill>
                          <a:schemeClr val="tx1"/>
                        </a:solidFill>
                      </a:endParaRPr>
                    </a:p>
                    <a:p>
                      <a:pPr lvl="0">
                        <a:buNone/>
                      </a:pPr>
                      <a:r>
                        <a:rPr lang="en-GB" sz="1200" dirty="0">
                          <a:solidFill>
                            <a:schemeClr val="tx1"/>
                          </a:solidFill>
                        </a:rPr>
                        <a:t>I can mention some of the inventors of computers.</a:t>
                      </a:r>
                      <a:endParaRPr lang="en-GB" dirty="0">
                        <a:solidFill>
                          <a:schemeClr val="tx1"/>
                        </a:solidFill>
                      </a:endParaRPr>
                    </a:p>
                    <a:p>
                      <a:endParaRPr lang="en-GB" sz="1200" dirty="0">
                        <a:solidFill>
                          <a:schemeClr val="tx1"/>
                        </a:solidFill>
                      </a:endParaRPr>
                    </a:p>
                    <a:p>
                      <a:endParaRPr lang="en-GB" sz="1200" dirty="0">
                        <a:solidFill>
                          <a:schemeClr val="tx1"/>
                        </a:solidFill>
                      </a:endParaRPr>
                    </a:p>
                    <a:p>
                      <a:pPr lvl="0">
                        <a:buNone/>
                      </a:pPr>
                      <a:r>
                        <a:rPr lang="en-GB" sz="1200" dirty="0">
                          <a:solidFill>
                            <a:schemeClr val="tx1"/>
                          </a:solidFill>
                        </a:rPr>
                        <a:t>I can safely use my password and know how to be safe online.</a:t>
                      </a:r>
                      <a:endParaRPr lang="en-GB" dirty="0">
                        <a:solidFill>
                          <a:schemeClr val="tx1"/>
                        </a:solidFill>
                      </a:endParaRPr>
                    </a:p>
                    <a:p>
                      <a:pPr lvl="0">
                        <a:buNone/>
                      </a:pPr>
                      <a:endParaRPr lang="en-GB" sz="1200" dirty="0">
                        <a:solidFill>
                          <a:schemeClr val="tx1"/>
                        </a:solidFill>
                      </a:endParaRPr>
                    </a:p>
                    <a:p>
                      <a:pPr lvl="0">
                        <a:buNone/>
                      </a:pPr>
                      <a:endParaRPr lang="en-GB" sz="1200" dirty="0">
                        <a:solidFill>
                          <a:schemeClr val="tx1"/>
                        </a:solidFill>
                      </a:endParaRPr>
                    </a:p>
                    <a:p>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I can use the terms to explain how my files are organised and identify some file formats</a:t>
                      </a:r>
                    </a:p>
                    <a:p>
                      <a:endParaRPr lang="en-GB" sz="1200">
                        <a:solidFill>
                          <a:schemeClr val="tx1"/>
                        </a:solidFill>
                      </a:endParaRPr>
                    </a:p>
                    <a:p>
                      <a:r>
                        <a:rPr lang="en-GB" sz="1200" dirty="0">
                          <a:solidFill>
                            <a:schemeClr val="tx1"/>
                          </a:solidFill>
                        </a:rPr>
                        <a:t>I can recall and use  a timeline to show part of the History of Computing</a:t>
                      </a:r>
                    </a:p>
                    <a:p>
                      <a:r>
                        <a:rPr lang="en-GB" sz="1200" dirty="0">
                          <a:solidFill>
                            <a:schemeClr val="tx1"/>
                          </a:solidFill>
                        </a:rPr>
                        <a:t> </a:t>
                      </a:r>
                    </a:p>
                    <a:p>
                      <a:pPr lvl="0">
                        <a:buNone/>
                      </a:pPr>
                      <a:endParaRPr lang="en-GB" sz="1200">
                        <a:solidFill>
                          <a:schemeClr val="tx1"/>
                        </a:solidFill>
                      </a:endParaRPr>
                    </a:p>
                    <a:p>
                      <a:pPr lvl="0">
                        <a:buNone/>
                      </a:pPr>
                      <a:r>
                        <a:rPr lang="en-GB" sz="1200" dirty="0">
                          <a:solidFill>
                            <a:schemeClr val="tx1"/>
                          </a:solidFill>
                        </a:rPr>
                        <a:t> I understand a weak and strong password and know what to do when faced with a e-safety threat.</a:t>
                      </a:r>
                      <a:endParaRPr lang="en-GB" dirty="0">
                        <a:solidFill>
                          <a:schemeClr val="tx1"/>
                        </a:solidFill>
                      </a:endParaRPr>
                    </a:p>
                    <a:p>
                      <a:pPr lvl="0">
                        <a:buNone/>
                      </a:pPr>
                      <a:endParaRPr lang="en-GB" sz="1200">
                        <a:solidFill>
                          <a:schemeClr val="tx1"/>
                        </a:solidFill>
                      </a:endParaRPr>
                    </a:p>
                    <a:p>
                      <a:pPr lvl="0">
                        <a:buNone/>
                      </a:pPr>
                      <a:endParaRPr lang="en-GB" sz="1200">
                        <a:solidFill>
                          <a:schemeClr val="tx1"/>
                        </a:solidFill>
                      </a:endParaRPr>
                    </a:p>
                    <a:p>
                      <a:pPr lvl="0">
                        <a:buNone/>
                      </a:pPr>
                      <a:endParaRPr lang="en-GB" sz="1200">
                        <a:solidFill>
                          <a:schemeClr val="tx1"/>
                        </a:solidFill>
                      </a:endParaRPr>
                    </a:p>
                    <a:p>
                      <a:pPr defTabSz="685800">
                        <a:tabLst/>
                        <a:defRPr/>
                      </a:pPr>
                      <a:endParaRPr lang="en-GB" sz="12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a:solidFill>
                            <a:schemeClr val="tx1"/>
                          </a:solidFill>
                        </a:rPr>
                        <a:t>I can correctly organise my files into folders and name them.</a:t>
                      </a:r>
                    </a:p>
                    <a:p>
                      <a:endParaRPr lang="en-GB" sz="1200"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GB" sz="1200" dirty="0">
                        <a:solidFill>
                          <a:schemeClr val="tx1"/>
                        </a:solidFill>
                      </a:endParaRPr>
                    </a:p>
                    <a:p>
                      <a:pPr marL="0" marR="0" lvl="0" indent="0" algn="l">
                        <a:lnSpc>
                          <a:spcPct val="100000"/>
                        </a:lnSpc>
                        <a:spcBef>
                          <a:spcPts val="0"/>
                        </a:spcBef>
                        <a:spcAft>
                          <a:spcPts val="0"/>
                        </a:spcAft>
                        <a:buClrTx/>
                        <a:buSzTx/>
                        <a:buFontTx/>
                        <a:buNone/>
                      </a:pPr>
                      <a:r>
                        <a:rPr lang="en-GB" sz="1200" dirty="0">
                          <a:solidFill>
                            <a:schemeClr val="tx1"/>
                          </a:solidFill>
                        </a:rPr>
                        <a:t>I can add extra data such as dates and years to the timeline.</a:t>
                      </a:r>
                      <a:endParaRPr lang="en-GB" dirty="0">
                        <a:solidFill>
                          <a:schemeClr val="tx1"/>
                        </a:solidFill>
                      </a:endParaRPr>
                    </a:p>
                    <a:p>
                      <a:endParaRPr lang="en-GB" sz="1200"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GB" sz="1200" dirty="0">
                        <a:solidFill>
                          <a:schemeClr val="tx1"/>
                        </a:solidFill>
                      </a:endParaRPr>
                    </a:p>
                    <a:p>
                      <a:pPr marL="0" marR="0" lvl="0" indent="0" algn="l">
                        <a:lnSpc>
                          <a:spcPct val="100000"/>
                        </a:lnSpc>
                        <a:spcBef>
                          <a:spcPts val="0"/>
                        </a:spcBef>
                        <a:spcAft>
                          <a:spcPts val="0"/>
                        </a:spcAft>
                        <a:buClrTx/>
                        <a:buSzTx/>
                        <a:buFontTx/>
                        <a:buNone/>
                      </a:pPr>
                      <a:r>
                        <a:rPr lang="en-GB" sz="1200" dirty="0">
                          <a:solidFill>
                            <a:schemeClr val="tx1"/>
                          </a:solidFill>
                        </a:rPr>
                        <a:t>I can create a presentation and give advice to my peers about the dangers of online interaction.</a:t>
                      </a:r>
                    </a:p>
                    <a:p>
                      <a:pPr marL="0" marR="0" lvl="0" indent="0" algn="l">
                        <a:lnSpc>
                          <a:spcPct val="100000"/>
                        </a:lnSpc>
                        <a:spcBef>
                          <a:spcPts val="0"/>
                        </a:spcBef>
                        <a:spcAft>
                          <a:spcPts val="0"/>
                        </a:spcAft>
                        <a:buClrTx/>
                        <a:buSzTx/>
                        <a:buFontTx/>
                        <a:buNone/>
                      </a:pPr>
                      <a:endParaRPr lang="en-GB" sz="1200" dirty="0">
                        <a:solidFill>
                          <a:schemeClr val="tx1"/>
                        </a:solidFill>
                      </a:endParaRPr>
                    </a:p>
                    <a:p>
                      <a:pPr marL="0" marR="0" lvl="0" indent="0" algn="l">
                        <a:lnSpc>
                          <a:spcPct val="100000"/>
                        </a:lnSpc>
                        <a:spcBef>
                          <a:spcPts val="0"/>
                        </a:spcBef>
                        <a:spcAft>
                          <a:spcPts val="0"/>
                        </a:spcAft>
                        <a:buClrTx/>
                        <a:buSzTx/>
                        <a:buFontTx/>
                        <a:buNone/>
                      </a:pPr>
                      <a:endParaRPr lang="en-GB" sz="1200" dirty="0">
                        <a:solidFill>
                          <a:schemeClr val="tx1"/>
                        </a:solidFill>
                      </a:endParaRPr>
                    </a:p>
                    <a:p>
                      <a:pPr marL="0" marR="0" lvl="0" indent="0" algn="l">
                        <a:lnSpc>
                          <a:spcPct val="100000"/>
                        </a:lnSpc>
                        <a:spcBef>
                          <a:spcPts val="0"/>
                        </a:spcBef>
                        <a:spcAft>
                          <a:spcPts val="0"/>
                        </a:spcAft>
                        <a:buClrTx/>
                        <a:buSzTx/>
                        <a:buFontTx/>
                        <a:buNone/>
                      </a:pPr>
                      <a:endParaRPr lang="en-GB" sz="1200" dirty="0">
                        <a:solidFill>
                          <a:schemeClr val="tx1"/>
                        </a:solidFill>
                      </a:endParaRPr>
                    </a:p>
                    <a:p>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1A90A914-FCF4-4186-9111-D6F2BB95A7B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27102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21A87-1105-417A-A005-BFA3D15E3E16}"/>
              </a:ext>
            </a:extLst>
          </p:cNvPr>
          <p:cNvSpPr>
            <a:spLocks noGrp="1"/>
          </p:cNvSpPr>
          <p:nvPr>
            <p:ph type="title"/>
          </p:nvPr>
        </p:nvSpPr>
        <p:spPr>
          <a:xfrm>
            <a:off x="187569" y="486837"/>
            <a:ext cx="6447693" cy="955102"/>
          </a:xfrm>
          <a:ln>
            <a:solidFill>
              <a:schemeClr val="tx1"/>
            </a:solidFill>
          </a:ln>
        </p:spPr>
        <p:txBody>
          <a:bodyPr>
            <a:normAutofit/>
          </a:bodyPr>
          <a:lstStyle/>
          <a:p>
            <a:r>
              <a:rPr lang="en-GB" sz="2800" dirty="0"/>
              <a:t>How does a computer work: Autumn Term</a:t>
            </a:r>
            <a:br>
              <a:rPr lang="en-GB" sz="2800" dirty="0"/>
            </a:br>
            <a:r>
              <a:rPr lang="en-GB" sz="2000" i="1" dirty="0"/>
              <a:t>Golden Nuggets and Work Hard</a:t>
            </a:r>
            <a:endParaRPr lang="en-GB" sz="2800" i="1" dirty="0"/>
          </a:p>
        </p:txBody>
      </p:sp>
      <p:graphicFrame>
        <p:nvGraphicFramePr>
          <p:cNvPr id="4" name="Content Placeholder 3">
            <a:extLst>
              <a:ext uri="{FF2B5EF4-FFF2-40B4-BE49-F238E27FC236}">
                <a16:creationId xmlns:a16="http://schemas.microsoft.com/office/drawing/2014/main" id="{EB3B03C3-3BBC-4A1B-877C-70BE28835194}"/>
              </a:ext>
            </a:extLst>
          </p:cNvPr>
          <p:cNvGraphicFramePr>
            <a:graphicFrameLocks noGrp="1"/>
          </p:cNvGraphicFramePr>
          <p:nvPr>
            <p:ph idx="1"/>
            <p:extLst>
              <p:ext uri="{D42A27DB-BD31-4B8C-83A1-F6EECF244321}">
                <p14:modId xmlns:p14="http://schemas.microsoft.com/office/powerpoint/2010/main" val="373178100"/>
              </p:ext>
            </p:extLst>
          </p:nvPr>
        </p:nvGraphicFramePr>
        <p:xfrm>
          <a:off x="187569" y="1678325"/>
          <a:ext cx="6447693" cy="6797460"/>
        </p:xfrm>
        <a:graphic>
          <a:graphicData uri="http://schemas.openxmlformats.org/drawingml/2006/table">
            <a:tbl>
              <a:tblPr firstRow="1" bandRow="1">
                <a:tableStyleId>{5C22544A-7EE6-4342-B048-85BDC9FD1C3A}</a:tableStyleId>
              </a:tblPr>
              <a:tblGrid>
                <a:gridCol w="760372">
                  <a:extLst>
                    <a:ext uri="{9D8B030D-6E8A-4147-A177-3AD203B41FA5}">
                      <a16:colId xmlns:a16="http://schemas.microsoft.com/office/drawing/2014/main" val="518191240"/>
                    </a:ext>
                  </a:extLst>
                </a:gridCol>
                <a:gridCol w="2636958">
                  <a:extLst>
                    <a:ext uri="{9D8B030D-6E8A-4147-A177-3AD203B41FA5}">
                      <a16:colId xmlns:a16="http://schemas.microsoft.com/office/drawing/2014/main" val="1227018231"/>
                    </a:ext>
                  </a:extLst>
                </a:gridCol>
                <a:gridCol w="3050363">
                  <a:extLst>
                    <a:ext uri="{9D8B030D-6E8A-4147-A177-3AD203B41FA5}">
                      <a16:colId xmlns:a16="http://schemas.microsoft.com/office/drawing/2014/main" val="2891100115"/>
                    </a:ext>
                  </a:extLst>
                </a:gridCol>
              </a:tblGrid>
              <a:tr h="535692">
                <a:tc>
                  <a:txBody>
                    <a:bodyPr/>
                    <a:lstStyle/>
                    <a:p>
                      <a:pPr algn="ctr"/>
                      <a:endParaRPr lang="en-GB"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GB" sz="1100" dirty="0">
                          <a:solidFill>
                            <a:schemeClr val="tx1"/>
                          </a:solidFill>
                        </a:rPr>
                        <a:t>Golden Nugget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lang="en-GB" sz="1100" dirty="0">
                          <a:solidFill>
                            <a:schemeClr val="tx1"/>
                          </a:solidFill>
                        </a:rPr>
                        <a:t>Work Hard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91062025"/>
                  </a:ext>
                </a:extLst>
              </a:tr>
              <a:tr h="585540">
                <a:tc>
                  <a:txBody>
                    <a:bodyPr/>
                    <a:lstStyle/>
                    <a:p>
                      <a:pPr algn="ctr"/>
                      <a:r>
                        <a:rPr lang="en-GB" sz="1100"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0" fontAlgn="base"/>
                      <a:r>
                        <a:rPr lang="en-GB" sz="1100" b="0" i="0" dirty="0">
                          <a:solidFill>
                            <a:schemeClr val="tx1"/>
                          </a:solidFill>
                          <a:effectLst/>
                          <a:latin typeface="Calibri"/>
                        </a:rPr>
                        <a:t>Understand how to save and store my work on the computer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a:solidFill>
                            <a:schemeClr val="tx1"/>
                          </a:solidFill>
                        </a:rPr>
                        <a:t>Create YR7  folders for different subject areas and begin to save files into them using correct labels.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7403369"/>
                  </a:ext>
                </a:extLst>
              </a:tr>
              <a:tr h="483083">
                <a:tc>
                  <a:txBody>
                    <a:bodyPr/>
                    <a:lstStyle/>
                    <a:p>
                      <a:pPr algn="ctr"/>
                      <a:r>
                        <a:rPr lang="en-GB" sz="1100"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Know how computer development started and where we are now.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Use the reference page to complete the ‘History of Computing’ timeline.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7274203"/>
                  </a:ext>
                </a:extLst>
              </a:tr>
              <a:tr h="672866">
                <a:tc>
                  <a:txBody>
                    <a:bodyPr/>
                    <a:lstStyle/>
                    <a:p>
                      <a:pPr algn="ctr"/>
                      <a:r>
                        <a:rPr lang="en-GB" sz="1100"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How keyboard, mouse, monitor and other hardware component make a computer work?</a:t>
                      </a:r>
                      <a:endParaRPr lang="en-GB" sz="1100" b="0" i="0" dirty="0">
                        <a:solidFill>
                          <a:schemeClr val="tx1"/>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Research different components that make up a computer – their names and functionality.</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4904642"/>
                  </a:ext>
                </a:extLst>
              </a:tr>
              <a:tr h="672866">
                <a:tc>
                  <a:txBody>
                    <a:bodyPr/>
                    <a:lstStyle/>
                    <a:p>
                      <a:pPr algn="ctr"/>
                      <a:r>
                        <a:rPr lang="en-GB" sz="1100"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dirty="0">
                          <a:solidFill>
                            <a:schemeClr val="tx1"/>
                          </a:solidFill>
                          <a:effectLst/>
                          <a:latin typeface="Calibri"/>
                        </a:rPr>
                        <a:t>Know how computers are used in finance, banking, education, transport etc</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Identify and explain how the elements of computer input-output-storage  are applied in different modern machines and sectors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820331"/>
                  </a:ext>
                </a:extLst>
              </a:tr>
              <a:tr h="483083">
                <a:tc>
                  <a:txBody>
                    <a:bodyPr/>
                    <a:lstStyle/>
                    <a:p>
                      <a:pPr algn="ctr"/>
                      <a:r>
                        <a:rPr lang="en-GB" sz="1100"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How  Artificial Intelligence will help us become more useful in the future.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Collect data and use it  to model how AI can quickly be applied to different real word solutions </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266877"/>
                  </a:ext>
                </a:extLst>
              </a:tr>
              <a:tr h="672866">
                <a:tc>
                  <a:txBody>
                    <a:bodyPr/>
                    <a:lstStyle/>
                    <a:p>
                      <a:pPr algn="ctr"/>
                      <a:r>
                        <a:rPr lang="en-GB" sz="1100"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Know that some  viruses and malware exist and  how they can  harm humans, networks and mobile devices.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Identify and explain different types of computer viruses and show understanding of how they are transmitted.</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0582945"/>
                  </a:ext>
                </a:extLst>
              </a:tr>
              <a:tr h="672866">
                <a:tc>
                  <a:txBody>
                    <a:bodyPr/>
                    <a:lstStyle/>
                    <a:p>
                      <a:pPr algn="ctr"/>
                      <a:r>
                        <a:rPr lang="en-GB" sz="1100"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GB" sz="1100" b="0" i="0" dirty="0">
                        <a:solidFill>
                          <a:schemeClr val="tx1"/>
                        </a:solidFill>
                        <a:effectLst/>
                        <a:latin typeface="Calibri"/>
                      </a:endParaRPr>
                    </a:p>
                    <a:p>
                      <a:pPr lvl="0" algn="l">
                        <a:buNone/>
                      </a:pPr>
                      <a:r>
                        <a:rPr lang="en-GB" sz="1100" b="0" i="0" dirty="0">
                          <a:solidFill>
                            <a:schemeClr val="tx1"/>
                          </a:solidFill>
                          <a:effectLst/>
                          <a:latin typeface="Calibri"/>
                        </a:rPr>
                        <a:t>Why is using a strong password important? </a:t>
                      </a:r>
                    </a:p>
                    <a:p>
                      <a:pPr lvl="0" algn="l">
                        <a:buNone/>
                      </a:pPr>
                      <a:endParaRPr lang="en-GB" sz="1100" b="0" i="0" dirty="0">
                        <a:solidFill>
                          <a:schemeClr val="tx1"/>
                        </a:solidFill>
                        <a:effectLst/>
                        <a:latin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b="0" i="0" u="none" strike="noStrike" noProof="0" dirty="0">
                          <a:solidFill>
                            <a:schemeClr val="tx1"/>
                          </a:solidFill>
                          <a:latin typeface="Calibri"/>
                        </a:rPr>
                        <a:t>Know why and methods we can use strong passwords to protect our files, network and devices?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0923228"/>
                  </a:ext>
                </a:extLst>
              </a:tr>
              <a:tr h="672866">
                <a:tc>
                  <a:txBody>
                    <a:bodyPr/>
                    <a:lstStyle/>
                    <a:p>
                      <a:pPr algn="ctr"/>
                      <a:r>
                        <a:rPr lang="en-GB" sz="1100" dirty="0">
                          <a:solidFill>
                            <a:schemeClr val="tx1"/>
                          </a:solidFill>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Know that  digital footprints can be dangerous as they can track our activities online.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Identify possible places you have left your digital footprint and risks associated with them.</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2260922"/>
                  </a:ext>
                </a:extLst>
              </a:tr>
              <a:tr h="672866">
                <a:tc>
                  <a:txBody>
                    <a:bodyPr/>
                    <a:lstStyle/>
                    <a:p>
                      <a:pPr algn="ctr"/>
                      <a:r>
                        <a:rPr lang="en-GB" sz="1100" dirty="0">
                          <a:solidFill>
                            <a:schemeClr val="tx1"/>
                          </a:solidFill>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Understand  that cyberbullying  can affect you and others.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Determine from different scenarios when someone is cyberbullied and select the correct approach.</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9839698"/>
                  </a:ext>
                </a:extLst>
              </a:tr>
              <a:tr h="672866">
                <a:tc>
                  <a:txBody>
                    <a:bodyPr/>
                    <a:lstStyle/>
                    <a:p>
                      <a:pPr algn="ctr"/>
                      <a:r>
                        <a:rPr lang="en-GB" sz="1100" dirty="0">
                          <a:solidFill>
                            <a:schemeClr val="tx1"/>
                          </a:solidFill>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r>
                        <a:rPr lang="en-GB" sz="1100" b="0" i="0" dirty="0">
                          <a:solidFill>
                            <a:schemeClr val="tx1"/>
                          </a:solidFill>
                          <a:effectLst/>
                          <a:latin typeface="Calibri"/>
                        </a:rPr>
                        <a:t>Recognise when someone is being groomed  and know how to reduce the risk of becoming a victim.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a:buNone/>
                      </a:pPr>
                      <a:r>
                        <a:rPr lang="en-GB" sz="1100" dirty="0">
                          <a:solidFill>
                            <a:schemeClr val="tx1"/>
                          </a:solidFill>
                        </a:rPr>
                        <a:t>Explain what you understand by the term grooming and highlight ways you can reduce the risk of grooming.</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1978357"/>
                  </a:ext>
                </a:extLst>
              </a:tr>
            </a:tbl>
          </a:graphicData>
        </a:graphic>
      </p:graphicFrame>
      <p:sp>
        <p:nvSpPr>
          <p:cNvPr id="5" name="Rectangle: Rounded Corners 4">
            <a:extLst>
              <a:ext uri="{FF2B5EF4-FFF2-40B4-BE49-F238E27FC236}">
                <a16:creationId xmlns:a16="http://schemas.microsoft.com/office/drawing/2014/main" id="{42BB2197-48CD-485B-A852-8378A15BB5C7}"/>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38122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FC620F-1835-06CF-02C4-5FAE7A4CAF59}"/>
            </a:ext>
          </a:extLst>
        </p:cNvPr>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3F031C9A-5529-DC90-AF78-3A6A6A0B62C7}"/>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82EB661A-B9E5-97A9-641D-3349FA996BFC}"/>
              </a:ext>
            </a:extLst>
          </p:cNvPr>
          <p:cNvSpPr>
            <a:spLocks noGrp="1"/>
          </p:cNvSpPr>
          <p:nvPr>
            <p:ph type="title"/>
          </p:nvPr>
        </p:nvSpPr>
        <p:spPr>
          <a:xfrm>
            <a:off x="358242" y="486710"/>
            <a:ext cx="6141515" cy="908210"/>
          </a:xfrm>
          <a:ln>
            <a:solidFill>
              <a:schemeClr val="tx1"/>
            </a:solidFill>
          </a:ln>
        </p:spPr>
        <p:txBody>
          <a:bodyPr>
            <a:normAutofit/>
          </a:bodyPr>
          <a:lstStyle/>
          <a:p>
            <a:r>
              <a:rPr lang="en-GB" sz="2400" dirty="0"/>
              <a:t>How is your progress measured in class in Computer Science in Spring Term?</a:t>
            </a:r>
          </a:p>
        </p:txBody>
      </p:sp>
      <p:graphicFrame>
        <p:nvGraphicFramePr>
          <p:cNvPr id="4" name="Content Placeholder 3">
            <a:extLst>
              <a:ext uri="{FF2B5EF4-FFF2-40B4-BE49-F238E27FC236}">
                <a16:creationId xmlns:a16="http://schemas.microsoft.com/office/drawing/2014/main" id="{5B96C0FD-EADD-5CF7-B62B-59BFAFF1D2DD}"/>
              </a:ext>
            </a:extLst>
          </p:cNvPr>
          <p:cNvGraphicFramePr>
            <a:graphicFrameLocks noGrp="1"/>
          </p:cNvGraphicFramePr>
          <p:nvPr>
            <p:ph idx="1"/>
            <p:extLst>
              <p:ext uri="{D42A27DB-BD31-4B8C-83A1-F6EECF244321}">
                <p14:modId xmlns:p14="http://schemas.microsoft.com/office/powerpoint/2010/main" val="3571679527"/>
              </p:ext>
            </p:extLst>
          </p:nvPr>
        </p:nvGraphicFramePr>
        <p:xfrm>
          <a:off x="355347" y="1636759"/>
          <a:ext cx="6144410" cy="1786251"/>
        </p:xfrm>
        <a:graphic>
          <a:graphicData uri="http://schemas.openxmlformats.org/drawingml/2006/table">
            <a:tbl>
              <a:tblPr firstRow="1" bandRow="1">
                <a:tableStyleId>{5C22544A-7EE6-4342-B048-85BDC9FD1C3A}</a:tableStyleId>
              </a:tblPr>
              <a:tblGrid>
                <a:gridCol w="2326675">
                  <a:extLst>
                    <a:ext uri="{9D8B030D-6E8A-4147-A177-3AD203B41FA5}">
                      <a16:colId xmlns:a16="http://schemas.microsoft.com/office/drawing/2014/main" val="932209114"/>
                    </a:ext>
                  </a:extLst>
                </a:gridCol>
                <a:gridCol w="3817735">
                  <a:extLst>
                    <a:ext uri="{9D8B030D-6E8A-4147-A177-3AD203B41FA5}">
                      <a16:colId xmlns:a16="http://schemas.microsoft.com/office/drawing/2014/main" val="3547968821"/>
                    </a:ext>
                  </a:extLst>
                </a:gridCol>
              </a:tblGrid>
              <a:tr h="424744">
                <a:tc gridSpan="2">
                  <a:txBody>
                    <a:bodyPr/>
                    <a:lstStyle/>
                    <a:p>
                      <a:r>
                        <a:rPr lang="en-GB" sz="1100" dirty="0">
                          <a:solidFill>
                            <a:schemeClr val="tx1"/>
                          </a:solidFill>
                          <a:latin typeface="+mn-lt"/>
                        </a:rPr>
                        <a:t>Autumn: Becoming a Computer scientist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lang="en-GB" sz="1200"/>
                    </a:p>
                  </a:txBody>
                  <a:tcPr/>
                </a:tc>
                <a:extLst>
                  <a:ext uri="{0D108BD9-81ED-4DB2-BD59-A6C34878D82A}">
                    <a16:rowId xmlns:a16="http://schemas.microsoft.com/office/drawing/2014/main" val="4062431929"/>
                  </a:ext>
                </a:extLst>
              </a:tr>
              <a:tr h="488746">
                <a:tc>
                  <a:txBody>
                    <a:bodyPr/>
                    <a:lstStyle/>
                    <a:p>
                      <a:r>
                        <a:rPr lang="en-GB" sz="1100" dirty="0">
                          <a:solidFill>
                            <a:schemeClr val="tx1"/>
                          </a:solidFill>
                          <a:latin typeface="+mn-lt"/>
                        </a:rPr>
                        <a:t>Multiple Choice Quiz</a:t>
                      </a:r>
                    </a:p>
                    <a:p>
                      <a:pPr lvl="0">
                        <a:buNone/>
                      </a:pPr>
                      <a:endParaRPr lang="en-GB"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100" dirty="0">
                          <a:solidFill>
                            <a:schemeClr val="tx1"/>
                          </a:solidFill>
                          <a:latin typeface="+mn-lt"/>
                        </a:rPr>
                        <a:t>Knowledge recall on topic (15 marks):</a:t>
                      </a:r>
                      <a:endParaRPr lang="en-US" sz="1100" dirty="0">
                        <a:solidFill>
                          <a:schemeClr val="tx1"/>
                        </a:solidFill>
                        <a:latin typeface="+mn-lt"/>
                      </a:endParaRPr>
                    </a:p>
                    <a:p>
                      <a:pPr marL="171450" lvl="0" indent="-171450" algn="l">
                        <a:buFont typeface="Arial" panose="020B0604020202020204" pitchFamily="34" charset="0"/>
                        <a:buChar char="•"/>
                      </a:pPr>
                      <a:endParaRPr lang="en-GB" sz="1100" b="0" u="none"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729166"/>
                  </a:ext>
                </a:extLst>
              </a:tr>
              <a:tr h="872761">
                <a:tc gridSpan="2">
                  <a:txBody>
                    <a:bodyPr/>
                    <a:lstStyle/>
                    <a:p>
                      <a:pPr lvl="0">
                        <a:buNone/>
                      </a:pPr>
                      <a:r>
                        <a:rPr lang="en-GB" sz="1100" b="0" i="0" u="none" strike="noStrike" noProof="0" dirty="0">
                          <a:solidFill>
                            <a:schemeClr val="tx1"/>
                          </a:solidFill>
                          <a:latin typeface="+mn-lt"/>
                        </a:rPr>
                        <a:t>Bi-weekly Quiz </a:t>
                      </a:r>
                      <a:endParaRPr lang="en-US"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1 Extended written response</a:t>
                      </a:r>
                      <a:endParaRPr lang="en-US"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Various  retrieval questions (MCQs)</a:t>
                      </a:r>
                      <a:endParaRPr lang="en-US"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Tracked using RED/AMBER/GREEN Tracker</a:t>
                      </a:r>
                      <a:endParaRPr lang="en-GB" sz="11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lvl="0" indent="-171450" algn="l">
                        <a:buFont typeface="Arial" panose="020B0604020202020204" pitchFamily="34" charset="0"/>
                        <a:buChar char="•"/>
                      </a:pPr>
                      <a:endParaRPr lang="en-GB" sz="1100" b="0" u="none" dirty="0">
                        <a:solidFill>
                          <a:schemeClr val="tx1"/>
                        </a:solidFill>
                        <a:latin typeface="+mn-lt"/>
                      </a:endParaRPr>
                    </a:p>
                  </a:txBody>
                  <a:tcPr/>
                </a:tc>
                <a:extLst>
                  <a:ext uri="{0D108BD9-81ED-4DB2-BD59-A6C34878D82A}">
                    <a16:rowId xmlns:a16="http://schemas.microsoft.com/office/drawing/2014/main" val="4198469122"/>
                  </a:ext>
                </a:extLst>
              </a:tr>
            </a:tbl>
          </a:graphicData>
        </a:graphic>
      </p:graphicFrame>
      <p:graphicFrame>
        <p:nvGraphicFramePr>
          <p:cNvPr id="5" name="Table 4">
            <a:extLst>
              <a:ext uri="{FF2B5EF4-FFF2-40B4-BE49-F238E27FC236}">
                <a16:creationId xmlns:a16="http://schemas.microsoft.com/office/drawing/2014/main" id="{ADD3F32D-C1EB-C4C1-3A54-BE7559DDBFBC}"/>
              </a:ext>
            </a:extLst>
          </p:cNvPr>
          <p:cNvGraphicFramePr>
            <a:graphicFrameLocks noGrp="1"/>
          </p:cNvGraphicFramePr>
          <p:nvPr>
            <p:extLst>
              <p:ext uri="{D42A27DB-BD31-4B8C-83A1-F6EECF244321}">
                <p14:modId xmlns:p14="http://schemas.microsoft.com/office/powerpoint/2010/main" val="3317115062"/>
              </p:ext>
            </p:extLst>
          </p:nvPr>
        </p:nvGraphicFramePr>
        <p:xfrm>
          <a:off x="359279" y="3575410"/>
          <a:ext cx="6140478" cy="5092379"/>
        </p:xfrm>
        <a:graphic>
          <a:graphicData uri="http://schemas.openxmlformats.org/drawingml/2006/table">
            <a:tbl>
              <a:tblPr firstRow="1" bandRow="1">
                <a:tableStyleId>{5C22544A-7EE6-4342-B048-85BDC9FD1C3A}</a:tableStyleId>
              </a:tblPr>
              <a:tblGrid>
                <a:gridCol w="2046826">
                  <a:extLst>
                    <a:ext uri="{9D8B030D-6E8A-4147-A177-3AD203B41FA5}">
                      <a16:colId xmlns:a16="http://schemas.microsoft.com/office/drawing/2014/main" val="4109547493"/>
                    </a:ext>
                  </a:extLst>
                </a:gridCol>
                <a:gridCol w="2046826">
                  <a:extLst>
                    <a:ext uri="{9D8B030D-6E8A-4147-A177-3AD203B41FA5}">
                      <a16:colId xmlns:a16="http://schemas.microsoft.com/office/drawing/2014/main" val="1554126141"/>
                    </a:ext>
                  </a:extLst>
                </a:gridCol>
                <a:gridCol w="2046826">
                  <a:extLst>
                    <a:ext uri="{9D8B030D-6E8A-4147-A177-3AD203B41FA5}">
                      <a16:colId xmlns:a16="http://schemas.microsoft.com/office/drawing/2014/main" val="549572572"/>
                    </a:ext>
                  </a:extLst>
                </a:gridCol>
              </a:tblGrid>
              <a:tr h="397843">
                <a:tc>
                  <a:txBody>
                    <a:bodyPr/>
                    <a:lstStyle/>
                    <a:p>
                      <a:pPr algn="ctr"/>
                      <a:r>
                        <a:rPr lang="en-GB" sz="1200" dirty="0">
                          <a:solidFill>
                            <a:schemeClr val="tx1"/>
                          </a:solidFill>
                        </a:rPr>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200" dirty="0">
                          <a:solidFill>
                            <a:schemeClr val="tx1"/>
                          </a:solidFill>
                        </a:rPr>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644454"/>
                  </a:ext>
                </a:extLst>
              </a:tr>
              <a:tr h="4694536">
                <a:tc>
                  <a:txBody>
                    <a:bodyPr/>
                    <a:lstStyle/>
                    <a:p>
                      <a:pPr lvl="0">
                        <a:buNone/>
                      </a:pPr>
                      <a:r>
                        <a:rPr lang="en-GB" sz="1200" b="0" i="0" u="none" strike="noStrike" noProof="0" dirty="0">
                          <a:solidFill>
                            <a:schemeClr val="tx1"/>
                          </a:solidFill>
                          <a:latin typeface="Calibri"/>
                        </a:rPr>
                        <a:t>I can identify a sprite</a:t>
                      </a:r>
                    </a:p>
                    <a:p>
                      <a:pPr lvl="0">
                        <a:buNone/>
                      </a:pPr>
                      <a:endParaRPr lang="en-GB" sz="1200" dirty="0">
                        <a:solidFill>
                          <a:schemeClr val="tx1"/>
                        </a:solidFill>
                      </a:endParaRPr>
                    </a:p>
                    <a:p>
                      <a:pPr lvl="0">
                        <a:buNone/>
                      </a:pPr>
                      <a:r>
                        <a:rPr lang="en-GB" sz="1200" dirty="0">
                          <a:solidFill>
                            <a:schemeClr val="tx1"/>
                          </a:solidFill>
                        </a:rPr>
                        <a:t>I can use simple scratch  blocks to sequence  instructions and solve a problem</a:t>
                      </a:r>
                    </a:p>
                    <a:p>
                      <a:pPr lvl="0">
                        <a:buNone/>
                      </a:pPr>
                      <a:endParaRPr lang="en-GB" sz="1200" dirty="0">
                        <a:solidFill>
                          <a:schemeClr val="tx1"/>
                        </a:solidFill>
                      </a:endParaRPr>
                    </a:p>
                    <a:p>
                      <a:pPr lvl="0">
                        <a:buNone/>
                      </a:pPr>
                      <a:r>
                        <a:rPr lang="en-GB" sz="1200" dirty="0">
                          <a:solidFill>
                            <a:schemeClr val="tx1"/>
                          </a:solidFill>
                        </a:rPr>
                        <a:t>I can use the if block to make choices</a:t>
                      </a:r>
                    </a:p>
                    <a:p>
                      <a:pPr lvl="0">
                        <a:buNone/>
                      </a:pPr>
                      <a:endParaRPr lang="en-GB" sz="1200" dirty="0">
                        <a:solidFill>
                          <a:schemeClr val="tx1"/>
                        </a:solidFill>
                      </a:endParaRPr>
                    </a:p>
                    <a:p>
                      <a:pPr lvl="0">
                        <a:buNone/>
                      </a:pPr>
                      <a:r>
                        <a:rPr lang="en-GB" sz="1200" dirty="0">
                          <a:solidFill>
                            <a:schemeClr val="tx1"/>
                          </a:solidFill>
                        </a:rPr>
                        <a:t>I can identify hardware and software</a:t>
                      </a:r>
                    </a:p>
                    <a:p>
                      <a:pPr lvl="0">
                        <a:buNone/>
                      </a:pPr>
                      <a:endParaRPr lang="en-GB" sz="1200" dirty="0">
                        <a:solidFill>
                          <a:schemeClr val="tx1"/>
                        </a:solidFill>
                      </a:endParaRPr>
                    </a:p>
                    <a:p>
                      <a:pPr lvl="0">
                        <a:buNone/>
                      </a:pPr>
                      <a:endParaRPr lang="en-GB" sz="1200" dirty="0">
                        <a:solidFill>
                          <a:schemeClr val="tx1"/>
                        </a:solidFill>
                      </a:endParaRPr>
                    </a:p>
                    <a:p>
                      <a:pPr lvl="0">
                        <a:buNone/>
                      </a:pPr>
                      <a:r>
                        <a:rPr lang="en-GB" sz="1200" dirty="0">
                          <a:solidFill>
                            <a:schemeClr val="tx1"/>
                          </a:solidFill>
                        </a:rPr>
                        <a:t>I can convert </a:t>
                      </a:r>
                      <a:r>
                        <a:rPr lang="en-GB" sz="1200">
                          <a:solidFill>
                            <a:schemeClr val="tx1"/>
                          </a:solidFill>
                        </a:rPr>
                        <a:t>4-digit</a:t>
                      </a:r>
                      <a:r>
                        <a:rPr lang="en-GB" sz="1200" dirty="0">
                          <a:solidFill>
                            <a:schemeClr val="tx1"/>
                          </a:solidFill>
                        </a:rPr>
                        <a:t> binary to decimal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dirty="0">
                          <a:solidFill>
                            <a:schemeClr val="tx1"/>
                          </a:solidFill>
                        </a:rPr>
                        <a:t>I can delete and replace sprites </a:t>
                      </a:r>
                    </a:p>
                    <a:p>
                      <a:pPr lvl="0">
                        <a:buNone/>
                      </a:pPr>
                      <a:endParaRPr lang="en-GB" sz="1200" dirty="0">
                        <a:solidFill>
                          <a:schemeClr val="tx1"/>
                        </a:solidFill>
                      </a:endParaRPr>
                    </a:p>
                    <a:p>
                      <a:pPr lvl="0">
                        <a:buNone/>
                      </a:pPr>
                      <a:r>
                        <a:rPr lang="en-GB" sz="1200" dirty="0">
                          <a:solidFill>
                            <a:schemeClr val="tx1"/>
                          </a:solidFill>
                        </a:rPr>
                        <a:t> can trigger the code with events to make it interactive</a:t>
                      </a:r>
                      <a:endParaRPr lang="en-GB" dirty="0">
                        <a:solidFill>
                          <a:schemeClr val="tx1"/>
                        </a:solidFill>
                      </a:endParaRPr>
                    </a:p>
                    <a:p>
                      <a:pPr lvl="0">
                        <a:buNone/>
                      </a:pPr>
                      <a:r>
                        <a:rPr lang="en-GB" sz="1200" dirty="0">
                          <a:solidFill>
                            <a:schemeClr val="tx1"/>
                          </a:solidFill>
                        </a:rPr>
                        <a:t> </a:t>
                      </a:r>
                      <a:endParaRPr lang="en-GB">
                        <a:solidFill>
                          <a:schemeClr val="tx1"/>
                        </a:solidFill>
                      </a:endParaRPr>
                    </a:p>
                    <a:p>
                      <a:pPr lvl="0">
                        <a:buNone/>
                      </a:pPr>
                      <a:r>
                        <a:rPr lang="en-GB" sz="1200" dirty="0">
                          <a:solidFill>
                            <a:schemeClr val="tx1"/>
                          </a:solidFill>
                        </a:rPr>
                        <a:t>I can add arithmetic operations to if blocks to solve complex problems</a:t>
                      </a:r>
                      <a:endParaRPr lang="en-GB" dirty="0">
                        <a:solidFill>
                          <a:schemeClr val="tx1"/>
                        </a:solidFill>
                      </a:endParaRPr>
                    </a:p>
                    <a:p>
                      <a:pPr lvl="0">
                        <a:buNone/>
                      </a:pPr>
                      <a:endParaRPr lang="en-GB" sz="1200" dirty="0">
                        <a:solidFill>
                          <a:schemeClr val="tx1"/>
                        </a:solidFill>
                      </a:endParaRPr>
                    </a:p>
                    <a:p>
                      <a:pPr lvl="0">
                        <a:buNone/>
                      </a:pPr>
                      <a:r>
                        <a:rPr lang="en-GB" sz="1200" dirty="0">
                          <a:solidFill>
                            <a:schemeClr val="tx1"/>
                          </a:solidFill>
                        </a:rPr>
                        <a:t>I can explain inputs, process and outputs of a computer system</a:t>
                      </a:r>
                    </a:p>
                    <a:p>
                      <a:pPr lvl="0">
                        <a:buNone/>
                      </a:pPr>
                      <a:endParaRPr lang="en-GB" sz="1200" dirty="0">
                        <a:solidFill>
                          <a:schemeClr val="tx1"/>
                        </a:solidFill>
                      </a:endParaRPr>
                    </a:p>
                    <a:p>
                      <a:pPr lvl="0">
                        <a:buNone/>
                      </a:pPr>
                      <a:r>
                        <a:rPr lang="en-GB" sz="1200" dirty="0">
                          <a:solidFill>
                            <a:schemeClr val="tx1"/>
                          </a:solidFill>
                        </a:rPr>
                        <a:t>I can convert </a:t>
                      </a:r>
                      <a:r>
                        <a:rPr lang="en-GB" sz="1200">
                          <a:solidFill>
                            <a:schemeClr val="tx1"/>
                          </a:solidFill>
                        </a:rPr>
                        <a:t>4-digit</a:t>
                      </a:r>
                      <a:r>
                        <a:rPr lang="en-GB" sz="1200" dirty="0">
                          <a:solidFill>
                            <a:schemeClr val="tx1"/>
                          </a:solidFill>
                        </a:rPr>
                        <a:t> decimal to binary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buNone/>
                      </a:pPr>
                      <a:r>
                        <a:rPr lang="en-GB" sz="1200" dirty="0">
                          <a:solidFill>
                            <a:schemeClr val="tx1"/>
                          </a:solidFill>
                        </a:rPr>
                        <a:t>I can create new sprites</a:t>
                      </a:r>
                    </a:p>
                    <a:p>
                      <a:pPr lvl="0">
                        <a:buNone/>
                      </a:pPr>
                      <a:endParaRPr lang="en-GB" sz="1200" dirty="0">
                        <a:solidFill>
                          <a:schemeClr val="tx1"/>
                        </a:solidFill>
                      </a:endParaRPr>
                    </a:p>
                    <a:p>
                      <a:pPr marL="0" marR="0" lvl="0" indent="0" algn="l">
                        <a:lnSpc>
                          <a:spcPct val="100000"/>
                        </a:lnSpc>
                        <a:spcBef>
                          <a:spcPts val="0"/>
                        </a:spcBef>
                        <a:spcAft>
                          <a:spcPts val="0"/>
                        </a:spcAft>
                        <a:buClrTx/>
                        <a:buSzTx/>
                        <a:buFontTx/>
                        <a:buNone/>
                      </a:pPr>
                      <a:r>
                        <a:rPr lang="en-GB" sz="1200" dirty="0">
                          <a:solidFill>
                            <a:schemeClr val="tx1"/>
                          </a:solidFill>
                        </a:rPr>
                        <a:t>I can use variables to store different information like score, time, player etc</a:t>
                      </a:r>
                      <a:endParaRPr lang="en-GB" dirty="0">
                        <a:solidFill>
                          <a:schemeClr val="tx1"/>
                        </a:solidFill>
                      </a:endParaRPr>
                    </a:p>
                    <a:p>
                      <a:pPr marL="0" marR="0" lvl="0" indent="0" algn="l" rtl="0">
                        <a:lnSpc>
                          <a:spcPct val="100000"/>
                        </a:lnSpc>
                        <a:spcBef>
                          <a:spcPts val="0"/>
                        </a:spcBef>
                        <a:spcAft>
                          <a:spcPts val="0"/>
                        </a:spcAft>
                        <a:buClrTx/>
                        <a:buSzTx/>
                        <a:buFontTx/>
                        <a:buNone/>
                      </a:pPr>
                      <a:endParaRPr lang="en-GB" sz="1200" dirty="0">
                        <a:solidFill>
                          <a:schemeClr val="tx1"/>
                        </a:solidFill>
                      </a:endParaRPr>
                    </a:p>
                    <a:p>
                      <a:pPr marL="0" marR="0" lvl="0" indent="0" algn="l">
                        <a:lnSpc>
                          <a:spcPct val="100000"/>
                        </a:lnSpc>
                        <a:spcBef>
                          <a:spcPts val="0"/>
                        </a:spcBef>
                        <a:spcAft>
                          <a:spcPts val="0"/>
                        </a:spcAft>
                        <a:buClrTx/>
                        <a:buSzTx/>
                        <a:buFontTx/>
                        <a:buNone/>
                      </a:pPr>
                      <a:r>
                        <a:rPr lang="en-GB" sz="1200" dirty="0">
                          <a:solidFill>
                            <a:schemeClr val="tx1"/>
                          </a:solidFill>
                        </a:rPr>
                        <a:t>I can use both arithmetic and logic operations to solve complex problems</a:t>
                      </a:r>
                      <a:endParaRPr lang="en-GB" dirty="0">
                        <a:solidFill>
                          <a:schemeClr val="tx1"/>
                        </a:solidFill>
                      </a:endParaRPr>
                    </a:p>
                    <a:p>
                      <a:pPr marL="0" marR="0" lvl="0" indent="0" algn="l">
                        <a:lnSpc>
                          <a:spcPct val="100000"/>
                        </a:lnSpc>
                        <a:spcBef>
                          <a:spcPts val="0"/>
                        </a:spcBef>
                        <a:spcAft>
                          <a:spcPts val="0"/>
                        </a:spcAft>
                        <a:buClrTx/>
                        <a:buSzTx/>
                        <a:buFontTx/>
                        <a:buNone/>
                      </a:pPr>
                      <a:endParaRPr lang="en-GB" sz="1200" dirty="0">
                        <a:solidFill>
                          <a:schemeClr val="tx1"/>
                        </a:solidFill>
                      </a:endParaRPr>
                    </a:p>
                    <a:p>
                      <a:pPr marL="0" marR="0" lvl="0" indent="0" algn="l">
                        <a:lnSpc>
                          <a:spcPct val="100000"/>
                        </a:lnSpc>
                        <a:spcBef>
                          <a:spcPts val="0"/>
                        </a:spcBef>
                        <a:spcAft>
                          <a:spcPts val="0"/>
                        </a:spcAft>
                        <a:buClrTx/>
                        <a:buSzTx/>
                        <a:buFontTx/>
                        <a:buNone/>
                      </a:pPr>
                      <a:r>
                        <a:rPr lang="en-GB" sz="1200" dirty="0">
                          <a:solidFill>
                            <a:schemeClr val="tx1"/>
                          </a:solidFill>
                        </a:rPr>
                        <a:t>I can explain how inputs, process and output work on real world systems. </a:t>
                      </a:r>
                    </a:p>
                    <a:p>
                      <a:pPr marL="0" marR="0" lvl="0" indent="0" algn="l">
                        <a:lnSpc>
                          <a:spcPct val="100000"/>
                        </a:lnSpc>
                        <a:spcBef>
                          <a:spcPts val="0"/>
                        </a:spcBef>
                        <a:spcAft>
                          <a:spcPts val="0"/>
                        </a:spcAft>
                        <a:buClrTx/>
                        <a:buSzTx/>
                        <a:buFontTx/>
                        <a:buNone/>
                      </a:pPr>
                      <a:endParaRPr lang="en-GB" sz="1200" dirty="0">
                        <a:solidFill>
                          <a:schemeClr val="tx1"/>
                        </a:solidFill>
                      </a:endParaRPr>
                    </a:p>
                    <a:p>
                      <a:pPr lvl="0">
                        <a:buNone/>
                      </a:pPr>
                      <a:r>
                        <a:rPr lang="en-GB" sz="1200" dirty="0">
                          <a:solidFill>
                            <a:schemeClr val="tx1"/>
                          </a:solidFill>
                        </a:rPr>
                        <a:t>I can convert up to 8-digit binary to decimal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E5A76E03-3423-9720-58F4-27A250A082EE}"/>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2802171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EAB43-F833-071F-5ADD-D7CAF8B786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3EE723-C0DC-7000-76BF-E67A9E77B191}"/>
              </a:ext>
            </a:extLst>
          </p:cNvPr>
          <p:cNvSpPr>
            <a:spLocks noGrp="1"/>
          </p:cNvSpPr>
          <p:nvPr>
            <p:ph type="title"/>
          </p:nvPr>
        </p:nvSpPr>
        <p:spPr>
          <a:xfrm>
            <a:off x="211016" y="486836"/>
            <a:ext cx="6424246" cy="956879"/>
          </a:xfrm>
          <a:ln>
            <a:solidFill>
              <a:schemeClr val="tx1"/>
            </a:solidFill>
          </a:ln>
        </p:spPr>
        <p:txBody>
          <a:bodyPr>
            <a:normAutofit/>
          </a:bodyPr>
          <a:lstStyle/>
          <a:p>
            <a:r>
              <a:rPr lang="en-GB" sz="2800" dirty="0"/>
              <a:t>How does a computer work: Spring Term</a:t>
            </a:r>
            <a:br>
              <a:rPr lang="en-GB" sz="2800" dirty="0"/>
            </a:br>
            <a:r>
              <a:rPr lang="en-GB" sz="2000" i="1" dirty="0"/>
              <a:t>Golden Nuggets and Work Hard</a:t>
            </a:r>
            <a:endParaRPr lang="en-GB" sz="2800" i="1" dirty="0"/>
          </a:p>
        </p:txBody>
      </p:sp>
      <p:graphicFrame>
        <p:nvGraphicFramePr>
          <p:cNvPr id="4" name="Content Placeholder 3">
            <a:extLst>
              <a:ext uri="{FF2B5EF4-FFF2-40B4-BE49-F238E27FC236}">
                <a16:creationId xmlns:a16="http://schemas.microsoft.com/office/drawing/2014/main" id="{2EC474FE-28F9-0603-5BE8-A5310F917C8D}"/>
              </a:ext>
            </a:extLst>
          </p:cNvPr>
          <p:cNvGraphicFramePr>
            <a:graphicFrameLocks noGrp="1"/>
          </p:cNvGraphicFramePr>
          <p:nvPr>
            <p:ph idx="1"/>
            <p:extLst>
              <p:ext uri="{D42A27DB-BD31-4B8C-83A1-F6EECF244321}">
                <p14:modId xmlns:p14="http://schemas.microsoft.com/office/powerpoint/2010/main" val="2409297633"/>
              </p:ext>
            </p:extLst>
          </p:nvPr>
        </p:nvGraphicFramePr>
        <p:xfrm>
          <a:off x="211016" y="1648192"/>
          <a:ext cx="6424246" cy="7144115"/>
        </p:xfrm>
        <a:graphic>
          <a:graphicData uri="http://schemas.openxmlformats.org/drawingml/2006/table">
            <a:tbl>
              <a:tblPr firstRow="1" bandRow="1">
                <a:tableStyleId>{5C22544A-7EE6-4342-B048-85BDC9FD1C3A}</a:tableStyleId>
              </a:tblPr>
              <a:tblGrid>
                <a:gridCol w="757607">
                  <a:extLst>
                    <a:ext uri="{9D8B030D-6E8A-4147-A177-3AD203B41FA5}">
                      <a16:colId xmlns:a16="http://schemas.microsoft.com/office/drawing/2014/main" val="518191240"/>
                    </a:ext>
                  </a:extLst>
                </a:gridCol>
                <a:gridCol w="2627369">
                  <a:extLst>
                    <a:ext uri="{9D8B030D-6E8A-4147-A177-3AD203B41FA5}">
                      <a16:colId xmlns:a16="http://schemas.microsoft.com/office/drawing/2014/main" val="1227018231"/>
                    </a:ext>
                  </a:extLst>
                </a:gridCol>
                <a:gridCol w="3039270">
                  <a:extLst>
                    <a:ext uri="{9D8B030D-6E8A-4147-A177-3AD203B41FA5}">
                      <a16:colId xmlns:a16="http://schemas.microsoft.com/office/drawing/2014/main" val="2891100115"/>
                    </a:ext>
                  </a:extLst>
                </a:gridCol>
              </a:tblGrid>
              <a:tr h="644473">
                <a:tc>
                  <a:txBody>
                    <a:bodyPr/>
                    <a:lstStyle/>
                    <a:p>
                      <a:endParaRPr lang="en-GB" sz="11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latin typeface="+mn-lt"/>
                        </a:rPr>
                        <a:t>Golden Nugget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GB" sz="1100" dirty="0">
                          <a:solidFill>
                            <a:schemeClr val="tx1"/>
                          </a:solidFill>
                          <a:latin typeface="+mn-lt"/>
                        </a:rPr>
                        <a:t>Work Hard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91062025"/>
                  </a:ext>
                </a:extLst>
              </a:tr>
              <a:tr h="747231">
                <a:tc>
                  <a:txBody>
                    <a:bodyPr/>
                    <a:lstStyle/>
                    <a:p>
                      <a:pPr algn="ctr"/>
                      <a:r>
                        <a:rPr lang="en-GB" sz="1100" dirty="0">
                          <a:latin typeface="+mn-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rtl="0" fontAlgn="base"/>
                      <a:r>
                        <a:rPr lang="en-GB" sz="1100" b="0" i="0" dirty="0">
                          <a:effectLst/>
                          <a:latin typeface="+mn-lt"/>
                        </a:rPr>
                        <a:t>Identify and name  Sprite/ </a:t>
                      </a:r>
                      <a:r>
                        <a:rPr lang="en-GB" sz="1100" b="0" i="0" u="none" strike="noStrike" noProof="0" dirty="0">
                          <a:solidFill>
                            <a:schemeClr val="dk1"/>
                          </a:solidFill>
                          <a:effectLst/>
                          <a:latin typeface="+mn-lt"/>
                        </a:rPr>
                        <a:t>Script group/Sprite/Script area/Stage/Script Blocks on a Scratch Window</a:t>
                      </a:r>
                      <a:endParaRPr lang="en-GB" sz="1100" b="0" i="0" dirty="0">
                        <a:effectLst/>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1100" dirty="0">
                          <a:latin typeface="+mn-lt"/>
                        </a:rPr>
                        <a:t>Create, delete and change sprites in Scratch and make them move some steps.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7403369"/>
                  </a:ext>
                </a:extLst>
              </a:tr>
              <a:tr h="747231">
                <a:tc>
                  <a:txBody>
                    <a:bodyPr/>
                    <a:lstStyle/>
                    <a:p>
                      <a:pPr algn="ctr"/>
                      <a:r>
                        <a:rPr lang="en-GB" sz="1100" dirty="0">
                          <a:latin typeface="+mn-lt"/>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dirty="0">
                          <a:effectLst/>
                          <a:latin typeface="+mn-lt"/>
                        </a:rPr>
                        <a:t>Understand  the meaning of Variables and Scoring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dirty="0">
                          <a:latin typeface="+mn-lt"/>
                        </a:rPr>
                        <a:t>Use variables to add Lives and scoring to a Dragon Sprite.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7274203"/>
                  </a:ext>
                </a:extLst>
              </a:tr>
              <a:tr h="936921">
                <a:tc>
                  <a:txBody>
                    <a:bodyPr/>
                    <a:lstStyle/>
                    <a:p>
                      <a:pPr algn="ctr"/>
                      <a:r>
                        <a:rPr lang="en-GB" sz="1100" dirty="0">
                          <a:latin typeface="+mn-lt"/>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chemeClr val="dk1"/>
                          </a:solidFill>
                          <a:effectLst/>
                          <a:latin typeface="+mn-lt"/>
                        </a:rPr>
                        <a:t>Understand the purpose of repeat loops and procedures (“broadcasts”)</a:t>
                      </a:r>
                      <a:r>
                        <a:rPr lang="en-GB" sz="1100" b="0" i="0" dirty="0">
                          <a:effectLst/>
                          <a:latin typeface="+mn-lt"/>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lvl="0" indent="0" algn="l">
                        <a:lnSpc>
                          <a:spcPct val="100000"/>
                        </a:lnSpc>
                        <a:spcBef>
                          <a:spcPts val="0"/>
                        </a:spcBef>
                        <a:spcAft>
                          <a:spcPts val="0"/>
                        </a:spcAft>
                        <a:buNone/>
                      </a:pPr>
                      <a:r>
                        <a:rPr lang="en-GB" sz="1100" kern="1200" noProof="0" dirty="0">
                          <a:solidFill>
                            <a:schemeClr val="dk1"/>
                          </a:solidFill>
                          <a:latin typeface="+mn-lt"/>
                          <a:ea typeface="+mn-ea"/>
                          <a:cs typeface="+mn-cs"/>
                        </a:rPr>
                        <a:t>Make the Mouse move around the square 4 times. Broadcast and switch sprite costumes in different blocks.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14904642"/>
                  </a:ext>
                </a:extLst>
              </a:tr>
              <a:tr h="539667">
                <a:tc>
                  <a:txBody>
                    <a:bodyPr/>
                    <a:lstStyle/>
                    <a:p>
                      <a:pPr algn="ctr"/>
                      <a:r>
                        <a:rPr lang="en-GB" sz="1100" dirty="0">
                          <a:latin typeface="+mn-l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dirty="0">
                          <a:effectLst/>
                          <a:latin typeface="+mn-lt"/>
                        </a:rPr>
                        <a:t>Be able to read X,Y co-ordinates and use  random numbers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dirty="0">
                          <a:latin typeface="+mn-lt"/>
                        </a:rPr>
                        <a:t>Use the X,Y co-ordinates to move sprites around the stage and to different positions.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6820331"/>
                  </a:ext>
                </a:extLst>
              </a:tr>
              <a:tr h="539667">
                <a:tc>
                  <a:txBody>
                    <a:bodyPr/>
                    <a:lstStyle/>
                    <a:p>
                      <a:pPr algn="ctr"/>
                      <a:r>
                        <a:rPr lang="en-GB" sz="1100" dirty="0">
                          <a:latin typeface="+mn-lt"/>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r>
                        <a:rPr lang="en-GB" sz="1100" b="0" i="0" dirty="0">
                          <a:effectLst/>
                          <a:latin typeface="+mn-lt"/>
                        </a:rPr>
                        <a:t>Be able to create  Shooting and Jumping games in Scratch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dirty="0">
                          <a:latin typeface="+mn-lt"/>
                        </a:rPr>
                        <a:t>Use  If, random, variable, loops to create a shooting and jumping game.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266877"/>
                  </a:ext>
                </a:extLst>
              </a:tr>
              <a:tr h="747231">
                <a:tc>
                  <a:txBody>
                    <a:bodyPr/>
                    <a:lstStyle/>
                    <a:p>
                      <a:pPr algn="ctr"/>
                      <a:r>
                        <a:rPr lang="en-GB" sz="1100" dirty="0">
                          <a:latin typeface="+mn-lt"/>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r>
                        <a:rPr lang="en-GB" sz="1100" b="0" i="0" dirty="0">
                          <a:effectLst/>
                          <a:latin typeface="+mn-lt"/>
                        </a:rPr>
                        <a:t>Recognise different hardware and software used in a computer system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dirty="0">
                          <a:latin typeface="+mn-lt"/>
                        </a:rPr>
                        <a:t>Label and match different hardware and software. Identify  input, process and output for different devices and real world applications.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0582945"/>
                  </a:ext>
                </a:extLst>
              </a:tr>
              <a:tr h="747231">
                <a:tc>
                  <a:txBody>
                    <a:bodyPr/>
                    <a:lstStyle/>
                    <a:p>
                      <a:pPr algn="ctr"/>
                      <a:r>
                        <a:rPr lang="en-GB" sz="1100" dirty="0">
                          <a:latin typeface="+mn-lt"/>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endParaRPr lang="en-GB" sz="1100" b="0" i="0" dirty="0">
                        <a:effectLst/>
                        <a:latin typeface="+mn-lt"/>
                      </a:endParaRPr>
                    </a:p>
                    <a:p>
                      <a:pPr lvl="0" algn="l" rtl="0">
                        <a:buNone/>
                      </a:pPr>
                      <a:r>
                        <a:rPr lang="en-GB" sz="1100" b="0" i="0" dirty="0">
                          <a:effectLst/>
                          <a:latin typeface="+mn-lt"/>
                        </a:rPr>
                        <a:t>Identify and explain  the main components of a CPU.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b="0" i="0" u="none" strike="noStrike" noProof="0" dirty="0">
                          <a:solidFill>
                            <a:srgbClr val="000000"/>
                          </a:solidFill>
                          <a:latin typeface="+mn-lt"/>
                        </a:rPr>
                        <a:t>Explain the acronym RAM and ROM. Know the difference between Memory and Storage. Explain the steps of  the FDE cycle.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923228"/>
                  </a:ext>
                </a:extLst>
              </a:tr>
              <a:tr h="954796">
                <a:tc>
                  <a:txBody>
                    <a:bodyPr/>
                    <a:lstStyle/>
                    <a:p>
                      <a:pPr algn="ctr"/>
                      <a:r>
                        <a:rPr lang="en-GB" sz="1100" dirty="0">
                          <a:latin typeface="+mn-lt"/>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r>
                        <a:rPr lang="en-GB" sz="1100" b="0" i="0" dirty="0">
                          <a:effectLst/>
                          <a:latin typeface="+mn-lt"/>
                        </a:rPr>
                        <a:t>Understand binary 1,0 and  why computer  data is represented using 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dirty="0">
                          <a:latin typeface="+mn-lt"/>
                        </a:rPr>
                        <a:t>Make simple cards using binary 1,0. Encode symbols and shapes in binary. Convert form Decimal to </a:t>
                      </a:r>
                      <a:r>
                        <a:rPr lang="en-GB" sz="1100" dirty="0" err="1">
                          <a:latin typeface="+mn-lt"/>
                        </a:rPr>
                        <a:t>Bibnary</a:t>
                      </a:r>
                      <a:r>
                        <a:rPr lang="en-GB" sz="1100" dirty="0">
                          <a:latin typeface="+mn-lt"/>
                        </a:rPr>
                        <a:t> and Binary to Decimal.</a:t>
                      </a:r>
                    </a:p>
                    <a:p>
                      <a:pPr lvl="0" algn="l">
                        <a:buNone/>
                      </a:pPr>
                      <a:endParaRPr lang="en-GB" sz="110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2260922"/>
                  </a:ext>
                </a:extLst>
              </a:tr>
              <a:tr h="539667">
                <a:tc>
                  <a:txBody>
                    <a:bodyPr/>
                    <a:lstStyle/>
                    <a:p>
                      <a:pPr algn="ctr"/>
                      <a:r>
                        <a:rPr lang="en-GB" sz="1100" dirty="0">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rtl="0">
                        <a:buNone/>
                      </a:pPr>
                      <a:r>
                        <a:rPr lang="en-GB" sz="1100" b="0" i="0" dirty="0">
                          <a:effectLst/>
                          <a:latin typeface="+mn-lt"/>
                        </a:rPr>
                        <a:t>Understand  numbers are added by the computer using binary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lgn="l">
                        <a:buNone/>
                      </a:pPr>
                      <a:r>
                        <a:rPr lang="en-GB" sz="1100" dirty="0">
                          <a:latin typeface="+mn-lt"/>
                        </a:rPr>
                        <a:t>Practice CISCO binary addition. Convert 4 digit binary to whole number and vice versa.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49839698"/>
                  </a:ext>
                </a:extLst>
              </a:tr>
            </a:tbl>
          </a:graphicData>
        </a:graphic>
      </p:graphicFrame>
      <p:sp>
        <p:nvSpPr>
          <p:cNvPr id="5" name="Rectangle: Rounded Corners 4">
            <a:extLst>
              <a:ext uri="{FF2B5EF4-FFF2-40B4-BE49-F238E27FC236}">
                <a16:creationId xmlns:a16="http://schemas.microsoft.com/office/drawing/2014/main" id="{23A25C08-26C6-45BA-B654-72CB44186232}"/>
              </a:ext>
            </a:extLst>
          </p:cNvPr>
          <p:cNvSpPr/>
          <p:nvPr/>
        </p:nvSpPr>
        <p:spPr>
          <a:xfrm>
            <a:off x="92597" y="92597"/>
            <a:ext cx="6667018" cy="8947231"/>
          </a:xfrm>
          <a:prstGeom prst="roundRect">
            <a:avLst>
              <a:gd name="adj" fmla="val 138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9811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E49A7-106B-6C4B-FF1A-E64BE83A50E4}"/>
            </a:ext>
          </a:extLst>
        </p:cNvPr>
        <p:cNvGrpSpPr/>
        <p:nvPr/>
      </p:nvGrpSpPr>
      <p:grpSpPr>
        <a:xfrm>
          <a:off x="0" y="0"/>
          <a:ext cx="0" cy="0"/>
          <a:chOff x="0" y="0"/>
          <a:chExt cx="0" cy="0"/>
        </a:xfrm>
      </p:grpSpPr>
      <p:sp>
        <p:nvSpPr>
          <p:cNvPr id="10" name="Rectangle: Rounded Corners 9">
            <a:extLst>
              <a:ext uri="{FF2B5EF4-FFF2-40B4-BE49-F238E27FC236}">
                <a16:creationId xmlns:a16="http://schemas.microsoft.com/office/drawing/2014/main" id="{7D93C9D2-2585-530A-9364-35B653257F1D}"/>
              </a:ext>
            </a:extLst>
          </p:cNvPr>
          <p:cNvSpPr/>
          <p:nvPr/>
        </p:nvSpPr>
        <p:spPr>
          <a:xfrm>
            <a:off x="92597" y="92597"/>
            <a:ext cx="6667018" cy="8947231"/>
          </a:xfrm>
          <a:prstGeom prst="roundRect">
            <a:avLst>
              <a:gd name="adj" fmla="val 138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51A14262-76DE-1419-1121-346B76A96D2B}"/>
              </a:ext>
            </a:extLst>
          </p:cNvPr>
          <p:cNvSpPr>
            <a:spLocks noGrp="1"/>
          </p:cNvSpPr>
          <p:nvPr>
            <p:ph type="title"/>
          </p:nvPr>
        </p:nvSpPr>
        <p:spPr>
          <a:xfrm>
            <a:off x="246185" y="486836"/>
            <a:ext cx="6389076" cy="1025441"/>
          </a:xfrm>
          <a:ln>
            <a:solidFill>
              <a:schemeClr val="tx1"/>
            </a:solidFill>
          </a:ln>
        </p:spPr>
        <p:txBody>
          <a:bodyPr>
            <a:normAutofit/>
          </a:bodyPr>
          <a:lstStyle/>
          <a:p>
            <a:r>
              <a:rPr lang="en-GB" sz="2800" dirty="0"/>
              <a:t>How is your progress measured in class in Computer Science in Summer Term?</a:t>
            </a:r>
          </a:p>
        </p:txBody>
      </p:sp>
      <p:graphicFrame>
        <p:nvGraphicFramePr>
          <p:cNvPr id="4" name="Content Placeholder 3">
            <a:extLst>
              <a:ext uri="{FF2B5EF4-FFF2-40B4-BE49-F238E27FC236}">
                <a16:creationId xmlns:a16="http://schemas.microsoft.com/office/drawing/2014/main" id="{2A1F0463-4E9C-EB16-75F0-9A362B375BDC}"/>
              </a:ext>
            </a:extLst>
          </p:cNvPr>
          <p:cNvGraphicFramePr>
            <a:graphicFrameLocks noGrp="1"/>
          </p:cNvGraphicFramePr>
          <p:nvPr>
            <p:ph idx="1"/>
            <p:extLst>
              <p:ext uri="{D42A27DB-BD31-4B8C-83A1-F6EECF244321}">
                <p14:modId xmlns:p14="http://schemas.microsoft.com/office/powerpoint/2010/main" val="4016533525"/>
              </p:ext>
            </p:extLst>
          </p:nvPr>
        </p:nvGraphicFramePr>
        <p:xfrm>
          <a:off x="246185" y="1800823"/>
          <a:ext cx="6389076" cy="1559560"/>
        </p:xfrm>
        <a:graphic>
          <a:graphicData uri="http://schemas.openxmlformats.org/drawingml/2006/table">
            <a:tbl>
              <a:tblPr firstRow="1" bandRow="1">
                <a:tableStyleId>{5C22544A-7EE6-4342-B048-85BDC9FD1C3A}</a:tableStyleId>
              </a:tblPr>
              <a:tblGrid>
                <a:gridCol w="2419321">
                  <a:extLst>
                    <a:ext uri="{9D8B030D-6E8A-4147-A177-3AD203B41FA5}">
                      <a16:colId xmlns:a16="http://schemas.microsoft.com/office/drawing/2014/main" val="932209114"/>
                    </a:ext>
                  </a:extLst>
                </a:gridCol>
                <a:gridCol w="3969755">
                  <a:extLst>
                    <a:ext uri="{9D8B030D-6E8A-4147-A177-3AD203B41FA5}">
                      <a16:colId xmlns:a16="http://schemas.microsoft.com/office/drawing/2014/main" val="3547968821"/>
                    </a:ext>
                  </a:extLst>
                </a:gridCol>
              </a:tblGrid>
              <a:tr h="370840">
                <a:tc gridSpan="2">
                  <a:txBody>
                    <a:bodyPr/>
                    <a:lstStyle/>
                    <a:p>
                      <a:r>
                        <a:rPr lang="en-GB" sz="1200" dirty="0"/>
                        <a:t>Summer: Becoming a Computer scientist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hMerge="1">
                  <a:txBody>
                    <a:bodyPr/>
                    <a:lstStyle/>
                    <a:p>
                      <a:endParaRPr lang="en-GB" sz="1200"/>
                    </a:p>
                  </a:txBody>
                  <a:tcPr/>
                </a:tc>
                <a:extLst>
                  <a:ext uri="{0D108BD9-81ED-4DB2-BD59-A6C34878D82A}">
                    <a16:rowId xmlns:a16="http://schemas.microsoft.com/office/drawing/2014/main" val="4062431929"/>
                  </a:ext>
                </a:extLst>
              </a:tr>
              <a:tr h="370840">
                <a:tc>
                  <a:txBody>
                    <a:bodyPr/>
                    <a:lstStyle/>
                    <a:p>
                      <a:r>
                        <a:rPr lang="en-GB" sz="1200" dirty="0"/>
                        <a:t>Multiple Choice Quiz</a:t>
                      </a:r>
                    </a:p>
                    <a:p>
                      <a:pPr lvl="0">
                        <a:buNone/>
                      </a:pPr>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buFont typeface="Arial" panose="020B0604020202020204" pitchFamily="34" charset="0"/>
                        <a:buNone/>
                      </a:pPr>
                      <a:r>
                        <a:rPr lang="en-GB" sz="1200" dirty="0"/>
                        <a:t>Knowledge recall on topic (15 marks):</a:t>
                      </a:r>
                      <a:endParaRPr lang="en-US" dirty="0"/>
                    </a:p>
                    <a:p>
                      <a:pPr marL="171450" lvl="0" indent="-171450" algn="l">
                        <a:buFont typeface="Arial" panose="020B0604020202020204" pitchFamily="34" charset="0"/>
                        <a:buChar char="•"/>
                      </a:pPr>
                      <a:endParaRPr lang="en-GB" sz="12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729166"/>
                  </a:ext>
                </a:extLst>
              </a:tr>
              <a:tr h="280686">
                <a:tc gridSpan="2">
                  <a:txBody>
                    <a:bodyPr/>
                    <a:lstStyle/>
                    <a:p>
                      <a:pPr lvl="0">
                        <a:buNone/>
                      </a:pPr>
                      <a:r>
                        <a:rPr lang="en-GB" sz="1050" b="0" i="0" u="none" strike="noStrike" noProof="0" dirty="0">
                          <a:solidFill>
                            <a:srgbClr val="000000"/>
                          </a:solidFill>
                          <a:latin typeface="Calibri"/>
                        </a:rPr>
                        <a:t>Bi-weekly Quiz </a:t>
                      </a:r>
                      <a:endParaRPr lang="en-US" sz="1050" b="0" i="0" u="none" strike="noStrike" noProof="0" dirty="0">
                        <a:solidFill>
                          <a:srgbClr val="000000"/>
                        </a:solidFill>
                        <a:latin typeface="Calibri"/>
                      </a:endParaRPr>
                    </a:p>
                    <a:p>
                      <a:pPr lvl="0">
                        <a:buNone/>
                      </a:pPr>
                      <a:r>
                        <a:rPr lang="en-GB" sz="1050" b="0" i="0" u="none" strike="noStrike" noProof="0" dirty="0">
                          <a:solidFill>
                            <a:srgbClr val="000000"/>
                          </a:solidFill>
                          <a:latin typeface="Calibri"/>
                        </a:rPr>
                        <a:t>1 Extended written response</a:t>
                      </a:r>
                      <a:endParaRPr lang="en-US" sz="1050" b="0" i="0" u="none" strike="noStrike" noProof="0" dirty="0">
                        <a:solidFill>
                          <a:srgbClr val="000000"/>
                        </a:solidFill>
                        <a:latin typeface="Calibri"/>
                      </a:endParaRPr>
                    </a:p>
                    <a:p>
                      <a:pPr lvl="0">
                        <a:buNone/>
                      </a:pPr>
                      <a:r>
                        <a:rPr lang="en-GB" sz="1050" b="0" i="0" u="none" strike="noStrike" noProof="0" dirty="0">
                          <a:solidFill>
                            <a:srgbClr val="000000"/>
                          </a:solidFill>
                          <a:latin typeface="Calibri"/>
                        </a:rPr>
                        <a:t>Various  retrieval questions (MCQs)</a:t>
                      </a:r>
                      <a:endParaRPr lang="en-US" sz="1050" b="0" i="0" u="none" strike="noStrike" noProof="0" dirty="0">
                        <a:solidFill>
                          <a:srgbClr val="000000"/>
                        </a:solidFill>
                        <a:latin typeface="Calibri"/>
                      </a:endParaRPr>
                    </a:p>
                    <a:p>
                      <a:pPr lvl="0">
                        <a:buNone/>
                      </a:pPr>
                      <a:r>
                        <a:rPr lang="en-GB" sz="1050" b="0" i="0" u="none" strike="noStrike" noProof="0" dirty="0">
                          <a:solidFill>
                            <a:srgbClr val="000000"/>
                          </a:solidFill>
                          <a:latin typeface="Calibri"/>
                        </a:rPr>
                        <a:t>Tracked using RED/AMBER/GREEN Tracker</a:t>
                      </a:r>
                      <a:endParaRPr lang="en-GB"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171450" lvl="0" indent="-171450" algn="l">
                        <a:buFont typeface="Arial" panose="020B0604020202020204" pitchFamily="34" charset="0"/>
                        <a:buChar char="•"/>
                      </a:pPr>
                      <a:endParaRPr lang="en-GB" sz="1200" b="0" u="none" dirty="0">
                        <a:solidFill>
                          <a:schemeClr val="tx1"/>
                        </a:solidFill>
                      </a:endParaRPr>
                    </a:p>
                  </a:txBody>
                  <a:tcPr/>
                </a:tc>
                <a:extLst>
                  <a:ext uri="{0D108BD9-81ED-4DB2-BD59-A6C34878D82A}">
                    <a16:rowId xmlns:a16="http://schemas.microsoft.com/office/drawing/2014/main" val="4198469122"/>
                  </a:ext>
                </a:extLst>
              </a:tr>
            </a:tbl>
          </a:graphicData>
        </a:graphic>
      </p:graphicFrame>
      <p:graphicFrame>
        <p:nvGraphicFramePr>
          <p:cNvPr id="5" name="Table 4">
            <a:extLst>
              <a:ext uri="{FF2B5EF4-FFF2-40B4-BE49-F238E27FC236}">
                <a16:creationId xmlns:a16="http://schemas.microsoft.com/office/drawing/2014/main" id="{1DA8731A-7082-4ADD-81F9-6B303BC8FBB5}"/>
              </a:ext>
            </a:extLst>
          </p:cNvPr>
          <p:cNvGraphicFramePr>
            <a:graphicFrameLocks noGrp="1"/>
          </p:cNvGraphicFramePr>
          <p:nvPr>
            <p:extLst>
              <p:ext uri="{D42A27DB-BD31-4B8C-83A1-F6EECF244321}">
                <p14:modId xmlns:p14="http://schemas.microsoft.com/office/powerpoint/2010/main" val="2873893451"/>
              </p:ext>
            </p:extLst>
          </p:nvPr>
        </p:nvGraphicFramePr>
        <p:xfrm>
          <a:off x="246185" y="3506051"/>
          <a:ext cx="6389076" cy="4934564"/>
        </p:xfrm>
        <a:graphic>
          <a:graphicData uri="http://schemas.openxmlformats.org/drawingml/2006/table">
            <a:tbl>
              <a:tblPr firstRow="1" bandRow="1">
                <a:tableStyleId>{5C22544A-7EE6-4342-B048-85BDC9FD1C3A}</a:tableStyleId>
              </a:tblPr>
              <a:tblGrid>
                <a:gridCol w="2129692">
                  <a:extLst>
                    <a:ext uri="{9D8B030D-6E8A-4147-A177-3AD203B41FA5}">
                      <a16:colId xmlns:a16="http://schemas.microsoft.com/office/drawing/2014/main" val="4109547493"/>
                    </a:ext>
                  </a:extLst>
                </a:gridCol>
                <a:gridCol w="2129692">
                  <a:extLst>
                    <a:ext uri="{9D8B030D-6E8A-4147-A177-3AD203B41FA5}">
                      <a16:colId xmlns:a16="http://schemas.microsoft.com/office/drawing/2014/main" val="1554126141"/>
                    </a:ext>
                  </a:extLst>
                </a:gridCol>
                <a:gridCol w="2129692">
                  <a:extLst>
                    <a:ext uri="{9D8B030D-6E8A-4147-A177-3AD203B41FA5}">
                      <a16:colId xmlns:a16="http://schemas.microsoft.com/office/drawing/2014/main" val="549572572"/>
                    </a:ext>
                  </a:extLst>
                </a:gridCol>
              </a:tblGrid>
              <a:tr h="372544">
                <a:tc>
                  <a:txBody>
                    <a:bodyPr/>
                    <a:lstStyle/>
                    <a:p>
                      <a:pPr algn="ctr"/>
                      <a:r>
                        <a:rPr lang="en-GB" sz="1100" dirty="0">
                          <a:solidFill>
                            <a:schemeClr val="tx1"/>
                          </a:solidFill>
                          <a:latin typeface="+mn-lt"/>
                        </a:rPr>
                        <a:t>Emerging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100" dirty="0">
                          <a:solidFill>
                            <a:schemeClr val="tx1"/>
                          </a:solidFill>
                          <a:latin typeface="+mn-lt"/>
                        </a:rPr>
                        <a:t>Achieving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100" dirty="0">
                          <a:solidFill>
                            <a:schemeClr val="tx1"/>
                          </a:solidFill>
                          <a:latin typeface="+mn-lt"/>
                        </a:rPr>
                        <a:t>Excelling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7644454"/>
                  </a:ext>
                </a:extLst>
              </a:tr>
              <a:tr h="4562020">
                <a:tc>
                  <a:txBody>
                    <a:bodyPr/>
                    <a:lstStyle/>
                    <a:p>
                      <a:pPr lvl="0">
                        <a:buNone/>
                      </a:pPr>
                      <a:r>
                        <a:rPr lang="en-GB" sz="1100" b="0" i="0" u="none" strike="noStrike" noProof="0" dirty="0">
                          <a:solidFill>
                            <a:schemeClr val="tx1"/>
                          </a:solidFill>
                          <a:latin typeface="+mn-lt"/>
                        </a:rPr>
                        <a:t> I can explain the term Computational thinking</a:t>
                      </a:r>
                      <a:endParaRPr lang="en-US" sz="1100" dirty="0">
                        <a:solidFill>
                          <a:schemeClr val="tx1"/>
                        </a:solidFill>
                        <a:latin typeface="+mn-lt"/>
                      </a:endParaRPr>
                    </a:p>
                    <a:p>
                      <a:pPr lvl="0">
                        <a:buNone/>
                      </a:pPr>
                      <a:endParaRPr lang="en-GB" sz="1100" b="0" i="0" u="none" strike="noStrike" noProof="0" dirty="0">
                        <a:solidFill>
                          <a:schemeClr val="tx1"/>
                        </a:solidFill>
                        <a:latin typeface="+mn-lt"/>
                      </a:endParaRPr>
                    </a:p>
                    <a:p>
                      <a:pPr lvl="0">
                        <a:buNone/>
                      </a:pPr>
                      <a:endParaRPr lang="en-GB" sz="1100" b="0" i="0" u="none" strike="noStrike" noProof="0" dirty="0">
                        <a:solidFill>
                          <a:schemeClr val="tx1"/>
                        </a:solidFill>
                        <a:latin typeface="+mn-lt"/>
                      </a:endParaRPr>
                    </a:p>
                    <a:p>
                      <a:pPr lvl="0">
                        <a:buNone/>
                      </a:pPr>
                      <a:endParaRPr lang="en-GB" sz="1100" dirty="0">
                        <a:solidFill>
                          <a:schemeClr val="tx1"/>
                        </a:solidFill>
                        <a:latin typeface="+mn-lt"/>
                      </a:endParaRPr>
                    </a:p>
                    <a:p>
                      <a:pPr lvl="0">
                        <a:buNone/>
                      </a:pPr>
                      <a:r>
                        <a:rPr lang="en-GB" sz="1100" dirty="0">
                          <a:solidFill>
                            <a:schemeClr val="tx1"/>
                          </a:solidFill>
                          <a:latin typeface="+mn-lt"/>
                        </a:rPr>
                        <a:t>I can identify patterns in a giving context.</a:t>
                      </a:r>
                    </a:p>
                    <a:p>
                      <a:pPr lvl="0">
                        <a:buNone/>
                      </a:pPr>
                      <a:endParaRPr lang="en-GB" sz="1100" dirty="0">
                        <a:solidFill>
                          <a:schemeClr val="tx1"/>
                        </a:solidFill>
                        <a:latin typeface="+mn-lt"/>
                      </a:endParaRPr>
                    </a:p>
                    <a:p>
                      <a:pPr lvl="0">
                        <a:buNone/>
                      </a:pPr>
                      <a:endParaRPr lang="en-GB" sz="1100" dirty="0">
                        <a:solidFill>
                          <a:schemeClr val="tx1"/>
                        </a:solidFill>
                        <a:latin typeface="+mn-lt"/>
                      </a:endParaRPr>
                    </a:p>
                    <a:p>
                      <a:pPr lvl="0">
                        <a:buNone/>
                      </a:pPr>
                      <a:r>
                        <a:rPr lang="en-GB" sz="1100" b="0" i="0" u="none" strike="noStrike" noProof="0" dirty="0">
                          <a:solidFill>
                            <a:schemeClr val="tx1"/>
                          </a:solidFill>
                          <a:latin typeface="+mn-lt"/>
                        </a:rPr>
                        <a:t>I can identify what needs to be abstracted in order to make it easy to solve a problem.</a:t>
                      </a:r>
                    </a:p>
                    <a:p>
                      <a:pPr lvl="0">
                        <a:buNone/>
                      </a:pPr>
                      <a:endParaRPr lang="en-GB"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I can plan</a:t>
                      </a:r>
                      <a:r>
                        <a:rPr lang="en-GB" sz="1100" b="0" i="0" u="none" strike="noStrike" kern="1200" noProof="0" dirty="0">
                          <a:solidFill>
                            <a:schemeClr val="tx1"/>
                          </a:solidFill>
                          <a:latin typeface="+mn-lt"/>
                          <a:ea typeface="+mn-ea"/>
                          <a:cs typeface="+mn-cs"/>
                        </a:rPr>
                        <a:t> simple mimics using buttons, input/output, delay, start/stop statements.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chemeClr val="tx1"/>
                          </a:solidFill>
                          <a:latin typeface="+mn-lt"/>
                        </a:rPr>
                        <a:t>I can explain the term Computational thinking and  decomposition with examples.</a:t>
                      </a:r>
                    </a:p>
                    <a:p>
                      <a:pPr lvl="0">
                        <a:buNone/>
                      </a:pPr>
                      <a:endParaRPr lang="en-GB" sz="1100" dirty="0">
                        <a:solidFill>
                          <a:schemeClr val="tx1"/>
                        </a:solidFill>
                        <a:latin typeface="+mn-lt"/>
                      </a:endParaRPr>
                    </a:p>
                    <a:p>
                      <a:pPr lvl="0">
                        <a:buNone/>
                      </a:pPr>
                      <a:r>
                        <a:rPr lang="en-GB" sz="1100" b="0" i="0" u="none" strike="noStrike" noProof="0" dirty="0">
                          <a:solidFill>
                            <a:schemeClr val="tx1"/>
                          </a:solidFill>
                          <a:latin typeface="+mn-lt"/>
                        </a:rPr>
                        <a:t>I can use patterns and similarities to solve a simple problems.</a:t>
                      </a:r>
                    </a:p>
                    <a:p>
                      <a:pPr lvl="0">
                        <a:buNone/>
                      </a:pPr>
                      <a:endParaRPr lang="en-GB" sz="1100" b="0" i="0" u="none" strike="noStrike" noProof="0" dirty="0">
                        <a:solidFill>
                          <a:schemeClr val="tx1"/>
                        </a:solidFill>
                        <a:latin typeface="+mn-lt"/>
                      </a:endParaRPr>
                    </a:p>
                    <a:p>
                      <a:pPr lvl="0">
                        <a:buNone/>
                      </a:pPr>
                      <a:endParaRPr lang="en-GB"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I can use abstraction method to  </a:t>
                      </a:r>
                      <a:r>
                        <a:rPr lang="en-GB" sz="1100" b="0" i="0" u="none" strike="noStrike" noProof="0" err="1">
                          <a:solidFill>
                            <a:schemeClr val="tx1"/>
                          </a:solidFill>
                          <a:latin typeface="+mn-lt"/>
                        </a:rPr>
                        <a:t>to</a:t>
                      </a:r>
                      <a:r>
                        <a:rPr lang="en-GB" sz="1100" b="0" i="0" u="none" strike="noStrike" noProof="0" dirty="0">
                          <a:solidFill>
                            <a:schemeClr val="tx1"/>
                          </a:solidFill>
                          <a:latin typeface="+mn-lt"/>
                        </a:rPr>
                        <a:t> solve  simple problems.</a:t>
                      </a:r>
                    </a:p>
                    <a:p>
                      <a:pPr lvl="0">
                        <a:buNone/>
                      </a:pPr>
                      <a:endParaRPr lang="en-GB" sz="1100" b="0" i="0" u="none" strike="noStrike" noProof="0" dirty="0">
                        <a:solidFill>
                          <a:schemeClr val="tx1"/>
                        </a:solidFill>
                        <a:latin typeface="+mn-lt"/>
                      </a:endParaRPr>
                    </a:p>
                    <a:p>
                      <a:pPr lvl="0">
                        <a:buNone/>
                      </a:pPr>
                      <a:endParaRPr lang="en-GB"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I can control a number of mimics using  </a:t>
                      </a:r>
                      <a:r>
                        <a:rPr lang="en-GB" sz="1100" b="0" i="0" u="none" strike="noStrike" noProof="0" dirty="0" err="1">
                          <a:solidFill>
                            <a:schemeClr val="tx1"/>
                          </a:solidFill>
                          <a:latin typeface="+mn-lt"/>
                        </a:rPr>
                        <a:t>using</a:t>
                      </a:r>
                      <a:r>
                        <a:rPr lang="en-GB" sz="1100" b="0" i="0" u="none" strike="noStrike" noProof="0" dirty="0">
                          <a:solidFill>
                            <a:schemeClr val="tx1"/>
                          </a:solidFill>
                          <a:latin typeface="+mn-lt"/>
                        </a:rPr>
                        <a:t> buttons, input/output, delay, start/stop statements.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100" dirty="0">
                          <a:solidFill>
                            <a:schemeClr val="tx1"/>
                          </a:solidFill>
                          <a:latin typeface="+mn-lt"/>
                        </a:rPr>
                        <a:t>I can plan a game using decomposition strategy to make it easy to program.</a:t>
                      </a:r>
                    </a:p>
                    <a:p>
                      <a:pPr lvl="0">
                        <a:buNone/>
                      </a:pPr>
                      <a:endParaRPr lang="en-GB" sz="1100" dirty="0">
                        <a:solidFill>
                          <a:schemeClr val="tx1"/>
                        </a:solidFill>
                        <a:latin typeface="+mn-lt"/>
                      </a:endParaRPr>
                    </a:p>
                    <a:p>
                      <a:pPr lvl="0">
                        <a:buNone/>
                      </a:pPr>
                      <a:endParaRPr lang="en-GB" sz="1100" dirty="0">
                        <a:solidFill>
                          <a:schemeClr val="tx1"/>
                        </a:solidFill>
                        <a:latin typeface="+mn-lt"/>
                      </a:endParaRPr>
                    </a:p>
                    <a:p>
                      <a:pPr lvl="0">
                        <a:buNone/>
                      </a:pPr>
                      <a:r>
                        <a:rPr lang="en-GB" sz="1100" b="0" i="0" u="none" strike="noStrike" noProof="0" dirty="0">
                          <a:solidFill>
                            <a:schemeClr val="tx1"/>
                          </a:solidFill>
                          <a:latin typeface="+mn-lt"/>
                        </a:rPr>
                        <a:t>I can use patterns and similarities to solve  complex problems.</a:t>
                      </a:r>
                    </a:p>
                    <a:p>
                      <a:pPr lvl="0">
                        <a:buNone/>
                      </a:pPr>
                      <a:endParaRPr lang="en-GB" sz="1100" b="0" i="0" u="none" strike="noStrike" noProof="0" dirty="0">
                        <a:solidFill>
                          <a:schemeClr val="tx1"/>
                        </a:solidFill>
                        <a:latin typeface="+mn-lt"/>
                      </a:endParaRPr>
                    </a:p>
                    <a:p>
                      <a:pPr lvl="0">
                        <a:buNone/>
                      </a:pPr>
                      <a:endParaRPr lang="en-GB"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I can use abstraction method to solve complex problems.</a:t>
                      </a:r>
                    </a:p>
                    <a:p>
                      <a:pPr lvl="0">
                        <a:buNone/>
                      </a:pPr>
                      <a:endParaRPr lang="en-GB" sz="1100" b="0" i="0" u="none" strike="noStrike" noProof="0" dirty="0">
                        <a:solidFill>
                          <a:schemeClr val="tx1"/>
                        </a:solidFill>
                        <a:latin typeface="+mn-lt"/>
                      </a:endParaRPr>
                    </a:p>
                    <a:p>
                      <a:pPr lvl="0">
                        <a:buNone/>
                      </a:pPr>
                      <a:endParaRPr lang="en-GB" sz="1100" b="0" i="0" u="none" strike="noStrike" noProof="0" dirty="0">
                        <a:solidFill>
                          <a:schemeClr val="tx1"/>
                        </a:solidFill>
                        <a:latin typeface="+mn-lt"/>
                      </a:endParaRPr>
                    </a:p>
                    <a:p>
                      <a:pPr lvl="0">
                        <a:buNone/>
                      </a:pPr>
                      <a:r>
                        <a:rPr lang="en-GB" sz="1100" b="0" i="0" u="none" strike="noStrike" noProof="0" dirty="0">
                          <a:solidFill>
                            <a:schemeClr val="tx1"/>
                          </a:solidFill>
                          <a:latin typeface="+mn-lt"/>
                        </a:rPr>
                        <a:t>I can explain what is wrong with an algorithm and fix some of the errors.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2445104"/>
                  </a:ext>
                </a:extLst>
              </a:tr>
            </a:tbl>
          </a:graphicData>
        </a:graphic>
      </p:graphicFrame>
      <p:pic>
        <p:nvPicPr>
          <p:cNvPr id="11" name="Picture 5" descr="A picture containing logo&#10;&#10;Description automatically generated">
            <a:extLst>
              <a:ext uri="{FF2B5EF4-FFF2-40B4-BE49-F238E27FC236}">
                <a16:creationId xmlns:a16="http://schemas.microsoft.com/office/drawing/2014/main" id="{A0CA35B8-112B-DD8F-2F04-214323014F29}"/>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5335624" y="8667789"/>
            <a:ext cx="1361478" cy="347764"/>
          </a:xfrm>
          <a:prstGeom prst="rect">
            <a:avLst/>
          </a:prstGeom>
        </p:spPr>
      </p:pic>
    </p:spTree>
    <p:extLst>
      <p:ext uri="{BB962C8B-B14F-4D97-AF65-F5344CB8AC3E}">
        <p14:creationId xmlns:p14="http://schemas.microsoft.com/office/powerpoint/2010/main" val="34229064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4124</TotalTime>
  <Words>5560</Words>
  <Application>Microsoft Office PowerPoint</Application>
  <PresentationFormat>On-screen Show (4:3)</PresentationFormat>
  <Paragraphs>789</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Segoe UI</vt:lpstr>
      <vt:lpstr>Office Theme</vt:lpstr>
      <vt:lpstr>Computer Science Curriculum:KS3</vt:lpstr>
      <vt:lpstr>Curriculum Intent</vt:lpstr>
      <vt:lpstr>How do all Computer Science lessons start? (Ready to Learn)</vt:lpstr>
      <vt:lpstr>PowerPoint Presentation</vt:lpstr>
      <vt:lpstr>How is your progress measured in class in Computer Science in Autumn Term?</vt:lpstr>
      <vt:lpstr>How does a computer work: Autumn Term Golden Nuggets and Work Hard</vt:lpstr>
      <vt:lpstr>How is your progress measured in class in Computer Science in Spring Term?</vt:lpstr>
      <vt:lpstr>How does a computer work: Spring Term Golden Nuggets and Work Hard</vt:lpstr>
      <vt:lpstr>How is your progress measured in class in Computer Science in Summer Term?</vt:lpstr>
      <vt:lpstr>How does a computer work: Summer Term Golden Nuggets and Work Hard</vt:lpstr>
      <vt:lpstr>PowerPoint Presentation</vt:lpstr>
      <vt:lpstr>How is your progress measured in class in Computer Science in Autumn Term?</vt:lpstr>
      <vt:lpstr>How does a computer work: Autumn Term Golden Nuggets and Work Hard</vt:lpstr>
      <vt:lpstr>How is your progress measured in class in Computer Science in Spring Term?</vt:lpstr>
      <vt:lpstr>How does a computer work: Spring Term   Golden Nuggets and Work Hard</vt:lpstr>
      <vt:lpstr>How is your progress measured in class in Computer Science in Summer Term?</vt:lpstr>
      <vt:lpstr>How does a computer work: Summer Term   Golden Nuggets and Work Hard</vt:lpstr>
      <vt:lpstr>PowerPoint Presentation</vt:lpstr>
      <vt:lpstr>How is your progress measured in class in Computer Science in Autumn Term?</vt:lpstr>
      <vt:lpstr>How does a computer work? Autumn Term  Golden Nuggets and Work Hard</vt:lpstr>
      <vt:lpstr>How is your progress measured in class in Computer Science in Spring Term?</vt:lpstr>
      <vt:lpstr>How does a computer work? Spring Term Golden Nuggets and Work Hard</vt:lpstr>
      <vt:lpstr>How is your progress measured in class in Computer Science in Summer Term?</vt:lpstr>
      <vt:lpstr>How does a computer work? Summer Term Golden Nuggets and Work Hard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Ms C Brennan</dc:creator>
  <cp:lastModifiedBy>Ms C Brennan</cp:lastModifiedBy>
  <cp:revision>330</cp:revision>
  <dcterms:created xsi:type="dcterms:W3CDTF">2024-09-03T10:16:54Z</dcterms:created>
  <dcterms:modified xsi:type="dcterms:W3CDTF">2025-09-16T08:42:36Z</dcterms:modified>
</cp:coreProperties>
</file>